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32"/>
  </p:handoutMasterIdLst>
  <p:sldIdLst>
    <p:sldId id="267" r:id="rId5"/>
    <p:sldId id="257" r:id="rId6"/>
    <p:sldId id="269" r:id="rId7"/>
    <p:sldId id="270" r:id="rId8"/>
    <p:sldId id="311" r:id="rId9"/>
    <p:sldId id="312" r:id="rId10"/>
    <p:sldId id="313" r:id="rId11"/>
    <p:sldId id="271" r:id="rId12"/>
    <p:sldId id="314" r:id="rId13"/>
    <p:sldId id="272" r:id="rId14"/>
    <p:sldId id="315" r:id="rId15"/>
    <p:sldId id="274" r:id="rId16"/>
    <p:sldId id="301" r:id="rId17"/>
    <p:sldId id="302" r:id="rId18"/>
    <p:sldId id="303" r:id="rId19"/>
    <p:sldId id="316" r:id="rId20"/>
    <p:sldId id="317" r:id="rId21"/>
    <p:sldId id="318" r:id="rId22"/>
    <p:sldId id="273" r:id="rId23"/>
    <p:sldId id="275" r:id="rId24"/>
    <p:sldId id="276" r:id="rId25"/>
    <p:sldId id="304" r:id="rId26"/>
    <p:sldId id="277" r:id="rId27"/>
    <p:sldId id="320" r:id="rId28"/>
    <p:sldId id="322" r:id="rId29"/>
    <p:sldId id="323" r:id="rId30"/>
    <p:sldId id="32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56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90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tm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76" y="1251559"/>
            <a:ext cx="9504485" cy="3007447"/>
          </a:xfrm>
        </p:spPr>
        <p:txBody>
          <a:bodyPr/>
          <a:lstStyle/>
          <a:p>
            <a:r>
              <a:rPr lang="en-US" dirty="0" smtClean="0"/>
              <a:t>DASAR-DASAR PEMOGRAMAN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 txBox="1">
            <a:spLocks/>
          </p:cNvSpPr>
          <p:nvPr/>
        </p:nvSpPr>
        <p:spPr>
          <a:xfrm>
            <a:off x="1311518" y="3538793"/>
            <a:ext cx="9601200" cy="7202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Pertemuan</a:t>
            </a:r>
            <a:r>
              <a:rPr lang="en-US" sz="3200" dirty="0" smtClean="0"/>
              <a:t>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smtClean="0"/>
              <a:t>1 </a:t>
            </a:r>
            <a:r>
              <a:rPr lang="en-US" sz="4000" dirty="0" err="1" smtClean="0"/>
              <a:t>Kode</a:t>
            </a:r>
            <a:r>
              <a:rPr lang="en-US" sz="4000" dirty="0" smtClean="0"/>
              <a:t> </a:t>
            </a:r>
            <a:r>
              <a:rPr lang="en-US" sz="4000" dirty="0"/>
              <a:t>Program </a:t>
            </a:r>
            <a:r>
              <a:rPr lang="en-US" sz="4000" dirty="0" err="1"/>
              <a:t>Percabangan</a:t>
            </a:r>
            <a:r>
              <a:rPr lang="en-US" sz="4000" dirty="0"/>
              <a:t> </a:t>
            </a:r>
            <a:r>
              <a:rPr lang="en-US" sz="4000" dirty="0" smtClean="0"/>
              <a:t>IF-ELSE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 (a % 2 == 0)</a:t>
            </a:r>
            <a:r>
              <a:rPr lang="en-US" dirty="0"/>
              <a:t> </a:t>
            </a:r>
            <a:r>
              <a:rPr lang="en-US" dirty="0" err="1"/>
              <a:t>menghasilkan</a:t>
            </a:r>
            <a:r>
              <a:rPr lang="en-US" dirty="0"/>
              <a:t> 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dirty="0" err="1"/>
              <a:t>lah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di proses</a:t>
            </a:r>
            <a:r>
              <a:rPr lang="en-US" dirty="0" smtClean="0"/>
              <a:t>.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1 kali </a:t>
            </a:r>
            <a:r>
              <a:rPr lang="en-US" dirty="0" err="1"/>
              <a:t>saja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638050"/>
            <a:ext cx="521090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4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Contoh</a:t>
            </a:r>
            <a:r>
              <a:rPr lang="en-US" sz="4000" dirty="0" smtClean="0"/>
              <a:t> 2 </a:t>
            </a:r>
            <a:r>
              <a:rPr lang="en-US" sz="4000" dirty="0" err="1"/>
              <a:t>Kode</a:t>
            </a:r>
            <a:r>
              <a:rPr lang="en-US" sz="4000" dirty="0"/>
              <a:t> Program </a:t>
            </a:r>
            <a:r>
              <a:rPr lang="en-US" sz="4000" dirty="0" err="1"/>
              <a:t>Percabangan</a:t>
            </a:r>
            <a:r>
              <a:rPr lang="en-US" sz="4000" dirty="0"/>
              <a:t> </a:t>
            </a:r>
            <a:r>
              <a:rPr lang="en-US" sz="4000" dirty="0" smtClean="0"/>
              <a:t>IF-ELSE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142039"/>
            <a:ext cx="9601200" cy="1575415"/>
          </a:xfrm>
        </p:spPr>
        <p:txBody>
          <a:bodyPr/>
          <a:lstStyle/>
          <a:p>
            <a:r>
              <a:rPr lang="en-US" sz="2000" dirty="0"/>
              <a:t>Di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/>
              <a:t> </a:t>
            </a:r>
            <a:r>
              <a:rPr lang="en-US" sz="2000" b="1" dirty="0"/>
              <a:t>if (a &gt;= 75)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a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75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jalankan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</a:t>
            </a:r>
            <a:r>
              <a:rPr lang="en-US" sz="2000" b="1" dirty="0" err="1"/>
              <a:t>Selamat</a:t>
            </a:r>
            <a:r>
              <a:rPr lang="en-US" sz="2000" b="1" dirty="0"/>
              <a:t>, </a:t>
            </a:r>
            <a:r>
              <a:rPr lang="en-US" sz="2000" b="1" dirty="0" err="1"/>
              <a:t>anda</a:t>
            </a:r>
            <a:r>
              <a:rPr lang="en-US" sz="2000" b="1" dirty="0"/>
              <a:t> lulus!”)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blok</a:t>
            </a:r>
            <a:r>
              <a:rPr lang="en-US" sz="2000" dirty="0"/>
              <a:t> ELSE </a:t>
            </a:r>
            <a:r>
              <a:rPr lang="en-US" sz="2000" dirty="0" err="1"/>
              <a:t>lah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eksekusi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 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</a:t>
            </a:r>
            <a:r>
              <a:rPr lang="en-US" sz="2000" b="1" dirty="0" err="1"/>
              <a:t>Maaf</a:t>
            </a:r>
            <a:r>
              <a:rPr lang="en-US" sz="2000" b="1" dirty="0"/>
              <a:t>, </a:t>
            </a:r>
            <a:r>
              <a:rPr lang="en-US" sz="2000" b="1" dirty="0" err="1"/>
              <a:t>silahkan</a:t>
            </a:r>
            <a:r>
              <a:rPr lang="en-US" sz="2000" b="1" dirty="0"/>
              <a:t> </a:t>
            </a:r>
            <a:r>
              <a:rPr lang="en-US" sz="2000" b="1" dirty="0" err="1"/>
              <a:t>coba</a:t>
            </a:r>
            <a:r>
              <a:rPr lang="en-US" sz="2000" b="1" dirty="0"/>
              <a:t> </a:t>
            </a:r>
            <a:r>
              <a:rPr lang="en-US" sz="2000" b="1" dirty="0" err="1"/>
              <a:t>lagi</a:t>
            </a:r>
            <a:r>
              <a:rPr lang="en-US" sz="2000" b="1" dirty="0"/>
              <a:t> </a:t>
            </a:r>
            <a:r>
              <a:rPr lang="en-US" sz="2000" b="1" dirty="0" err="1"/>
              <a:t>tahun</a:t>
            </a:r>
            <a:r>
              <a:rPr lang="en-US" sz="2000" b="1" dirty="0"/>
              <a:t> </a:t>
            </a:r>
            <a:r>
              <a:rPr lang="en-US" sz="2000" b="1" dirty="0" err="1"/>
              <a:t>depan</a:t>
            </a:r>
            <a:r>
              <a:rPr lang="en-US" sz="2000" b="1" dirty="0"/>
              <a:t>”)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80" y="1535471"/>
            <a:ext cx="6020640" cy="347711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116840"/>
            <a:ext cx="371526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IF ELSE IF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program yang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/>
              <a:t>IF ELSE</a:t>
            </a:r>
            <a:r>
              <a:rPr lang="en-US" dirty="0"/>
              <a:t> 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 smtClean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 </a:t>
            </a:r>
            <a:r>
              <a:rPr lang="en-US" b="1" dirty="0"/>
              <a:t>false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di </a:t>
            </a:r>
            <a:r>
              <a:rPr lang="en-US" dirty="0" err="1"/>
              <a:t>bawahnya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di </a:t>
            </a:r>
            <a:r>
              <a:rPr lang="en-US" dirty="0" err="1"/>
              <a:t>bawahnya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b="1" dirty="0"/>
              <a:t> true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0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IF-ELSE-IF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err="1" smtClean="0"/>
              <a:t>Penulisan</a:t>
            </a:r>
            <a:r>
              <a:rPr lang="en-US" dirty="0" smtClean="0"/>
              <a:t> IF-ELSE-IF 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085825"/>
            <a:ext cx="6382173" cy="22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smtClean="0"/>
              <a:t>1 </a:t>
            </a:r>
            <a:r>
              <a:rPr lang="en-US" sz="3600" dirty="0" err="1" smtClean="0"/>
              <a:t>Kode</a:t>
            </a:r>
            <a:r>
              <a:rPr lang="en-US" sz="3600" dirty="0" smtClean="0"/>
              <a:t> Program 1 </a:t>
            </a:r>
            <a:r>
              <a:rPr lang="en-US" sz="3600" dirty="0" err="1"/>
              <a:t>Percabangan</a:t>
            </a:r>
            <a:r>
              <a:rPr lang="en-US" sz="3600" dirty="0"/>
              <a:t> </a:t>
            </a:r>
            <a:r>
              <a:rPr lang="en-US" sz="3600" dirty="0" smtClean="0"/>
              <a:t>IF-ELSE-IF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algn="just"/>
            <a:r>
              <a:rPr lang="en-US" sz="2000" dirty="0" err="1"/>
              <a:t>C</a:t>
            </a:r>
            <a:r>
              <a:rPr lang="en-US" sz="2000" dirty="0" err="1" smtClean="0"/>
              <a:t>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. User </a:t>
            </a:r>
            <a:r>
              <a:rPr lang="en-US" sz="2000" dirty="0" err="1"/>
              <a:t>diminta</a:t>
            </a:r>
            <a:r>
              <a:rPr lang="en-US" sz="2000" dirty="0"/>
              <a:t> </a:t>
            </a:r>
            <a:r>
              <a:rPr lang="en-US" sz="2000" dirty="0" err="1"/>
              <a:t>menginput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‘A’ – ‘E’. </a:t>
            </a:r>
            <a:r>
              <a:rPr lang="en-US" sz="2000" dirty="0" err="1"/>
              <a:t>Kemudian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berbeda-beda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termasuk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di </a:t>
            </a:r>
            <a:r>
              <a:rPr lang="en-US" sz="2000" dirty="0" err="1"/>
              <a:t>luar</a:t>
            </a:r>
            <a:r>
              <a:rPr lang="en-US" sz="2000" dirty="0"/>
              <a:t> ‘A’ – ‘E’.</a:t>
            </a:r>
            <a:endParaRPr lang="en-US" sz="20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181" y="2550727"/>
            <a:ext cx="3987434" cy="401517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67" y="3365361"/>
            <a:ext cx="30484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1</a:t>
            </a:r>
            <a:r>
              <a:rPr lang="en-US" sz="3600" dirty="0" smtClean="0"/>
              <a:t> </a:t>
            </a:r>
            <a:r>
              <a:rPr lang="en-US" sz="3600" dirty="0" err="1" smtClean="0"/>
              <a:t>Kode</a:t>
            </a:r>
            <a:r>
              <a:rPr lang="en-US" sz="3600" dirty="0" smtClean="0"/>
              <a:t> Program </a:t>
            </a:r>
            <a:r>
              <a:rPr lang="en-US" sz="3600" dirty="0" err="1" smtClean="0"/>
              <a:t>Percabangan</a:t>
            </a:r>
            <a:r>
              <a:rPr lang="en-US" sz="3600" dirty="0" smtClean="0"/>
              <a:t> IF-ELSE-IF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0" y="1725971"/>
            <a:ext cx="5651500" cy="5132029"/>
          </a:xfrm>
        </p:spPr>
        <p:txBody>
          <a:bodyPr/>
          <a:lstStyle/>
          <a:p>
            <a:pPr algn="just"/>
            <a:r>
              <a:rPr lang="en-US" sz="2000" dirty="0" err="1"/>
              <a:t>V</a:t>
            </a:r>
            <a:r>
              <a:rPr lang="en-US" sz="2000" dirty="0" err="1" smtClean="0"/>
              <a:t>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sebagai</a:t>
            </a:r>
            <a:r>
              <a:rPr lang="en-US" sz="2000" dirty="0"/>
              <a:t> </a:t>
            </a:r>
            <a:r>
              <a:rPr lang="en-US" sz="2000" b="1" dirty="0"/>
              <a:t>char</a:t>
            </a:r>
            <a:r>
              <a:rPr lang="en-US" sz="2000" dirty="0"/>
              <a:t>.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smtClean="0"/>
              <a:t>input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 err="1"/>
              <a:t>input.next</a:t>
            </a:r>
            <a:r>
              <a:rPr lang="en-US" sz="2000" b="1" dirty="0"/>
              <a:t>().</a:t>
            </a:r>
            <a:r>
              <a:rPr lang="en-US" sz="2000" b="1" dirty="0" err="1"/>
              <a:t>charAt</a:t>
            </a:r>
            <a:r>
              <a:rPr lang="en-US" sz="2000" b="1" dirty="0"/>
              <a:t>(0</a:t>
            </a:r>
            <a:r>
              <a:rPr lang="en-US" sz="2000" b="1" dirty="0" smtClean="0"/>
              <a:t>)</a:t>
            </a:r>
            <a:r>
              <a:rPr lang="en-US" sz="2000" dirty="0" smtClean="0"/>
              <a:t>.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proses input </a:t>
            </a:r>
            <a:r>
              <a:rPr lang="en-US" sz="2000" dirty="0" err="1"/>
              <a:t>nilai</a:t>
            </a:r>
            <a:r>
              <a:rPr lang="en-US" sz="2000" dirty="0"/>
              <a:t> char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Java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/>
              <a:t>5 kali </a:t>
            </a:r>
            <a:r>
              <a:rPr lang="en-US" sz="2000" dirty="0" err="1"/>
              <a:t>pemeriksaan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block </a:t>
            </a:r>
            <a:r>
              <a:rPr lang="en-US" sz="2000" b="1" dirty="0"/>
              <a:t>IF ELSE</a:t>
            </a:r>
            <a:r>
              <a:rPr lang="en-US" sz="2000" dirty="0"/>
              <a:t>.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diperiksa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‘A’, ‘B’, </a:t>
            </a:r>
            <a:r>
              <a:rPr lang="en-US" sz="2000" dirty="0" err="1"/>
              <a:t>hingga</a:t>
            </a:r>
            <a:r>
              <a:rPr lang="en-US" sz="2000" dirty="0"/>
              <a:t> ‘E’.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block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eksekusi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‘A’ – ‘E’, </a:t>
            </a:r>
            <a:r>
              <a:rPr lang="en-US" sz="2000" dirty="0" err="1"/>
              <a:t>maka</a:t>
            </a:r>
            <a:r>
              <a:rPr lang="en-US" sz="2000" dirty="0"/>
              <a:t> </a:t>
            </a:r>
            <a:r>
              <a:rPr lang="en-US" sz="2000" b="1" dirty="0"/>
              <a:t>block ELSE</a:t>
            </a:r>
            <a:r>
              <a:rPr lang="en-US" sz="2000" dirty="0"/>
              <a:t> </a:t>
            </a:r>
            <a:r>
              <a:rPr lang="en-US" sz="2000" dirty="0" err="1" smtClean="0"/>
              <a:t>lah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endParaRPr lang="en-US" sz="1600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55" y="1725971"/>
            <a:ext cx="4655145" cy="46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2 </a:t>
            </a:r>
            <a:r>
              <a:rPr lang="en-US" sz="3600" dirty="0" err="1"/>
              <a:t>Kode</a:t>
            </a:r>
            <a:r>
              <a:rPr lang="en-US" sz="3600" dirty="0"/>
              <a:t> Program </a:t>
            </a:r>
            <a:r>
              <a:rPr lang="en-US" sz="3600" dirty="0" err="1"/>
              <a:t>Percabangan</a:t>
            </a:r>
            <a:r>
              <a:rPr lang="en-US" sz="3600" dirty="0"/>
              <a:t> </a:t>
            </a:r>
            <a:r>
              <a:rPr lang="en-US" sz="3600" dirty="0" smtClean="0"/>
              <a:t>IF-ELSE-IF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762" y="1555427"/>
            <a:ext cx="6576786" cy="5132029"/>
          </a:xfrm>
        </p:spPr>
        <p:txBody>
          <a:bodyPr/>
          <a:lstStyle/>
          <a:p>
            <a:pPr algn="just"/>
            <a:r>
              <a:rPr lang="en-US" sz="2000" dirty="0" err="1" smtClean="0"/>
              <a:t>Angka</a:t>
            </a:r>
            <a:r>
              <a:rPr lang="en-US" sz="2000" dirty="0" smtClean="0"/>
              <a:t> </a:t>
            </a:r>
            <a:r>
              <a:rPr lang="en-US" sz="2000" dirty="0" err="1"/>
              <a:t>inputan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ditampung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yang </a:t>
            </a:r>
            <a:r>
              <a:rPr lang="en-US" sz="2000" dirty="0" err="1"/>
              <a:t>sekarang</a:t>
            </a:r>
            <a:r>
              <a:rPr lang="en-US" sz="2000" dirty="0"/>
              <a:t> di set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 </a:t>
            </a:r>
            <a:r>
              <a:rPr lang="en-US" sz="2000" b="1" dirty="0"/>
              <a:t>byte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5. </a:t>
            </a:r>
            <a:r>
              <a:rPr lang="en-US" sz="2000" dirty="0" err="1"/>
              <a:t>Tipe</a:t>
            </a:r>
            <a:r>
              <a:rPr lang="en-US" sz="2000" dirty="0"/>
              <a:t> data byte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data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bulat</a:t>
            </a:r>
            <a:r>
              <a:rPr lang="en-US" sz="2000" dirty="0"/>
              <a:t> (integer)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Java,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-128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+127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Di </a:t>
            </a:r>
            <a:r>
              <a:rPr lang="en-US" sz="2000" dirty="0" err="1"/>
              <a:t>baris</a:t>
            </a:r>
            <a:r>
              <a:rPr lang="en-US" sz="2000" dirty="0"/>
              <a:t> 12,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di </a:t>
            </a:r>
            <a:r>
              <a:rPr lang="en-US" sz="2000" dirty="0" err="1"/>
              <a:t>periksa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90.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iya</a:t>
            </a:r>
            <a:r>
              <a:rPr lang="en-US" sz="2000" dirty="0"/>
              <a:t>, </a:t>
            </a:r>
            <a:r>
              <a:rPr lang="en-US" sz="2000" dirty="0" err="1"/>
              <a:t>tampilkan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 </a:t>
            </a:r>
            <a:r>
              <a:rPr lang="en-US" sz="2000" b="1" dirty="0"/>
              <a:t>“</a:t>
            </a:r>
            <a:r>
              <a:rPr lang="en-US" sz="2000" b="1" dirty="0" err="1"/>
              <a:t>Pertahankan</a:t>
            </a:r>
            <a:r>
              <a:rPr lang="en-US" sz="2000" b="1" dirty="0" smtClean="0"/>
              <a:t>!”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di </a:t>
            </a:r>
            <a:r>
              <a:rPr lang="en-US" sz="2000" dirty="0" err="1"/>
              <a:t>baris</a:t>
            </a:r>
            <a:r>
              <a:rPr lang="en-US" sz="2000" dirty="0"/>
              <a:t> 12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(yang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90),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 </a:t>
            </a:r>
            <a:r>
              <a:rPr lang="en-US" sz="2000" b="1" dirty="0"/>
              <a:t>ELSE IF</a:t>
            </a:r>
            <a:r>
              <a:rPr lang="en-US" sz="2000" dirty="0"/>
              <a:t> </a:t>
            </a:r>
            <a:r>
              <a:rPr lang="en-US" sz="2000" dirty="0" err="1"/>
              <a:t>berikutnya</a:t>
            </a:r>
            <a:r>
              <a:rPr lang="en-US" sz="2000" dirty="0"/>
              <a:t> di </a:t>
            </a:r>
            <a:r>
              <a:rPr lang="en-US" sz="2000" dirty="0" err="1"/>
              <a:t>baris</a:t>
            </a:r>
            <a:r>
              <a:rPr lang="en-US" sz="2000" dirty="0"/>
              <a:t> 15. Di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menggabung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pemeriksaan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operator </a:t>
            </a:r>
            <a:r>
              <a:rPr lang="en-US" sz="2000" dirty="0" err="1"/>
              <a:t>logika</a:t>
            </a:r>
            <a:r>
              <a:rPr lang="en-US" sz="2000" dirty="0"/>
              <a:t> </a:t>
            </a:r>
            <a:r>
              <a:rPr lang="en-US" sz="2000" b="1" dirty="0"/>
              <a:t>&amp;&amp;</a:t>
            </a:r>
            <a:r>
              <a:rPr lang="en-US" sz="2000" dirty="0"/>
              <a:t> (operator </a:t>
            </a:r>
            <a:r>
              <a:rPr lang="en-US" sz="2000" b="1" dirty="0"/>
              <a:t>AND</a:t>
            </a:r>
            <a:r>
              <a:rPr lang="en-US" sz="2000" dirty="0"/>
              <a:t>). </a:t>
            </a:r>
            <a:r>
              <a:rPr lang="en-US" sz="2000" dirty="0" err="1"/>
              <a:t>Kondisi</a:t>
            </a:r>
            <a:r>
              <a:rPr lang="en-US" sz="2000" dirty="0"/>
              <a:t> </a:t>
            </a:r>
            <a:r>
              <a:rPr lang="en-US" sz="2000" b="1" dirty="0"/>
              <a:t>if(</a:t>
            </a:r>
            <a:r>
              <a:rPr lang="en-US" sz="2000" b="1" dirty="0" err="1"/>
              <a:t>nilai</a:t>
            </a:r>
            <a:r>
              <a:rPr lang="en-US" sz="2000" b="1" dirty="0"/>
              <a:t> &gt;= 80 &amp;&amp; </a:t>
            </a:r>
            <a:r>
              <a:rPr lang="en-US" sz="2000" b="1" dirty="0" err="1"/>
              <a:t>nilai</a:t>
            </a:r>
            <a:r>
              <a:rPr lang="en-US" sz="2000" b="1" dirty="0"/>
              <a:t> &lt; 90)</a:t>
            </a:r>
            <a:r>
              <a:rPr lang="en-US" sz="2000" dirty="0"/>
              <a:t> 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80 </a:t>
            </a:r>
            <a:r>
              <a:rPr lang="en-US" sz="2000" dirty="0" err="1"/>
              <a:t>sampai</a:t>
            </a:r>
            <a:r>
              <a:rPr lang="en-US" sz="2000" dirty="0"/>
              <a:t> 89</a:t>
            </a:r>
            <a:r>
              <a:rPr lang="en-US" sz="2000" dirty="0" smtClean="0"/>
              <a:t>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14" y="1555427"/>
            <a:ext cx="4765948" cy="479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Contoh</a:t>
            </a:r>
            <a:r>
              <a:rPr lang="en-US" sz="4000" dirty="0"/>
              <a:t> </a:t>
            </a:r>
            <a:r>
              <a:rPr lang="en-US" sz="4000" dirty="0" err="1"/>
              <a:t>Kode</a:t>
            </a:r>
            <a:r>
              <a:rPr lang="en-US" sz="4000" dirty="0"/>
              <a:t> Program </a:t>
            </a:r>
            <a:r>
              <a:rPr lang="en-US" sz="4000" dirty="0" err="1"/>
              <a:t>Percabangan</a:t>
            </a:r>
            <a:r>
              <a:rPr lang="en-US" sz="4000" dirty="0"/>
              <a:t> </a:t>
            </a:r>
            <a:r>
              <a:rPr lang="en-US" sz="4000" dirty="0" smtClean="0"/>
              <a:t>IF-ELSE-IF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8" y="1725971"/>
            <a:ext cx="6576786" cy="5132029"/>
          </a:xfrm>
        </p:spPr>
        <p:txBody>
          <a:bodyPr/>
          <a:lstStyle/>
          <a:p>
            <a:pPr algn="just"/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hati-hati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(&gt;)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(&gt;=)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dipenuhi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(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80),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 </a:t>
            </a:r>
            <a:r>
              <a:rPr lang="en-US" sz="2000" b="1" dirty="0"/>
              <a:t>if(</a:t>
            </a:r>
            <a:r>
              <a:rPr lang="en-US" sz="2000" b="1" dirty="0" err="1"/>
              <a:t>nilai</a:t>
            </a:r>
            <a:r>
              <a:rPr lang="en-US" sz="2000" b="1" dirty="0"/>
              <a:t> &gt;= 60 &amp;&amp; </a:t>
            </a:r>
            <a:r>
              <a:rPr lang="en-US" sz="2000" b="1" dirty="0" err="1"/>
              <a:t>nilai</a:t>
            </a:r>
            <a:r>
              <a:rPr lang="en-US" sz="2000" b="1" dirty="0"/>
              <a:t> &lt; 80)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18,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nilai</a:t>
            </a:r>
            <a:r>
              <a:rPr lang="en-US" sz="2000" dirty="0"/>
              <a:t> </a:t>
            </a:r>
            <a:r>
              <a:rPr lang="en-US" sz="2000" dirty="0" err="1"/>
              <a:t>berada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60 – 79. </a:t>
            </a:r>
            <a:r>
              <a:rPr lang="en-US" sz="2000" dirty="0" err="1"/>
              <a:t>Demikian</a:t>
            </a:r>
            <a:r>
              <a:rPr lang="en-US" sz="2000" dirty="0"/>
              <a:t> </a:t>
            </a:r>
            <a:r>
              <a:rPr lang="en-US" sz="2000" dirty="0" err="1"/>
              <a:t>seterusnya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r>
              <a:rPr lang="en-US" sz="2000" dirty="0"/>
              <a:t> </a:t>
            </a:r>
            <a:r>
              <a:rPr lang="en-US" sz="2000" b="1" dirty="0"/>
              <a:t>if(</a:t>
            </a:r>
            <a:r>
              <a:rPr lang="en-US" sz="2000" b="1" dirty="0" err="1"/>
              <a:t>nilai</a:t>
            </a:r>
            <a:r>
              <a:rPr lang="en-US" sz="2000" b="1" dirty="0"/>
              <a:t> &lt; 40)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24.</a:t>
            </a:r>
          </a:p>
          <a:p>
            <a:pPr algn="just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, </a:t>
            </a:r>
            <a:r>
              <a:rPr lang="en-US" sz="2000" dirty="0" err="1"/>
              <a:t>jalankan</a:t>
            </a:r>
            <a:r>
              <a:rPr lang="en-US" sz="2000" dirty="0"/>
              <a:t> </a:t>
            </a:r>
            <a:r>
              <a:rPr lang="en-US" sz="2000" b="1" dirty="0"/>
              <a:t>block ELSE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27.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" y="1842085"/>
            <a:ext cx="4563808" cy="45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Contoh</a:t>
            </a:r>
            <a:r>
              <a:rPr lang="en-US" sz="3600" dirty="0"/>
              <a:t> </a:t>
            </a:r>
            <a:r>
              <a:rPr lang="en-US" sz="3600" dirty="0" smtClean="0"/>
              <a:t>3 </a:t>
            </a:r>
            <a:r>
              <a:rPr lang="en-US" sz="3600" dirty="0" err="1" smtClean="0"/>
              <a:t>Kode</a:t>
            </a:r>
            <a:r>
              <a:rPr lang="en-US" sz="3600" dirty="0" smtClean="0"/>
              <a:t> </a:t>
            </a:r>
            <a:r>
              <a:rPr lang="en-US" sz="3600" dirty="0"/>
              <a:t>Program </a:t>
            </a:r>
            <a:r>
              <a:rPr lang="en-US" sz="3600" dirty="0" err="1"/>
              <a:t>Percabangan</a:t>
            </a:r>
            <a:r>
              <a:rPr lang="en-US" sz="3600" dirty="0"/>
              <a:t> </a:t>
            </a:r>
            <a:r>
              <a:rPr lang="en-US" sz="3600" dirty="0" smtClean="0"/>
              <a:t>IF-ELSE-IF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228" y="1725971"/>
            <a:ext cx="6576786" cy="5132029"/>
          </a:xfrm>
        </p:spPr>
        <p:txBody>
          <a:bodyPr/>
          <a:lstStyle/>
          <a:p>
            <a:pPr algn="just"/>
            <a:r>
              <a:rPr lang="en-US" sz="1800" dirty="0"/>
              <a:t> </a:t>
            </a:r>
            <a:r>
              <a:rPr lang="en-US" sz="1800" dirty="0" err="1"/>
              <a:t>J</a:t>
            </a:r>
            <a:r>
              <a:rPr lang="en-US" sz="1800" dirty="0" err="1" smtClean="0"/>
              <a:t>ika</a:t>
            </a:r>
            <a:r>
              <a:rPr lang="en-US" sz="1800" dirty="0" smtClean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di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rentang</a:t>
            </a:r>
            <a:r>
              <a:rPr lang="en-US" sz="1800" dirty="0"/>
              <a:t> 0 – 100,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ditangkap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 </a:t>
            </a:r>
            <a:r>
              <a:rPr lang="en-US" sz="1800" b="1" dirty="0" smtClean="0"/>
              <a:t>IF</a:t>
            </a:r>
            <a:r>
              <a:rPr lang="en-US" sz="1800" dirty="0" smtClean="0"/>
              <a:t>:</a:t>
            </a:r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120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syarat</a:t>
            </a:r>
            <a:r>
              <a:rPr lang="en-US" sz="1800" dirty="0"/>
              <a:t> </a:t>
            </a:r>
            <a:r>
              <a:rPr lang="en-US" sz="1800" b="1" dirty="0"/>
              <a:t>if (</a:t>
            </a:r>
            <a:r>
              <a:rPr lang="en-US" sz="1800" b="1" dirty="0" err="1"/>
              <a:t>nilai</a:t>
            </a:r>
            <a:r>
              <a:rPr lang="en-US" sz="1800" b="1" dirty="0"/>
              <a:t> &gt;= 90)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-10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syarat</a:t>
            </a:r>
            <a:r>
              <a:rPr lang="en-US" sz="1800" dirty="0"/>
              <a:t> </a:t>
            </a:r>
            <a:r>
              <a:rPr lang="en-US" sz="1800" b="1" dirty="0"/>
              <a:t>if (</a:t>
            </a:r>
            <a:r>
              <a:rPr lang="en-US" sz="1800" b="1" dirty="0" err="1"/>
              <a:t>nilai</a:t>
            </a:r>
            <a:r>
              <a:rPr lang="en-US" sz="1800" b="1" dirty="0"/>
              <a:t> &lt; 40)</a:t>
            </a:r>
            <a:r>
              <a:rPr lang="en-US" sz="1800" dirty="0"/>
              <a:t>. </a:t>
            </a:r>
            <a:r>
              <a:rPr lang="en-US" sz="1800" dirty="0" err="1"/>
              <a:t>Silahkan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modifikasi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di </a:t>
            </a:r>
            <a:r>
              <a:rPr lang="en-US" sz="1800" dirty="0" err="1"/>
              <a:t>atas</a:t>
            </a:r>
            <a:r>
              <a:rPr lang="en-US" sz="1800" dirty="0"/>
              <a:t> agar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diinput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di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rentang</a:t>
            </a:r>
            <a:r>
              <a:rPr lang="en-US" sz="1800" dirty="0"/>
              <a:t> 0 – 100, </a:t>
            </a:r>
            <a:r>
              <a:rPr lang="en-US" sz="1800" dirty="0" err="1"/>
              <a:t>tampil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 </a:t>
            </a:r>
            <a:r>
              <a:rPr lang="en-US" sz="1800" b="1" dirty="0"/>
              <a:t>“</a:t>
            </a:r>
            <a:r>
              <a:rPr lang="en-US" sz="1800" b="1" dirty="0" err="1"/>
              <a:t>Maaf</a:t>
            </a:r>
            <a:r>
              <a:rPr lang="en-US" sz="1800" b="1" dirty="0"/>
              <a:t>, format </a:t>
            </a:r>
            <a:r>
              <a:rPr lang="en-US" sz="1800" b="1" dirty="0" err="1"/>
              <a:t>nilai</a:t>
            </a:r>
            <a:r>
              <a:rPr lang="en-US" sz="1800" b="1" dirty="0"/>
              <a:t> </a:t>
            </a:r>
            <a:r>
              <a:rPr lang="en-US" sz="1800" b="1" dirty="0" err="1"/>
              <a:t>tidak</a:t>
            </a:r>
            <a:r>
              <a:rPr lang="en-US" sz="1800" b="1" dirty="0"/>
              <a:t> </a:t>
            </a:r>
            <a:r>
              <a:rPr lang="en-US" sz="1800" b="1" dirty="0" err="1"/>
              <a:t>sesuai</a:t>
            </a:r>
            <a:r>
              <a:rPr lang="en-US" sz="1800" b="1" dirty="0"/>
              <a:t>”</a:t>
            </a:r>
            <a:r>
              <a:rPr lang="en-US" sz="1800" dirty="0"/>
              <a:t>.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cuma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/ </a:t>
            </a:r>
            <a:r>
              <a:rPr lang="en-US" sz="1800" dirty="0" err="1"/>
              <a:t>menambah</a:t>
            </a:r>
            <a:r>
              <a:rPr lang="en-US" sz="1800" dirty="0"/>
              <a:t> 2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/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diinput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200, 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pesan</a:t>
            </a:r>
            <a:r>
              <a:rPr lang="en-US" sz="1800" dirty="0"/>
              <a:t> </a:t>
            </a:r>
            <a:r>
              <a:rPr lang="en-US" sz="1800" dirty="0" smtClean="0"/>
              <a:t>error.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terjadi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200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dirty="0" err="1"/>
              <a:t>luar</a:t>
            </a:r>
            <a:r>
              <a:rPr lang="en-US" sz="1800" dirty="0"/>
              <a:t> </a:t>
            </a:r>
            <a:r>
              <a:rPr lang="en-US" sz="1800" dirty="0" err="1"/>
              <a:t>jangkauan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 </a:t>
            </a:r>
            <a:r>
              <a:rPr lang="en-US" sz="1800" b="1" dirty="0"/>
              <a:t>byte</a:t>
            </a:r>
            <a:r>
              <a:rPr lang="en-US" sz="1800" dirty="0"/>
              <a:t>. </a:t>
            </a:r>
            <a:r>
              <a:rPr lang="en-US" sz="1800" dirty="0" err="1"/>
              <a:t>Solusi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menukar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 </a:t>
            </a:r>
            <a:r>
              <a:rPr lang="en-US" sz="1800" b="1" dirty="0"/>
              <a:t>byte</a:t>
            </a:r>
            <a:r>
              <a:rPr lang="en-US" sz="1800" dirty="0"/>
              <a:t> 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tipe</a:t>
            </a:r>
            <a:r>
              <a:rPr lang="en-US" sz="1800" dirty="0"/>
              <a:t> data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jangkauan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 </a:t>
            </a:r>
            <a:r>
              <a:rPr lang="en-US" sz="1800" b="1" dirty="0"/>
              <a:t>int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0" y="1527760"/>
            <a:ext cx="4563808" cy="458774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874" y="2415205"/>
            <a:ext cx="3217082" cy="103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CASE 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 algn="just">
              <a:buFont typeface="Arial" panose="020B0604020202090204" pitchFamily="34" charset="0"/>
              <a:buChar char="•"/>
            </a:pP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SWITCH CASE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proses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block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akan</a:t>
            </a:r>
            <a:r>
              <a:rPr lang="en-US" dirty="0"/>
              <a:t> di proses</a:t>
            </a:r>
            <a:r>
              <a:rPr lang="en-US" dirty="0" smtClean="0"/>
              <a:t>.</a:t>
            </a:r>
          </a:p>
          <a:p>
            <a:pPr algn="just">
              <a:buFont typeface="Arial" panose="020B0604020202090204" pitchFamily="34" charset="0"/>
              <a:buChar char="•"/>
            </a:pP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SWITCH CASE</a:t>
            </a:r>
            <a:r>
              <a:rPr lang="en-US" dirty="0"/>
              <a:t> 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 </a:t>
            </a:r>
            <a:r>
              <a:rPr lang="en-US" dirty="0" err="1"/>
              <a:t>bagian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/>
              <a:t>SWITCH</a:t>
            </a:r>
            <a:r>
              <a:rPr lang="en-US" dirty="0"/>
              <a:t> 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1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/>
              <a:t>CASE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6698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271"/>
            <a:ext cx="9601200" cy="4382729"/>
          </a:xfrm>
        </p:spPr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b="1" i="1" u="sng" dirty="0" err="1" smtClean="0"/>
              <a:t>memenuhi</a:t>
            </a:r>
            <a:r>
              <a:rPr lang="en-US" b="1" i="1" u="sng" dirty="0" smtClean="0"/>
              <a:t> </a:t>
            </a:r>
            <a:r>
              <a:rPr lang="en-US" b="1" i="1" u="sng" dirty="0" err="1" smtClean="0"/>
              <a:t>syarat</a:t>
            </a:r>
            <a:r>
              <a:rPr lang="en-US" b="1" i="1" u="sng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mengerjakan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Percabangan</a:t>
            </a:r>
            <a:r>
              <a:rPr lang="en-US" dirty="0" smtClean="0"/>
              <a:t> di java 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smtClean="0"/>
              <a:t>If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dirty="0" err="1" smtClean="0"/>
              <a:t>Switchhsgdhag</a:t>
            </a:r>
            <a:endParaRPr lang="en-US" dirty="0"/>
          </a:p>
          <a:p>
            <a:r>
              <a:rPr lang="en-US" dirty="0" smtClean="0"/>
              <a:t>Program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statement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b="1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true</a:t>
            </a:r>
          </a:p>
          <a:p>
            <a:r>
              <a:rPr lang="en-US" i="1" dirty="0" err="1" smtClean="0"/>
              <a:t>Kondisi</a:t>
            </a:r>
            <a:r>
              <a:rPr lang="en-US" i="1" dirty="0" smtClean="0"/>
              <a:t> </a:t>
            </a:r>
            <a:r>
              <a:rPr lang="en-US" i="1" dirty="0" err="1" smtClean="0"/>
              <a:t>pada</a:t>
            </a:r>
            <a:r>
              <a:rPr lang="en-US" i="1" dirty="0" smtClean="0"/>
              <a:t> </a:t>
            </a:r>
            <a:r>
              <a:rPr lang="en-US" i="1" dirty="0" err="1" smtClean="0"/>
              <a:t>percabangan</a:t>
            </a:r>
            <a:r>
              <a:rPr lang="en-US" i="1" dirty="0" smtClean="0"/>
              <a:t> </a:t>
            </a:r>
            <a:r>
              <a:rPr lang="en-US" i="1" dirty="0" err="1" smtClean="0"/>
              <a:t>harus</a:t>
            </a:r>
            <a:r>
              <a:rPr lang="en-US" i="1" dirty="0" smtClean="0"/>
              <a:t> </a:t>
            </a:r>
            <a:r>
              <a:rPr lang="en-US" i="1" dirty="0" err="1" smtClean="0"/>
              <a:t>berupa</a:t>
            </a:r>
            <a:r>
              <a:rPr lang="en-US" i="1" dirty="0" smtClean="0"/>
              <a:t> operator </a:t>
            </a:r>
            <a:r>
              <a:rPr lang="en-US" i="1" dirty="0" err="1" smtClean="0"/>
              <a:t>boolean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68453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720213"/>
          </a:xfrm>
        </p:spPr>
        <p:txBody>
          <a:bodyPr/>
          <a:lstStyle/>
          <a:p>
            <a:r>
              <a:rPr lang="en-US" dirty="0" smtClean="0"/>
              <a:t>Format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SWITCH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973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Berikut</a:t>
            </a:r>
            <a:r>
              <a:rPr lang="en-US" sz="2000" dirty="0"/>
              <a:t> format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 </a:t>
            </a:r>
            <a:r>
              <a:rPr lang="en-US" sz="2000" b="1" dirty="0"/>
              <a:t>SWITCH CASE</a:t>
            </a:r>
            <a:r>
              <a:rPr lang="en-US" sz="2000" dirty="0"/>
              <a:t> 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Java</a:t>
            </a:r>
            <a:r>
              <a:rPr lang="en-US" sz="2000" dirty="0" smtClean="0"/>
              <a:t>:</a:t>
            </a:r>
          </a:p>
          <a:p>
            <a:pPr>
              <a:buFont typeface="Arial" panose="020B0604020202090204" pitchFamily="34" charset="0"/>
              <a:buChar char="•"/>
            </a:pPr>
            <a:endParaRPr lang="en-US" sz="2000" dirty="0"/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90204" pitchFamily="34" charset="0"/>
              <a:buChar char="•"/>
            </a:pPr>
            <a:endParaRPr lang="en-US" sz="2000" dirty="0"/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/>
              <a:t>Di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/>
              <a:t>SWITCH</a:t>
            </a:r>
            <a:r>
              <a:rPr lang="en-US" sz="2000" dirty="0"/>
              <a:t>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menginput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diperiksa</a:t>
            </a:r>
            <a:r>
              <a:rPr lang="en-US" sz="2000" dirty="0"/>
              <a:t>.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CASE yang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 </a:t>
            </a:r>
            <a:r>
              <a:rPr lang="en-US" sz="2000" b="1" dirty="0" err="1"/>
              <a:t>nama_variabel</a:t>
            </a:r>
            <a:r>
              <a:rPr lang="en-US" sz="2000" dirty="0"/>
              <a:t> 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ternyata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CASE yang </a:t>
            </a:r>
            <a:r>
              <a:rPr lang="en-US" sz="2000" dirty="0" err="1"/>
              <a:t>dipenuhi</a:t>
            </a:r>
            <a:r>
              <a:rPr lang="en-US" sz="2000" dirty="0"/>
              <a:t>, </a:t>
            </a:r>
            <a:r>
              <a:rPr lang="en-US" sz="2000" dirty="0" err="1"/>
              <a:t>blok</a:t>
            </a:r>
            <a:r>
              <a:rPr lang="en-US" sz="2000" dirty="0"/>
              <a:t> </a:t>
            </a:r>
            <a:r>
              <a:rPr lang="en-US" sz="2000" b="1" dirty="0"/>
              <a:t>default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paling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lah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 smtClean="0"/>
              <a:t>dijalankan</a:t>
            </a:r>
            <a:endParaRPr lang="en-US" sz="2000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/>
              <a:t>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block case, </a:t>
            </a:r>
            <a:r>
              <a:rPr lang="en-US" sz="2000" dirty="0" err="1"/>
              <a:t>diakhiri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/>
              <a:t>break</a:t>
            </a:r>
            <a:r>
              <a:rPr lang="en-US" sz="2000" dirty="0"/>
              <a:t>; agar </a:t>
            </a:r>
            <a:r>
              <a:rPr lang="en-US" sz="2000" dirty="0" err="1"/>
              <a:t>struktur</a:t>
            </a:r>
            <a:r>
              <a:rPr lang="en-US" sz="2000" dirty="0"/>
              <a:t> </a:t>
            </a:r>
            <a:r>
              <a:rPr lang="en-US" sz="2000" b="1" dirty="0"/>
              <a:t>CASE</a:t>
            </a:r>
            <a:r>
              <a:rPr lang="en-US" sz="2000" dirty="0"/>
              <a:t> 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/>
              <a:t> </a:t>
            </a:r>
            <a:r>
              <a:rPr lang="en-US" sz="2000" dirty="0" err="1"/>
              <a:t>begitu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81" y="1911518"/>
            <a:ext cx="4804237" cy="198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SWITCH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19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Dalam</a:t>
            </a:r>
            <a:r>
              <a:rPr lang="en-US" sz="2000" dirty="0"/>
              <a:t> tutorial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 </a:t>
            </a:r>
            <a:r>
              <a:rPr lang="en-US" sz="2000" b="1" dirty="0"/>
              <a:t>IF ELSE IF</a:t>
            </a:r>
            <a:r>
              <a:rPr lang="en-US" sz="2000" dirty="0"/>
              <a:t>. Kita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coba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 </a:t>
            </a:r>
            <a:r>
              <a:rPr lang="en-US" sz="2000" b="1" dirty="0"/>
              <a:t>SWITCH CASE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27" y="2490259"/>
            <a:ext cx="3997845" cy="384157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464858"/>
            <a:ext cx="3848100" cy="384157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600700" y="4360666"/>
            <a:ext cx="1219200" cy="3129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 txBox="1">
            <a:spLocks/>
          </p:cNvSpPr>
          <p:nvPr/>
        </p:nvSpPr>
        <p:spPr>
          <a:xfrm>
            <a:off x="2197100" y="6333065"/>
            <a:ext cx="9601200" cy="720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/>
              <a:t>IF-ELSE IF					SWITCH CASE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5630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SWITCH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0" y="1642251"/>
            <a:ext cx="6362700" cy="5030429"/>
          </a:xfrm>
        </p:spPr>
        <p:txBody>
          <a:bodyPr/>
          <a:lstStyle/>
          <a:p>
            <a:r>
              <a:rPr lang="en-US" sz="1600" dirty="0"/>
              <a:t>Di </a:t>
            </a:r>
            <a:r>
              <a:rPr lang="en-US" sz="1600" dirty="0" err="1"/>
              <a:t>baris</a:t>
            </a:r>
            <a:r>
              <a:rPr lang="en-US" sz="1600" dirty="0"/>
              <a:t> 10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user </a:t>
            </a:r>
            <a:r>
              <a:rPr lang="en-US" sz="1600" dirty="0" err="1"/>
              <a:t>menginput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‘A’ – ‘E’.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disimpan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 </a:t>
            </a:r>
            <a:r>
              <a:rPr lang="en-US" sz="1600" b="1" dirty="0" err="1"/>
              <a:t>nilai</a:t>
            </a:r>
            <a:r>
              <a:rPr lang="en-US" sz="1600" dirty="0"/>
              <a:t> yang </a:t>
            </a:r>
            <a:r>
              <a:rPr lang="en-US" sz="1600" dirty="0" err="1"/>
              <a:t>sudah</a:t>
            </a:r>
            <a:r>
              <a:rPr lang="en-US" sz="1600" dirty="0"/>
              <a:t> di set </a:t>
            </a:r>
            <a:r>
              <a:rPr lang="en-US" sz="1600" dirty="0" err="1"/>
              <a:t>ber</a:t>
            </a:r>
            <a:r>
              <a:rPr lang="en-US" sz="1600" dirty="0"/>
              <a:t> </a:t>
            </a:r>
            <a:r>
              <a:rPr lang="en-US" sz="1600" dirty="0" err="1"/>
              <a:t>tipe</a:t>
            </a:r>
            <a:r>
              <a:rPr lang="en-US" sz="1600" dirty="0"/>
              <a:t> data </a:t>
            </a:r>
            <a:r>
              <a:rPr lang="en-US" sz="1600" b="1" dirty="0"/>
              <a:t>char</a:t>
            </a:r>
            <a:r>
              <a:rPr lang="en-US" sz="1600" dirty="0" smtClean="0"/>
              <a:t>.</a:t>
            </a:r>
          </a:p>
          <a:p>
            <a:r>
              <a:rPr lang="en-US" sz="1600" dirty="0" err="1"/>
              <a:t>Kondisi</a:t>
            </a:r>
            <a:r>
              <a:rPr lang="en-US" sz="1600" dirty="0"/>
              <a:t> </a:t>
            </a:r>
            <a:r>
              <a:rPr lang="en-US" sz="1600" b="1" dirty="0"/>
              <a:t>SWITCH CASE</a:t>
            </a:r>
            <a:r>
              <a:rPr lang="en-US" sz="1600" dirty="0"/>
              <a:t> 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12. Di </a:t>
            </a:r>
            <a:r>
              <a:rPr lang="en-US" sz="1600" dirty="0" err="1"/>
              <a:t>sini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/>
              <a:t>switch (</a:t>
            </a:r>
            <a:r>
              <a:rPr lang="en-US" sz="1600" b="1" dirty="0" err="1"/>
              <a:t>nilai</a:t>
            </a:r>
            <a:r>
              <a:rPr lang="en-US" sz="1600" b="1" dirty="0"/>
              <a:t>)</a:t>
            </a:r>
            <a:r>
              <a:rPr lang="en-US" sz="1600" dirty="0"/>
              <a:t> yang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memeriksa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 </a:t>
            </a:r>
            <a:r>
              <a:rPr lang="en-US" sz="1600" b="1" dirty="0" err="1"/>
              <a:t>nilai</a:t>
            </a:r>
            <a:r>
              <a:rPr lang="en-US" sz="1600" dirty="0"/>
              <a:t>. </a:t>
            </a:r>
            <a:r>
              <a:rPr lang="en-US" sz="1600" dirty="0" err="1"/>
              <a:t>Seluruh</a:t>
            </a:r>
            <a:r>
              <a:rPr lang="en-US" sz="1600" dirty="0"/>
              <a:t> block SWITCH </a:t>
            </a:r>
            <a:r>
              <a:rPr lang="en-US" sz="1600" dirty="0" err="1"/>
              <a:t>berada</a:t>
            </a:r>
            <a:r>
              <a:rPr lang="en-US" sz="1600" dirty="0"/>
              <a:t> di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tanda</a:t>
            </a:r>
            <a:r>
              <a:rPr lang="en-US" sz="1600" dirty="0"/>
              <a:t> </a:t>
            </a:r>
            <a:r>
              <a:rPr lang="en-US" sz="1600" dirty="0" err="1"/>
              <a:t>kurung</a:t>
            </a:r>
            <a:r>
              <a:rPr lang="en-US" sz="1600" dirty="0"/>
              <a:t> </a:t>
            </a:r>
            <a:r>
              <a:rPr lang="en-US" sz="1600" dirty="0" err="1"/>
              <a:t>kurawal</a:t>
            </a:r>
            <a:r>
              <a:rPr lang="en-US" sz="1600" dirty="0"/>
              <a:t> yang </a:t>
            </a:r>
            <a:r>
              <a:rPr lang="en-US" sz="1600" dirty="0" err="1"/>
              <a:t>dimulai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baris</a:t>
            </a:r>
            <a:r>
              <a:rPr lang="en-US" sz="1600" dirty="0"/>
              <a:t> 12 </a:t>
            </a:r>
            <a:r>
              <a:rPr lang="en-US" sz="1600" dirty="0" err="1"/>
              <a:t>sampai</a:t>
            </a:r>
            <a:r>
              <a:rPr lang="en-US" sz="1600" dirty="0"/>
              <a:t> 30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Di </a:t>
            </a:r>
            <a:r>
              <a:rPr lang="en-US" sz="1600" dirty="0" err="1"/>
              <a:t>baris</a:t>
            </a:r>
            <a:r>
              <a:rPr lang="en-US" sz="1600" dirty="0"/>
              <a:t> 13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/>
              <a:t>case ‘A’:</a:t>
            </a:r>
            <a:r>
              <a:rPr lang="en-US" sz="1600" dirty="0"/>
              <a:t> 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artinya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 </a:t>
            </a:r>
            <a:r>
              <a:rPr lang="en-US" sz="1600" b="1" dirty="0" err="1"/>
              <a:t>nilai</a:t>
            </a:r>
            <a:r>
              <a:rPr lang="en-US" sz="1600" dirty="0"/>
              <a:t> 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‘</a:t>
            </a:r>
            <a:r>
              <a:rPr lang="en-US" sz="1600" b="1" dirty="0"/>
              <a:t>A</a:t>
            </a:r>
            <a:r>
              <a:rPr lang="en-US" sz="1600" dirty="0"/>
              <a:t>‘,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jalankan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block CASE, </a:t>
            </a:r>
            <a:r>
              <a:rPr lang="en-US" sz="1600" dirty="0" err="1"/>
              <a:t>yakni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 err="1"/>
              <a:t>System.out.println</a:t>
            </a:r>
            <a:r>
              <a:rPr lang="en-US" sz="1600" b="1" dirty="0"/>
              <a:t>(“</a:t>
            </a:r>
            <a:r>
              <a:rPr lang="en-US" sz="1600" b="1" dirty="0" err="1"/>
              <a:t>Pertahankan</a:t>
            </a:r>
            <a:r>
              <a:rPr lang="en-US" sz="1600" b="1" dirty="0"/>
              <a:t>!”)</a:t>
            </a:r>
            <a:r>
              <a:rPr lang="en-US" sz="1600" dirty="0"/>
              <a:t>.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/>
              <a:t>break</a:t>
            </a:r>
            <a:r>
              <a:rPr lang="en-US" sz="1600" dirty="0"/>
              <a:t> di </a:t>
            </a:r>
            <a:r>
              <a:rPr lang="en-US" sz="1600" dirty="0" err="1"/>
              <a:t>baris</a:t>
            </a:r>
            <a:r>
              <a:rPr lang="en-US" sz="1600" dirty="0"/>
              <a:t> 15 agar </a:t>
            </a:r>
            <a:r>
              <a:rPr lang="en-US" sz="1600" dirty="0" err="1"/>
              <a:t>struktur</a:t>
            </a:r>
            <a:r>
              <a:rPr lang="en-US" sz="1600" dirty="0"/>
              <a:t> CASE lain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di proses </a:t>
            </a:r>
            <a:r>
              <a:rPr lang="en-US" sz="1600" dirty="0" err="1"/>
              <a:t>lagi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Di </a:t>
            </a:r>
            <a:r>
              <a:rPr lang="en-US" sz="1600" dirty="0" err="1"/>
              <a:t>baris</a:t>
            </a:r>
            <a:r>
              <a:rPr lang="en-US" sz="1600" dirty="0"/>
              <a:t> 16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/>
              <a:t>CASE</a:t>
            </a:r>
            <a:r>
              <a:rPr lang="en-US" sz="1600" dirty="0"/>
              <a:t> </a:t>
            </a:r>
            <a:r>
              <a:rPr lang="en-US" sz="1600" dirty="0" err="1"/>
              <a:t>kedua</a:t>
            </a:r>
            <a:r>
              <a:rPr lang="en-US" sz="1600" dirty="0"/>
              <a:t>, </a:t>
            </a:r>
            <a:r>
              <a:rPr lang="en-US" sz="1600" dirty="0" err="1"/>
              <a:t>yakni</a:t>
            </a:r>
            <a:r>
              <a:rPr lang="en-US" sz="1600" dirty="0"/>
              <a:t> </a:t>
            </a:r>
            <a:r>
              <a:rPr lang="en-US" sz="1600" b="1" dirty="0"/>
              <a:t>case ‘B’:</a:t>
            </a:r>
            <a:r>
              <a:rPr lang="en-US" sz="1600" dirty="0"/>
              <a:t>.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, </a:t>
            </a:r>
            <a:r>
              <a:rPr lang="en-US" sz="1600" dirty="0" err="1"/>
              <a:t>blok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dijalankan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 </a:t>
            </a:r>
            <a:r>
              <a:rPr lang="en-US" sz="1600" b="1" dirty="0" err="1"/>
              <a:t>nilai</a:t>
            </a:r>
            <a:r>
              <a:rPr lang="en-US" sz="1600" dirty="0"/>
              <a:t> 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‘</a:t>
            </a:r>
            <a:r>
              <a:rPr lang="en-US" sz="1600" b="1" dirty="0"/>
              <a:t>B</a:t>
            </a:r>
            <a:r>
              <a:rPr lang="en-US" sz="1600" dirty="0"/>
              <a:t>‘. </a:t>
            </a:r>
            <a:r>
              <a:rPr lang="en-US" sz="1600" dirty="0" err="1"/>
              <a:t>Demikian</a:t>
            </a:r>
            <a:r>
              <a:rPr lang="en-US" sz="1600" dirty="0"/>
              <a:t> </a:t>
            </a:r>
            <a:r>
              <a:rPr lang="en-US" sz="1600" dirty="0" err="1"/>
              <a:t>seterusnya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 </a:t>
            </a:r>
            <a:r>
              <a:rPr lang="en-US" sz="1600" b="1" dirty="0"/>
              <a:t>case ‘E’ :</a:t>
            </a:r>
            <a:r>
              <a:rPr lang="en-US" sz="1600" dirty="0"/>
              <a:t> di </a:t>
            </a:r>
            <a:r>
              <a:rPr lang="en-US" sz="1600" dirty="0" err="1"/>
              <a:t>baris</a:t>
            </a:r>
            <a:r>
              <a:rPr lang="en-US" sz="1600" dirty="0"/>
              <a:t> 25</a:t>
            </a:r>
            <a:r>
              <a:rPr lang="en-US" sz="1600" dirty="0" smtClean="0"/>
              <a:t>.</a:t>
            </a:r>
          </a:p>
          <a:p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ternyata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nilai</a:t>
            </a:r>
            <a:r>
              <a:rPr lang="en-US" sz="1600" dirty="0" smtClean="0"/>
              <a:t> yang </a:t>
            </a:r>
            <a:r>
              <a:rPr lang="en-US" sz="1600" dirty="0" err="1" smtClean="0"/>
              <a:t>sesuai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 </a:t>
            </a:r>
            <a:r>
              <a:rPr lang="en-US" sz="1600" b="1" dirty="0" smtClean="0"/>
              <a:t>block default</a:t>
            </a:r>
            <a:r>
              <a:rPr lang="en-US" sz="1600" dirty="0" smtClean="0"/>
              <a:t> di </a:t>
            </a:r>
            <a:r>
              <a:rPr lang="en-US" sz="1600" dirty="0" err="1" smtClean="0"/>
              <a:t>baris</a:t>
            </a:r>
            <a:r>
              <a:rPr lang="en-US" sz="1600" dirty="0" smtClean="0"/>
              <a:t> 28 yang </a:t>
            </a:r>
            <a:r>
              <a:rPr lang="en-US" sz="1600" dirty="0" err="1" smtClean="0"/>
              <a:t>akan</a:t>
            </a:r>
            <a:r>
              <a:rPr lang="en-US" sz="1600" dirty="0" smtClean="0"/>
              <a:t> di </a:t>
            </a:r>
            <a:r>
              <a:rPr lang="en-US" sz="1600" dirty="0" err="1" smtClean="0"/>
              <a:t>eksekusi</a:t>
            </a:r>
            <a:r>
              <a:rPr lang="en-US" sz="1600" dirty="0" smtClean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4" y="1820051"/>
            <a:ext cx="4819951" cy="46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PERBEDAAN SWITCH CASE DAN IF ELSE IF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Struktur</a:t>
            </a:r>
            <a:r>
              <a:rPr lang="en-US" sz="2000" dirty="0"/>
              <a:t> SWITCH CASE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rapi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IF ELSE IF,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kadang</a:t>
            </a:r>
            <a:r>
              <a:rPr lang="en-US" sz="2000" dirty="0"/>
              <a:t> kala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 smtClean="0"/>
              <a:t>. </a:t>
            </a:r>
            <a:r>
              <a:rPr lang="en-US" sz="2000" dirty="0" err="1"/>
              <a:t>Namun</a:t>
            </a:r>
            <a:r>
              <a:rPr lang="en-US" sz="2000" dirty="0"/>
              <a:t> SWITCH CASE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batasan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” </a:t>
            </a:r>
            <a:r>
              <a:rPr lang="en-US" sz="2000" b="1" dirty="0"/>
              <a:t>&gt;</a:t>
            </a:r>
            <a:r>
              <a:rPr lang="en-US" sz="2000" dirty="0"/>
              <a:t> “,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penggabungan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 smtClean="0"/>
              <a:t>Struktur</a:t>
            </a:r>
            <a:r>
              <a:rPr lang="en-US" sz="2000" dirty="0" smtClean="0"/>
              <a:t> CASE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 :</a:t>
            </a:r>
          </a:p>
          <a:p>
            <a:pPr>
              <a:buFont typeface="Arial" panose="020B0604020202090204" pitchFamily="34" charset="0"/>
              <a:buChar char="•"/>
            </a:pPr>
            <a:endParaRPr lang="en-US" sz="2000" dirty="0"/>
          </a:p>
          <a:p>
            <a:pPr>
              <a:buFont typeface="Arial" panose="020B0604020202090204" pitchFamily="34" charset="0"/>
              <a:buChar char="•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IF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diperiksa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rumit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terpaksa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IF ELSE IF. </a:t>
            </a:r>
            <a:r>
              <a:rPr lang="en-US" sz="2000" dirty="0" err="1"/>
              <a:t>Struktur</a:t>
            </a:r>
            <a:r>
              <a:rPr lang="en-US" sz="2000" dirty="0"/>
              <a:t> SWITCH CASE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pelajari</a:t>
            </a:r>
            <a:r>
              <a:rPr lang="en-US" sz="2000" dirty="0"/>
              <a:t> kali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cocok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sederhana</a:t>
            </a:r>
            <a:r>
              <a:rPr lang="en-US" sz="2000" dirty="0"/>
              <a:t>,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diperiksa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yang </a:t>
            </a:r>
            <a:r>
              <a:rPr lang="en-US" sz="2000" dirty="0" err="1"/>
              <a:t>tetap</a:t>
            </a:r>
            <a:r>
              <a:rPr lang="en-US" sz="2000" dirty="0"/>
              <a:t>.</a:t>
            </a:r>
            <a:endParaRPr lang="en-US" sz="20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502" y="3622000"/>
            <a:ext cx="5254771" cy="11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TUGAS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dirty="0" err="1" smtClean="0"/>
              <a:t>Buatlah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sederhana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smtClean="0"/>
              <a:t>IF ELSE IF / SWITCH CASE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 smtClean="0"/>
              <a:t>Masing-masing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dibuat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setiap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berbeda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r>
              <a:rPr lang="en-US" sz="2000" dirty="0" smtClean="0"/>
              <a:t> (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boleh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6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(IF BERSARANG)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bersarang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“</a:t>
            </a:r>
            <a:r>
              <a:rPr lang="en-US" dirty="0" err="1"/>
              <a:t>ada</a:t>
            </a:r>
            <a:r>
              <a:rPr lang="en-US" dirty="0"/>
              <a:t> IF </a:t>
            </a:r>
            <a:r>
              <a:rPr lang="en-US" dirty="0" err="1"/>
              <a:t>didalam</a:t>
            </a:r>
            <a:r>
              <a:rPr lang="en-US" dirty="0"/>
              <a:t> </a:t>
            </a:r>
            <a:r>
              <a:rPr lang="en-US" dirty="0" smtClean="0"/>
              <a:t>IF”</a:t>
            </a:r>
          </a:p>
          <a:p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82" y="2781108"/>
            <a:ext cx="2557618" cy="316134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509" y="2781108"/>
            <a:ext cx="2448794" cy="316495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12" y="2480331"/>
            <a:ext cx="225774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IF </a:t>
            </a:r>
            <a:r>
              <a:rPr lang="en-US" dirty="0" err="1" smtClean="0"/>
              <a:t>bersarang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74" y="1642251"/>
            <a:ext cx="7681252" cy="438308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8552326" y="1655314"/>
            <a:ext cx="3474574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Terlihat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 IF paling </a:t>
            </a:r>
            <a:r>
              <a:rPr lang="en-US" sz="1400" dirty="0" err="1"/>
              <a:t>luar</a:t>
            </a:r>
            <a:r>
              <a:rPr lang="en-US" sz="1400" dirty="0"/>
              <a:t>, </a:t>
            </a:r>
            <a:r>
              <a:rPr lang="en-US" sz="1400" dirty="0" err="1"/>
              <a:t>yaitu</a:t>
            </a:r>
            <a:r>
              <a:rPr lang="en-US" sz="1400" dirty="0"/>
              <a:t> IF else </a:t>
            </a:r>
            <a:r>
              <a:rPr lang="en-US" sz="1400" dirty="0" err="1"/>
              <a:t>saja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tentunya</a:t>
            </a:r>
            <a:r>
              <a:rPr lang="en-US" sz="1400" dirty="0"/>
              <a:t> </a:t>
            </a:r>
            <a:r>
              <a:rPr lang="en-US" sz="1400" dirty="0" err="1"/>
              <a:t>yaitu</a:t>
            </a:r>
            <a:r>
              <a:rPr lang="en-US" sz="1400" dirty="0"/>
              <a:t>   if(</a:t>
            </a:r>
            <a:r>
              <a:rPr lang="en-US" sz="1400" dirty="0" err="1"/>
              <a:t>anakit.equals</a:t>
            </a:r>
            <a:r>
              <a:rPr lang="en-US" sz="1400" dirty="0"/>
              <a:t>("</a:t>
            </a:r>
            <a:r>
              <a:rPr lang="en-US" sz="1400" dirty="0" err="1"/>
              <a:t>Ya</a:t>
            </a:r>
            <a:r>
              <a:rPr lang="en-US" sz="1400" dirty="0"/>
              <a:t>") || </a:t>
            </a:r>
            <a:r>
              <a:rPr lang="en-US" sz="1400" dirty="0" err="1"/>
              <a:t>anakit.equals</a:t>
            </a:r>
            <a:r>
              <a:rPr lang="en-US" sz="1400" dirty="0"/>
              <a:t>("</a:t>
            </a:r>
            <a:r>
              <a:rPr lang="en-US" sz="1400" dirty="0" err="1"/>
              <a:t>ya</a:t>
            </a:r>
            <a:r>
              <a:rPr lang="en-US" sz="1400" dirty="0"/>
              <a:t>") || </a:t>
            </a:r>
            <a:r>
              <a:rPr lang="en-US" sz="1400" dirty="0" err="1"/>
              <a:t>anakit.equals</a:t>
            </a:r>
            <a:r>
              <a:rPr lang="en-US" sz="1400" dirty="0"/>
              <a:t>("YA")),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membandingkan</a:t>
            </a:r>
            <a:r>
              <a:rPr lang="en-US" sz="1400" dirty="0"/>
              <a:t> </a:t>
            </a:r>
            <a:r>
              <a:rPr lang="en-US" sz="1400" dirty="0" err="1"/>
              <a:t>kesamaan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 </a:t>
            </a:r>
            <a:r>
              <a:rPr lang="en-US" sz="1400" dirty="0" err="1"/>
              <a:t>nilai</a:t>
            </a:r>
            <a:r>
              <a:rPr lang="en-US" sz="1400" dirty="0"/>
              <a:t> string variable </a:t>
            </a:r>
            <a:r>
              <a:rPr lang="en-US" sz="1400" dirty="0" err="1"/>
              <a:t>anakit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kata “</a:t>
            </a:r>
            <a:r>
              <a:rPr lang="en-US" sz="1400" dirty="0" err="1"/>
              <a:t>ya</a:t>
            </a:r>
            <a:r>
              <a:rPr lang="en-US" sz="1400" dirty="0"/>
              <a:t>” </a:t>
            </a:r>
            <a:r>
              <a:rPr lang="en-US" sz="1400" dirty="0" err="1"/>
              <a:t>atau</a:t>
            </a:r>
            <a:r>
              <a:rPr lang="en-US" sz="1400" dirty="0"/>
              <a:t> “YA” tau “</a:t>
            </a:r>
            <a:r>
              <a:rPr lang="en-US" sz="1400" dirty="0" err="1"/>
              <a:t>Ya</a:t>
            </a:r>
            <a:r>
              <a:rPr lang="en-US" sz="1400" dirty="0"/>
              <a:t>”.</a:t>
            </a:r>
          </a:p>
          <a:p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sama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artian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salah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di </a:t>
            </a:r>
            <a:r>
              <a:rPr lang="en-US" sz="1400" dirty="0" err="1"/>
              <a:t>eksekusi</a:t>
            </a:r>
            <a:r>
              <a:rPr lang="en-US" sz="1400" dirty="0"/>
              <a:t> Else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luar</a:t>
            </a:r>
            <a:r>
              <a:rPr lang="en-US" sz="1400" dirty="0"/>
              <a:t> yang </a:t>
            </a:r>
            <a:r>
              <a:rPr lang="en-US" sz="1400" dirty="0" err="1"/>
              <a:t>berisi</a:t>
            </a:r>
            <a:r>
              <a:rPr lang="en-US" sz="1400" dirty="0"/>
              <a:t> </a:t>
            </a:r>
            <a:r>
              <a:rPr lang="en-US" sz="1600" dirty="0" smtClean="0"/>
              <a:t>”</a:t>
            </a:r>
            <a:r>
              <a:rPr lang="en-US" sz="1600" dirty="0" err="1" smtClean="0"/>
              <a:t>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alasan</a:t>
            </a:r>
            <a:r>
              <a:rPr lang="en-US" sz="1600" dirty="0" smtClean="0"/>
              <a:t> </a:t>
            </a:r>
            <a:r>
              <a:rPr lang="en-US" sz="1600" dirty="0" err="1" smtClean="0"/>
              <a:t>mengapa</a:t>
            </a:r>
            <a:r>
              <a:rPr lang="en-US" sz="1600" dirty="0" smtClean="0"/>
              <a:t> </a:t>
            </a:r>
            <a:r>
              <a:rPr lang="en-US" sz="1600" dirty="0" err="1" smtClean="0"/>
              <a:t>kamu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suka</a:t>
            </a:r>
            <a:r>
              <a:rPr lang="en-US" sz="1600" dirty="0" smtClean="0"/>
              <a:t> program?”</a:t>
            </a:r>
          </a:p>
          <a:p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apabila</a:t>
            </a:r>
            <a:r>
              <a:rPr lang="en-US" sz="1400" dirty="0"/>
              <a:t> </a:t>
            </a:r>
            <a:r>
              <a:rPr lang="en-US" sz="1400" dirty="0" err="1"/>
              <a:t>kondisi</a:t>
            </a:r>
            <a:r>
              <a:rPr lang="en-US" sz="1400" dirty="0"/>
              <a:t> </a:t>
            </a:r>
            <a:r>
              <a:rPr lang="en-US" sz="1400" dirty="0" err="1"/>
              <a:t>benar</a:t>
            </a:r>
            <a:r>
              <a:rPr lang="en-US" sz="1400" dirty="0"/>
              <a:t>, </a:t>
            </a:r>
            <a:r>
              <a:rPr lang="en-US" sz="1400" dirty="0" err="1"/>
              <a:t>maka</a:t>
            </a:r>
            <a:r>
              <a:rPr lang="en-US" sz="1400" dirty="0"/>
              <a:t> statement true </a:t>
            </a:r>
            <a:r>
              <a:rPr lang="en-US" sz="1400" dirty="0" err="1"/>
              <a:t>harus</a:t>
            </a:r>
            <a:r>
              <a:rPr lang="en-US" sz="1400" dirty="0"/>
              <a:t> di </a:t>
            </a:r>
            <a:r>
              <a:rPr lang="en-US" sz="1400" dirty="0" err="1"/>
              <a:t>jalankan</a:t>
            </a:r>
            <a:r>
              <a:rPr lang="en-US" sz="1400" dirty="0"/>
              <a:t> </a:t>
            </a:r>
            <a:r>
              <a:rPr lang="en-US" sz="1400" dirty="0" err="1" smtClean="0"/>
              <a:t>yaitu</a:t>
            </a:r>
            <a:r>
              <a:rPr lang="en-US" sz="1400" dirty="0" smtClean="0"/>
              <a:t> “</a:t>
            </a:r>
            <a:r>
              <a:rPr lang="en-US" sz="1400" dirty="0" err="1" smtClean="0"/>
              <a:t>Apa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</a:t>
            </a:r>
            <a:r>
              <a:rPr lang="en-US" sz="1400" dirty="0" err="1" smtClean="0"/>
              <a:t>satunya</a:t>
            </a:r>
            <a:r>
              <a:rPr lang="en-US" sz="1400" dirty="0" smtClean="0"/>
              <a:t> java?”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43003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TUGAS 2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23" y="1535471"/>
            <a:ext cx="11355977" cy="50304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Buatlah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dirty="0" err="1" smtClean="0"/>
              <a:t>apakah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menyukai</a:t>
            </a:r>
            <a:r>
              <a:rPr lang="en-US" sz="2000" dirty="0" smtClean="0"/>
              <a:t> </a:t>
            </a:r>
            <a:r>
              <a:rPr lang="en-US" sz="2000" dirty="0" err="1" smtClean="0"/>
              <a:t>bubur</a:t>
            </a:r>
            <a:r>
              <a:rPr lang="en-US" sz="2000" dirty="0" smtClean="0"/>
              <a:t> </a:t>
            </a:r>
            <a:r>
              <a:rPr lang="en-US" sz="2000" dirty="0" err="1" smtClean="0"/>
              <a:t>ayam</a:t>
            </a:r>
            <a:r>
              <a:rPr lang="en-US" sz="2000" dirty="0" smtClean="0"/>
              <a:t>. </a:t>
            </a:r>
            <a:r>
              <a:rPr lang="en-US" sz="2000" dirty="0" err="1" smtClean="0"/>
              <a:t>Jika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b="1" u="sng" dirty="0" err="1" smtClean="0"/>
              <a:t>Tidak</a:t>
            </a:r>
            <a:r>
              <a:rPr lang="en-US" sz="2000" dirty="0" smtClean="0"/>
              <a:t>, </a:t>
            </a:r>
            <a:r>
              <a:rPr lang="en-US" sz="2000" dirty="0" err="1" smtClean="0"/>
              <a:t>cetak</a:t>
            </a:r>
            <a:r>
              <a:rPr lang="en-US" sz="2000" dirty="0" smtClean="0"/>
              <a:t> “</a:t>
            </a:r>
            <a:r>
              <a:rPr lang="en-US" sz="2000" b="1" dirty="0" smtClean="0"/>
              <a:t>Cobain </a:t>
            </a:r>
            <a:r>
              <a:rPr lang="en-US" sz="2000" b="1" dirty="0" err="1" smtClean="0"/>
              <a:t>deh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kapan-kapan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sehat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bergizi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siapa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tahu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suka</a:t>
            </a:r>
            <a:r>
              <a:rPr lang="en-US" sz="2000" dirty="0" smtClean="0"/>
              <a:t>”. </a:t>
            </a:r>
            <a:r>
              <a:rPr lang="en-US" sz="2000" dirty="0" err="1" smtClean="0"/>
              <a:t>Jika</a:t>
            </a:r>
            <a:r>
              <a:rPr lang="en-US" sz="2000" dirty="0" smtClean="0"/>
              <a:t> user </a:t>
            </a:r>
            <a:r>
              <a:rPr lang="en-US" sz="2000" dirty="0" err="1" smtClean="0"/>
              <a:t>menyatakan</a:t>
            </a:r>
            <a:r>
              <a:rPr lang="en-US" sz="2000" dirty="0" smtClean="0"/>
              <a:t> </a:t>
            </a:r>
            <a:r>
              <a:rPr lang="en-US" sz="2000" b="1" u="sng" dirty="0" smtClean="0"/>
              <a:t>YA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tanyakan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apakah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bubur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ayam</a:t>
            </a:r>
            <a:r>
              <a:rPr lang="en-US" sz="2000" b="1" dirty="0" smtClean="0"/>
              <a:t> yang </a:t>
            </a:r>
            <a:r>
              <a:rPr lang="en-US" sz="2000" b="1" dirty="0" err="1" smtClean="0"/>
              <a:t>diaduk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atau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?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/>
              <a:t> </a:t>
            </a:r>
            <a:r>
              <a:rPr lang="en-US" sz="2000" b="1" u="sng" dirty="0" err="1" smtClean="0"/>
              <a:t>tidak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suka</a:t>
            </a:r>
            <a:r>
              <a:rPr lang="en-US" sz="2000" u="sng" dirty="0" smtClean="0"/>
              <a:t> </a:t>
            </a:r>
            <a:r>
              <a:rPr lang="en-US" sz="2000" dirty="0" err="1" smtClean="0"/>
              <a:t>bubur</a:t>
            </a:r>
            <a:r>
              <a:rPr lang="en-US" sz="2000" dirty="0" smtClean="0"/>
              <a:t> </a:t>
            </a:r>
            <a:r>
              <a:rPr lang="en-US" sz="2000" dirty="0" err="1" smtClean="0"/>
              <a:t>ayam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diaduk</a:t>
            </a:r>
            <a:r>
              <a:rPr lang="en-US" sz="2000" dirty="0" smtClean="0"/>
              <a:t>, </a:t>
            </a:r>
            <a:r>
              <a:rPr lang="en-US" sz="2000" dirty="0" err="1" smtClean="0"/>
              <a:t>cetak</a:t>
            </a:r>
            <a:r>
              <a:rPr lang="en-US" sz="2000" dirty="0" smtClean="0"/>
              <a:t>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Bubur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ayam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kalau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diaduk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memang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enak</a:t>
            </a:r>
            <a:r>
              <a:rPr lang="en-US" sz="2000" b="1" dirty="0" smtClean="0"/>
              <a:t>”,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ia</a:t>
            </a:r>
            <a:r>
              <a:rPr lang="en-US" sz="2000" dirty="0" smtClean="0"/>
              <a:t> </a:t>
            </a:r>
            <a:r>
              <a:rPr lang="en-US" sz="2000" dirty="0" err="1" smtClean="0"/>
              <a:t>menjawab</a:t>
            </a:r>
            <a:r>
              <a:rPr lang="en-US" sz="2000" dirty="0" smtClean="0"/>
              <a:t> </a:t>
            </a:r>
            <a:r>
              <a:rPr lang="en-US" sz="2000" b="1" u="sng" dirty="0" err="1" smtClean="0"/>
              <a:t>suka</a:t>
            </a:r>
            <a:r>
              <a:rPr lang="en-US" sz="2000" dirty="0" smtClean="0"/>
              <a:t> </a:t>
            </a:r>
            <a:r>
              <a:rPr lang="en-US" sz="2000" dirty="0" err="1" smtClean="0"/>
              <a:t>bubur</a:t>
            </a:r>
            <a:r>
              <a:rPr lang="en-US" sz="2000" dirty="0" smtClean="0"/>
              <a:t> </a:t>
            </a:r>
            <a:r>
              <a:rPr lang="en-US" sz="2000" dirty="0" err="1" smtClean="0"/>
              <a:t>ayam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diaduk</a:t>
            </a:r>
            <a:r>
              <a:rPr lang="en-US" sz="2000" dirty="0" smtClean="0"/>
              <a:t>, </a:t>
            </a:r>
            <a:r>
              <a:rPr lang="en-US" sz="2000" dirty="0" err="1" smtClean="0"/>
              <a:t>cetah</a:t>
            </a:r>
            <a:r>
              <a:rPr lang="en-US" sz="2000" dirty="0" smtClean="0"/>
              <a:t>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Beuh</a:t>
            </a:r>
            <a:r>
              <a:rPr lang="en-US" sz="2000" b="1" dirty="0" smtClean="0"/>
              <a:t>, kalua </a:t>
            </a:r>
            <a:r>
              <a:rPr lang="en-US" sz="2000" b="1" dirty="0" err="1" smtClean="0"/>
              <a:t>diaduk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buburnya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terlihat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menarik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Apakah</a:t>
            </a:r>
            <a:r>
              <a:rPr lang="en-US" sz="2000" b="1" dirty="0"/>
              <a:t> kalian </a:t>
            </a:r>
            <a:r>
              <a:rPr lang="en-US" sz="2000" b="1" dirty="0" err="1"/>
              <a:t>Menyukai</a:t>
            </a:r>
            <a:r>
              <a:rPr lang="en-US" sz="2000" b="1" dirty="0"/>
              <a:t> </a:t>
            </a:r>
            <a:r>
              <a:rPr lang="en-US" sz="2000" b="1" dirty="0" err="1"/>
              <a:t>bubur</a:t>
            </a:r>
            <a:r>
              <a:rPr lang="en-US" sz="2000" b="1" dirty="0"/>
              <a:t> </a:t>
            </a:r>
            <a:r>
              <a:rPr lang="en-US" sz="2000" b="1" dirty="0" err="1"/>
              <a:t>ayam</a:t>
            </a:r>
            <a:r>
              <a:rPr lang="en-US" sz="2000" b="1" dirty="0"/>
              <a:t> [</a:t>
            </a:r>
            <a:r>
              <a:rPr lang="en-US" sz="2000" b="1" dirty="0" err="1"/>
              <a:t>Ya</a:t>
            </a:r>
            <a:r>
              <a:rPr lang="en-US" sz="2000" b="1" dirty="0"/>
              <a:t>/</a:t>
            </a:r>
            <a:r>
              <a:rPr lang="en-US" sz="2000" b="1" dirty="0" err="1"/>
              <a:t>Tidak</a:t>
            </a:r>
            <a:r>
              <a:rPr lang="en-US" sz="2000" b="1" dirty="0"/>
              <a:t>] ?</a:t>
            </a:r>
          </a:p>
          <a:p>
            <a:pPr marL="0" indent="0">
              <a:buNone/>
            </a:pPr>
            <a:r>
              <a:rPr lang="en-US" sz="2000" b="1" dirty="0" err="1"/>
              <a:t>Jika</a:t>
            </a:r>
            <a:r>
              <a:rPr lang="en-US" sz="2000" b="1" dirty="0"/>
              <a:t> </a:t>
            </a:r>
            <a:r>
              <a:rPr lang="en-US" sz="2000" b="1" dirty="0" smtClean="0"/>
              <a:t>YA		== </a:t>
            </a:r>
            <a:r>
              <a:rPr lang="en-US" sz="2000" b="1" dirty="0" err="1"/>
              <a:t>Apakah</a:t>
            </a:r>
            <a:r>
              <a:rPr lang="en-US" sz="2000" b="1" dirty="0"/>
              <a:t> kalian </a:t>
            </a:r>
            <a:r>
              <a:rPr lang="en-US" sz="2000" b="1" dirty="0" err="1"/>
              <a:t>suka</a:t>
            </a:r>
            <a:r>
              <a:rPr lang="en-US" sz="2000" b="1" dirty="0"/>
              <a:t> </a:t>
            </a:r>
            <a:r>
              <a:rPr lang="en-US" sz="2000" b="1" dirty="0" err="1"/>
              <a:t>bubur</a:t>
            </a:r>
            <a:r>
              <a:rPr lang="en-US" sz="2000" b="1" dirty="0"/>
              <a:t> </a:t>
            </a:r>
            <a:r>
              <a:rPr lang="en-US" sz="2000" b="1" dirty="0" err="1"/>
              <a:t>ayam</a:t>
            </a:r>
            <a:r>
              <a:rPr lang="en-US" sz="2000" b="1" dirty="0"/>
              <a:t> yang </a:t>
            </a:r>
            <a:r>
              <a:rPr lang="en-US" sz="2000" b="1" dirty="0" err="1"/>
              <a:t>diaduk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== </a:t>
            </a:r>
            <a:r>
              <a:rPr lang="en-US" sz="2000" b="1" dirty="0" err="1" smtClean="0"/>
              <a:t>Jika</a:t>
            </a:r>
            <a:r>
              <a:rPr lang="en-US" sz="2000" b="1" dirty="0" smtClean="0"/>
              <a:t> </a:t>
            </a:r>
            <a:r>
              <a:rPr lang="en-US" sz="2000" b="1" dirty="0" err="1"/>
              <a:t>Suka</a:t>
            </a:r>
            <a:r>
              <a:rPr lang="en-US" sz="2000" b="1" dirty="0"/>
              <a:t> </a:t>
            </a:r>
            <a:r>
              <a:rPr lang="en-US" sz="2000" b="1" dirty="0" err="1"/>
              <a:t>Bubur</a:t>
            </a:r>
            <a:r>
              <a:rPr lang="en-US" sz="2000" b="1" dirty="0"/>
              <a:t> </a:t>
            </a:r>
            <a:r>
              <a:rPr lang="en-US" sz="2000" b="1" dirty="0" err="1"/>
              <a:t>Ayam</a:t>
            </a:r>
            <a:r>
              <a:rPr lang="en-US" sz="2000" b="1" dirty="0"/>
              <a:t> yang di </a:t>
            </a:r>
            <a:r>
              <a:rPr lang="en-US" sz="2000" b="1" dirty="0" err="1"/>
              <a:t>aduk</a:t>
            </a:r>
            <a:r>
              <a:rPr lang="en-US" sz="2000" b="1" dirty="0"/>
              <a:t>, </a:t>
            </a:r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Cetak</a:t>
            </a:r>
            <a:r>
              <a:rPr lang="en-US" sz="2000" b="1" dirty="0"/>
              <a:t> : "</a:t>
            </a:r>
            <a:r>
              <a:rPr lang="en-US" sz="2000" b="1" dirty="0" err="1"/>
              <a:t>Beuh</a:t>
            </a:r>
            <a:r>
              <a:rPr lang="en-US" sz="2000" b="1" dirty="0"/>
              <a:t> </a:t>
            </a:r>
            <a:r>
              <a:rPr lang="en-US" sz="2000" b="1" dirty="0" err="1"/>
              <a:t>Kalau</a:t>
            </a:r>
            <a:r>
              <a:rPr lang="en-US" sz="2000" b="1" dirty="0"/>
              <a:t> </a:t>
            </a:r>
            <a:r>
              <a:rPr lang="en-US" sz="2000" b="1" dirty="0" err="1"/>
              <a:t>diaduk</a:t>
            </a:r>
            <a:r>
              <a:rPr lang="en-US" sz="2000" b="1" dirty="0"/>
              <a:t>, </a:t>
            </a:r>
            <a:r>
              <a:rPr lang="en-US" sz="2000" b="1" dirty="0" smtClean="0"/>
              <a:t>			     </a:t>
            </a:r>
            <a:r>
              <a:rPr lang="en-US" sz="2000" b="1" dirty="0" err="1" smtClean="0"/>
              <a:t>Buburnya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jadi</a:t>
            </a:r>
            <a:r>
              <a:rPr lang="en-US" sz="2000" b="1" dirty="0" smtClean="0"/>
              <a:t> </a:t>
            </a:r>
            <a:r>
              <a:rPr lang="en-US" sz="2000" b="1" dirty="0" err="1"/>
              <a:t>terlihat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Menarik</a:t>
            </a:r>
            <a:r>
              <a:rPr lang="en-US" sz="2000" b="1" dirty="0"/>
              <a:t>"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== </a:t>
            </a:r>
            <a:r>
              <a:rPr lang="en-US" sz="2000" b="1" dirty="0" err="1"/>
              <a:t>Jika</a:t>
            </a:r>
            <a:r>
              <a:rPr lang="en-US" sz="2000" b="1" dirty="0"/>
              <a:t> </a:t>
            </a:r>
            <a:r>
              <a:rPr lang="en-US" sz="2000" b="1" dirty="0" err="1"/>
              <a:t>Suka</a:t>
            </a:r>
            <a:r>
              <a:rPr lang="en-US" sz="2000" b="1" dirty="0"/>
              <a:t> </a:t>
            </a:r>
            <a:r>
              <a:rPr lang="en-US" sz="2000" b="1" dirty="0" err="1"/>
              <a:t>Bubur</a:t>
            </a:r>
            <a:r>
              <a:rPr lang="en-US" sz="2000" b="1" dirty="0"/>
              <a:t> </a:t>
            </a:r>
            <a:r>
              <a:rPr lang="en-US" sz="2000" b="1" dirty="0" err="1"/>
              <a:t>Ayam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diaduk</a:t>
            </a:r>
            <a:r>
              <a:rPr lang="en-US" sz="2000" b="1" dirty="0"/>
              <a:t>, </a:t>
            </a:r>
            <a:r>
              <a:rPr lang="en-US" sz="2000" b="1" dirty="0" err="1"/>
              <a:t>Maka</a:t>
            </a:r>
            <a:r>
              <a:rPr lang="en-US" sz="2000" b="1" dirty="0"/>
              <a:t> </a:t>
            </a:r>
            <a:r>
              <a:rPr lang="en-US" sz="2000" b="1" dirty="0" err="1"/>
              <a:t>Cetak</a:t>
            </a:r>
            <a:r>
              <a:rPr lang="en-US" sz="2000" b="1" dirty="0"/>
              <a:t> : "</a:t>
            </a:r>
            <a:r>
              <a:rPr lang="en-US" sz="2000" b="1" dirty="0" err="1"/>
              <a:t>Bubur</a:t>
            </a:r>
            <a:r>
              <a:rPr lang="en-US" sz="2000" b="1" dirty="0"/>
              <a:t> </a:t>
            </a:r>
            <a:r>
              <a:rPr lang="en-US" sz="2000" b="1" dirty="0" err="1"/>
              <a:t>Ayam</a:t>
            </a:r>
            <a:r>
              <a:rPr lang="en-US" sz="2000" b="1" dirty="0"/>
              <a:t> </a:t>
            </a:r>
            <a:r>
              <a:rPr lang="en-US" sz="2000" b="1" dirty="0" smtClean="0"/>
              <a:t>			     </a:t>
            </a:r>
            <a:r>
              <a:rPr lang="en-US" sz="2000" b="1" dirty="0" err="1" smtClean="0"/>
              <a:t>kalau</a:t>
            </a:r>
            <a:r>
              <a:rPr lang="en-US" sz="2000" b="1" dirty="0" smtClean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diaduk</a:t>
            </a:r>
            <a:r>
              <a:rPr lang="en-US" sz="2000" b="1" dirty="0"/>
              <a:t> </a:t>
            </a:r>
            <a:r>
              <a:rPr lang="en-US" sz="2000" b="1" dirty="0" err="1"/>
              <a:t>memang</a:t>
            </a:r>
            <a:r>
              <a:rPr lang="en-US" sz="2000" b="1" dirty="0"/>
              <a:t> </a:t>
            </a:r>
            <a:r>
              <a:rPr lang="en-US" sz="2000" b="1" dirty="0" err="1"/>
              <a:t>enak</a:t>
            </a:r>
            <a:r>
              <a:rPr lang="en-US" sz="2000" b="1" dirty="0"/>
              <a:t>"</a:t>
            </a:r>
          </a:p>
          <a:p>
            <a:pPr marL="0" indent="0">
              <a:buNone/>
            </a:pPr>
            <a:r>
              <a:rPr lang="en-US" sz="2000" b="1" dirty="0" err="1"/>
              <a:t>Jika</a:t>
            </a:r>
            <a:r>
              <a:rPr lang="en-US" sz="2000" b="1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smtClean="0"/>
              <a:t>	== </a:t>
            </a:r>
            <a:r>
              <a:rPr lang="en-US" sz="2000" b="1" dirty="0"/>
              <a:t>Cobain </a:t>
            </a:r>
            <a:r>
              <a:rPr lang="en-US" sz="2000" b="1" dirty="0" err="1"/>
              <a:t>deh</a:t>
            </a:r>
            <a:r>
              <a:rPr lang="en-US" sz="2000" b="1" dirty="0"/>
              <a:t> </a:t>
            </a:r>
            <a:r>
              <a:rPr lang="en-US" sz="2000" b="1" dirty="0" err="1"/>
              <a:t>kapan-kapan</a:t>
            </a:r>
            <a:r>
              <a:rPr lang="en-US" sz="2000" b="1" dirty="0"/>
              <a:t>, </a:t>
            </a:r>
            <a:r>
              <a:rPr lang="en-US" sz="2000" b="1" dirty="0" err="1"/>
              <a:t>sehat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Bergizi</a:t>
            </a:r>
            <a:r>
              <a:rPr lang="en-US" sz="2000" b="1" dirty="0"/>
              <a:t>, </a:t>
            </a:r>
            <a:r>
              <a:rPr lang="en-US" sz="2000" b="1" dirty="0" err="1"/>
              <a:t>Siapa</a:t>
            </a:r>
            <a:r>
              <a:rPr lang="en-US" sz="2000" b="1" dirty="0"/>
              <a:t> tau </a:t>
            </a:r>
            <a:r>
              <a:rPr lang="en-US" sz="2000" b="1" dirty="0" err="1"/>
              <a:t>jadi</a:t>
            </a:r>
            <a:r>
              <a:rPr lang="en-US" sz="2000" b="1" dirty="0"/>
              <a:t> </a:t>
            </a:r>
            <a:r>
              <a:rPr lang="en-US" sz="2000" b="1" dirty="0" err="1"/>
              <a:t>suka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7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4382729"/>
          </a:xfrm>
        </p:spPr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 IF,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stuktur</a:t>
            </a:r>
            <a:r>
              <a:rPr lang="en-US" dirty="0" smtClean="0"/>
              <a:t> IF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b="1" dirty="0" smtClean="0"/>
              <a:t>condition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penentu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percabangan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condition </a:t>
            </a:r>
            <a:r>
              <a:rPr lang="en-US" dirty="0" err="1" smtClean="0"/>
              <a:t>terpenuhi</a:t>
            </a:r>
            <a:r>
              <a:rPr lang="en-US" dirty="0" smtClean="0"/>
              <a:t> (</a:t>
            </a:r>
            <a:r>
              <a:rPr lang="en-US" dirty="0" err="1" smtClean="0"/>
              <a:t>Bernilai</a:t>
            </a:r>
            <a:r>
              <a:rPr lang="en-US" dirty="0" smtClean="0"/>
              <a:t> True),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condition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terpenuhi</a:t>
            </a:r>
            <a:r>
              <a:rPr lang="en-US" dirty="0" smtClean="0"/>
              <a:t> (</a:t>
            </a:r>
            <a:r>
              <a:rPr lang="en-US" dirty="0" err="1" smtClean="0"/>
              <a:t>Bernilai</a:t>
            </a:r>
            <a:r>
              <a:rPr lang="en-US" dirty="0" smtClean="0"/>
              <a:t> False),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dirty="0" err="1" smtClean="0"/>
              <a:t>dimaksud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kurawal</a:t>
            </a:r>
            <a:r>
              <a:rPr lang="en-US" dirty="0" smtClean="0"/>
              <a:t> “{“ </a:t>
            </a:r>
            <a:r>
              <a:rPr lang="en-US" dirty="0" err="1" smtClean="0"/>
              <a:t>dan</a:t>
            </a:r>
            <a:r>
              <a:rPr lang="en-US" dirty="0" smtClean="0"/>
              <a:t> “}”.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32" y="3067955"/>
            <a:ext cx="7013758" cy="10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0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Percabangan</a:t>
            </a:r>
            <a:r>
              <a:rPr lang="en-US" dirty="0" smtClean="0"/>
              <a:t> 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271"/>
            <a:ext cx="9601200" cy="438272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program </a:t>
            </a:r>
            <a:r>
              <a:rPr lang="en-US" dirty="0" err="1" smtClean="0"/>
              <a:t>diatas</a:t>
            </a:r>
            <a:r>
              <a:rPr lang="en-US" dirty="0" smtClean="0"/>
              <a:t> 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Nilai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variabel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a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lebih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besar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dari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Bodoni MT" panose="02070603080606020203" pitchFamily="18" charset="0"/>
              </a:rPr>
              <a:t>variabel</a:t>
            </a:r>
            <a:r>
              <a:rPr lang="en-US" dirty="0" smtClean="0">
                <a:solidFill>
                  <a:srgbClr val="FF0000"/>
                </a:solidFill>
                <a:latin typeface="Bodoni MT" panose="02070603080606020203" pitchFamily="18" charset="0"/>
              </a:rPr>
              <a:t> b</a:t>
            </a:r>
          </a:p>
          <a:p>
            <a:r>
              <a:rPr lang="en-US" dirty="0" err="1" smtClean="0">
                <a:solidFill>
                  <a:srgbClr val="1F497D"/>
                </a:solidFill>
              </a:rPr>
              <a:t>Pada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kode</a:t>
            </a:r>
            <a:r>
              <a:rPr lang="en-US" dirty="0" smtClean="0">
                <a:solidFill>
                  <a:srgbClr val="1F497D"/>
                </a:solidFill>
              </a:rPr>
              <a:t> program </a:t>
            </a:r>
            <a:r>
              <a:rPr lang="en-US" dirty="0" err="1" smtClean="0">
                <a:solidFill>
                  <a:srgbClr val="1F497D"/>
                </a:solidFill>
              </a:rPr>
              <a:t>diatas</a:t>
            </a:r>
            <a:r>
              <a:rPr lang="en-US" dirty="0" smtClean="0">
                <a:solidFill>
                  <a:srgbClr val="1F497D"/>
                </a:solidFill>
              </a:rPr>
              <a:t>, </a:t>
            </a:r>
            <a:r>
              <a:rPr lang="en-US" dirty="0" err="1" smtClean="0">
                <a:solidFill>
                  <a:srgbClr val="1F497D"/>
                </a:solidFill>
              </a:rPr>
              <a:t>variabel</a:t>
            </a:r>
            <a:r>
              <a:rPr lang="en-US" dirty="0" smtClean="0">
                <a:solidFill>
                  <a:srgbClr val="1F497D"/>
                </a:solidFill>
              </a:rPr>
              <a:t> a </a:t>
            </a:r>
            <a:r>
              <a:rPr lang="en-US" dirty="0" err="1" smtClean="0">
                <a:solidFill>
                  <a:srgbClr val="1F497D"/>
                </a:solidFill>
              </a:rPr>
              <a:t>telah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diisi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dengan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angka</a:t>
            </a:r>
            <a:r>
              <a:rPr lang="en-US" dirty="0" smtClean="0">
                <a:solidFill>
                  <a:srgbClr val="1F497D"/>
                </a:solidFill>
              </a:rPr>
              <a:t> 12 </a:t>
            </a:r>
            <a:r>
              <a:rPr lang="en-US" dirty="0" err="1" smtClean="0">
                <a:solidFill>
                  <a:srgbClr val="1F497D"/>
                </a:solidFill>
              </a:rPr>
              <a:t>dan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variabel</a:t>
            </a:r>
            <a:r>
              <a:rPr lang="en-US" dirty="0" smtClean="0">
                <a:solidFill>
                  <a:srgbClr val="1F497D"/>
                </a:solidFill>
              </a:rPr>
              <a:t> b </a:t>
            </a:r>
            <a:r>
              <a:rPr lang="en-US" dirty="0" err="1" smtClean="0">
                <a:solidFill>
                  <a:srgbClr val="1F497D"/>
                </a:solidFill>
              </a:rPr>
              <a:t>dengan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angka</a:t>
            </a:r>
            <a:r>
              <a:rPr lang="en-US" dirty="0" smtClean="0">
                <a:solidFill>
                  <a:srgbClr val="1F497D"/>
                </a:solidFill>
              </a:rPr>
              <a:t> 10. </a:t>
            </a:r>
            <a:r>
              <a:rPr lang="en-US" dirty="0" err="1" smtClean="0">
                <a:solidFill>
                  <a:srgbClr val="1F497D"/>
                </a:solidFill>
              </a:rPr>
              <a:t>dalam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kode</a:t>
            </a:r>
            <a:r>
              <a:rPr lang="en-US" dirty="0" smtClean="0">
                <a:solidFill>
                  <a:srgbClr val="1F497D"/>
                </a:solidFill>
              </a:rPr>
              <a:t> program </a:t>
            </a:r>
            <a:r>
              <a:rPr lang="en-US" dirty="0" err="1" smtClean="0">
                <a:solidFill>
                  <a:srgbClr val="1F497D"/>
                </a:solidFill>
              </a:rPr>
              <a:t>tersebut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juga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terdapat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kondisi</a:t>
            </a:r>
            <a:r>
              <a:rPr lang="en-US" dirty="0" smtClean="0">
                <a:solidFill>
                  <a:srgbClr val="1F497D"/>
                </a:solidFill>
              </a:rPr>
              <a:t> if(a&gt;b) </a:t>
            </a:r>
            <a:r>
              <a:rPr lang="en-US" dirty="0" err="1" smtClean="0">
                <a:solidFill>
                  <a:srgbClr val="1F497D"/>
                </a:solidFill>
              </a:rPr>
              <a:t>yaitu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apakah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variabel</a:t>
            </a:r>
            <a:r>
              <a:rPr lang="en-US" dirty="0" smtClean="0">
                <a:solidFill>
                  <a:srgbClr val="1F497D"/>
                </a:solidFill>
              </a:rPr>
              <a:t> a </a:t>
            </a:r>
            <a:r>
              <a:rPr lang="en-US" dirty="0" err="1" smtClean="0">
                <a:solidFill>
                  <a:srgbClr val="1F497D"/>
                </a:solidFill>
              </a:rPr>
              <a:t>berisi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angka</a:t>
            </a:r>
            <a:r>
              <a:rPr lang="en-US" dirty="0" smtClean="0">
                <a:solidFill>
                  <a:srgbClr val="1F497D"/>
                </a:solidFill>
              </a:rPr>
              <a:t> yang </a:t>
            </a:r>
            <a:r>
              <a:rPr lang="en-US" dirty="0" err="1" smtClean="0">
                <a:solidFill>
                  <a:srgbClr val="1F497D"/>
                </a:solidFill>
              </a:rPr>
              <a:t>lebih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besar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dari</a:t>
            </a:r>
            <a:r>
              <a:rPr lang="en-US" dirty="0" smtClean="0">
                <a:solidFill>
                  <a:srgbClr val="1F497D"/>
                </a:solidFill>
              </a:rPr>
              <a:t> b? </a:t>
            </a:r>
            <a:r>
              <a:rPr lang="en-US" dirty="0" err="1" smtClean="0">
                <a:solidFill>
                  <a:srgbClr val="1F497D"/>
                </a:solidFill>
              </a:rPr>
              <a:t>Jawabannya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betul</a:t>
            </a:r>
            <a:r>
              <a:rPr lang="en-US" dirty="0" smtClean="0">
                <a:solidFill>
                  <a:srgbClr val="1F497D"/>
                </a:solidFill>
              </a:rPr>
              <a:t> (true), </a:t>
            </a:r>
            <a:r>
              <a:rPr lang="en-US" dirty="0" err="1" smtClean="0">
                <a:solidFill>
                  <a:srgbClr val="1F497D"/>
                </a:solidFill>
              </a:rPr>
              <a:t>maka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blok</a:t>
            </a:r>
            <a:r>
              <a:rPr lang="en-US" dirty="0" smtClean="0">
                <a:solidFill>
                  <a:srgbClr val="1F497D"/>
                </a:solidFill>
              </a:rPr>
              <a:t> </a:t>
            </a:r>
            <a:r>
              <a:rPr lang="en-US" dirty="0" err="1" smtClean="0">
                <a:solidFill>
                  <a:srgbClr val="1F497D"/>
                </a:solidFill>
              </a:rPr>
              <a:t>kode</a:t>
            </a:r>
            <a:r>
              <a:rPr lang="en-US" dirty="0" smtClean="0">
                <a:solidFill>
                  <a:srgbClr val="1F497D"/>
                </a:solidFill>
              </a:rPr>
              <a:t> program </a:t>
            </a:r>
            <a:r>
              <a:rPr lang="en-US" dirty="0" err="1" smtClean="0">
                <a:solidFill>
                  <a:srgbClr val="1F497D"/>
                </a:solidFill>
              </a:rPr>
              <a:t>dijalankan</a:t>
            </a:r>
            <a:r>
              <a:rPr lang="en-US" dirty="0" smtClean="0">
                <a:solidFill>
                  <a:srgbClr val="1F497D"/>
                </a:solidFill>
              </a:rPr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59" y="1586272"/>
            <a:ext cx="5867842" cy="195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2 </a:t>
            </a:r>
            <a:r>
              <a:rPr lang="en-US" sz="4400" dirty="0" err="1" smtClean="0"/>
              <a:t>Kode</a:t>
            </a:r>
            <a:r>
              <a:rPr lang="en-US" sz="4400" dirty="0" smtClean="0"/>
              <a:t> Program </a:t>
            </a:r>
            <a:r>
              <a:rPr lang="en-US" sz="4400" dirty="0" err="1" smtClean="0"/>
              <a:t>Percabangan</a:t>
            </a:r>
            <a:r>
              <a:rPr lang="en-US" sz="4400" dirty="0" smtClean="0"/>
              <a:t> IF 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900621"/>
            <a:ext cx="9601200" cy="27559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modifikasi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. Di </a:t>
            </a:r>
            <a:r>
              <a:rPr lang="en-US" sz="2000" dirty="0" err="1"/>
              <a:t>sini</a:t>
            </a:r>
            <a:r>
              <a:rPr lang="en-US" sz="2000" dirty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/>
              <a:t>3 </a:t>
            </a:r>
            <a:r>
              <a:rPr lang="en-US" sz="2000" dirty="0" err="1"/>
              <a:t>buah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 </a:t>
            </a:r>
            <a:r>
              <a:rPr lang="en-US" sz="2000" b="1" dirty="0"/>
              <a:t>if (a &gt; b)</a:t>
            </a:r>
            <a:r>
              <a:rPr lang="en-US" sz="2000" dirty="0"/>
              <a:t>, </a:t>
            </a:r>
            <a:r>
              <a:rPr lang="en-US" sz="2000" b="1" dirty="0"/>
              <a:t>if (a &lt; b)</a:t>
            </a:r>
            <a:r>
              <a:rPr lang="en-US" sz="2000" dirty="0"/>
              <a:t>, </a:t>
            </a:r>
            <a:r>
              <a:rPr lang="en-US" sz="2000" dirty="0" err="1"/>
              <a:t>serta</a:t>
            </a:r>
            <a:r>
              <a:rPr lang="en-US" sz="2000" dirty="0"/>
              <a:t> </a:t>
            </a:r>
            <a:r>
              <a:rPr lang="en-US" sz="2000" b="1" dirty="0"/>
              <a:t>if (a == b)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if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diperiksa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operasi</a:t>
            </a:r>
            <a:r>
              <a:rPr lang="en-US" sz="2000" dirty="0"/>
              <a:t> </a:t>
            </a:r>
            <a:r>
              <a:rPr lang="en-US" sz="2000" dirty="0" err="1"/>
              <a:t>perbandingan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 </a:t>
            </a:r>
            <a:r>
              <a:rPr lang="en-US" sz="2000" b="1" dirty="0"/>
              <a:t>true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diatas</a:t>
            </a:r>
            <a:r>
              <a:rPr lang="en-US" sz="2000" dirty="0"/>
              <a:t> : 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Nilai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variabel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a 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lebih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besar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dari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Bodoni MT" panose="02070603080606020203" pitchFamily="18" charset="0"/>
              </a:rPr>
              <a:t>variabel</a:t>
            </a:r>
            <a:r>
              <a:rPr lang="en-US" sz="2000" dirty="0">
                <a:solidFill>
                  <a:srgbClr val="FF0000"/>
                </a:solidFill>
                <a:latin typeface="Bodoni MT" panose="02070603080606020203" pitchFamily="18" charset="0"/>
              </a:rPr>
              <a:t> b</a:t>
            </a:r>
          </a:p>
          <a:p>
            <a:endParaRPr lang="en-US" sz="2000" dirty="0" smtClean="0">
              <a:solidFill>
                <a:srgbClr val="1F497D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26" y="1590897"/>
            <a:ext cx="4943947" cy="257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3 </a:t>
            </a:r>
            <a:r>
              <a:rPr lang="en-US" sz="4400" dirty="0" err="1" smtClean="0"/>
              <a:t>Kode</a:t>
            </a:r>
            <a:r>
              <a:rPr lang="en-US" sz="4400" dirty="0" smtClean="0"/>
              <a:t> Program </a:t>
            </a:r>
            <a:r>
              <a:rPr lang="en-US" sz="4400" dirty="0" err="1" smtClean="0"/>
              <a:t>Percabangan</a:t>
            </a:r>
            <a:r>
              <a:rPr lang="en-US" sz="4400" dirty="0" smtClean="0"/>
              <a:t> IF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462" y="1636144"/>
            <a:ext cx="5008437" cy="4993255"/>
          </a:xfrm>
        </p:spPr>
        <p:txBody>
          <a:bodyPr/>
          <a:lstStyle/>
          <a:p>
            <a:r>
              <a:rPr lang="en-US" sz="2000" dirty="0" err="1"/>
              <a:t>P</a:t>
            </a:r>
            <a:r>
              <a:rPr lang="en-US" sz="2000" dirty="0" err="1" smtClean="0"/>
              <a:t>erintah</a:t>
            </a:r>
            <a:r>
              <a:rPr lang="en-US" sz="2000" dirty="0"/>
              <a:t> </a:t>
            </a:r>
            <a:r>
              <a:rPr lang="en-US" sz="2000" b="1" dirty="0" err="1"/>
              <a:t>input.nextInt</a:t>
            </a:r>
            <a:r>
              <a:rPr lang="en-US" sz="2000" b="1" dirty="0"/>
              <a:t>()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 </a:t>
            </a:r>
            <a:r>
              <a:rPr lang="en-US" sz="2000" b="1" dirty="0"/>
              <a:t>Scanner</a:t>
            </a:r>
            <a:r>
              <a:rPr lang="en-US" sz="2000" dirty="0"/>
              <a:t> </a:t>
            </a:r>
            <a:r>
              <a:rPr lang="en-US" sz="2000" b="1" dirty="0" smtClean="0"/>
              <a:t>object </a:t>
            </a:r>
            <a:r>
              <a:rPr lang="en-US" sz="2000" dirty="0" err="1" smtClean="0"/>
              <a:t>berguna</a:t>
            </a:r>
            <a:r>
              <a:rPr lang="en-US" sz="2000" dirty="0"/>
              <a:t> agar user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menginput</a:t>
            </a:r>
            <a:r>
              <a:rPr lang="en-US" sz="2000" dirty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 Scanner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menginputkan</a:t>
            </a:r>
            <a:r>
              <a:rPr lang="en-US" sz="2000" dirty="0" smtClean="0"/>
              <a:t> data/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program di running/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kode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/>
              <a:t>masih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mana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 smtClean="0"/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43" y="1636145"/>
            <a:ext cx="6017220" cy="44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Contoh</a:t>
            </a:r>
            <a:r>
              <a:rPr lang="en-US" sz="4400" dirty="0" smtClean="0"/>
              <a:t> 3 </a:t>
            </a:r>
            <a:r>
              <a:rPr lang="en-US" sz="4400" dirty="0" err="1" smtClean="0"/>
              <a:t>Kode</a:t>
            </a:r>
            <a:r>
              <a:rPr lang="en-US" sz="4400" dirty="0" smtClean="0"/>
              <a:t> Program </a:t>
            </a:r>
            <a:r>
              <a:rPr lang="en-US" sz="4400" dirty="0" err="1" smtClean="0"/>
              <a:t>Percabangan</a:t>
            </a:r>
            <a:r>
              <a:rPr lang="en-US" sz="4400" dirty="0" smtClean="0"/>
              <a:t> IF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400" y="1736212"/>
            <a:ext cx="6477000" cy="5451987"/>
          </a:xfrm>
        </p:spPr>
        <p:txBody>
          <a:bodyPr/>
          <a:lstStyle/>
          <a:p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diperiksa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b="1" dirty="0"/>
              <a:t>if (a % 2 == 0)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b="1" dirty="0"/>
              <a:t>if (a % 2 == 1)</a:t>
            </a:r>
            <a:r>
              <a:rPr lang="en-US" dirty="0"/>
              <a:t>.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persen</a:t>
            </a:r>
            <a:r>
              <a:rPr lang="en-US" dirty="0"/>
              <a:t> ( </a:t>
            </a:r>
            <a:r>
              <a:rPr lang="en-US" b="1" dirty="0"/>
              <a:t>%</a:t>
            </a:r>
            <a:r>
              <a:rPr lang="en-US" dirty="0"/>
              <a:t> ) </a:t>
            </a:r>
            <a:r>
              <a:rPr lang="en-US" dirty="0" err="1"/>
              <a:t>adalah</a:t>
            </a:r>
            <a:r>
              <a:rPr lang="en-US" dirty="0"/>
              <a:t> operator </a:t>
            </a:r>
            <a:r>
              <a:rPr lang="en-US" b="1" dirty="0"/>
              <a:t>modulus</a:t>
            </a:r>
            <a:r>
              <a:rPr lang="en-US" dirty="0"/>
              <a:t> 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sisa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 smtClean="0"/>
              <a:t>bagi</a:t>
            </a:r>
            <a:endParaRPr lang="en-US" dirty="0" smtClean="0"/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 </a:t>
            </a:r>
            <a:r>
              <a:rPr lang="en-US" b="1" dirty="0"/>
              <a:t>if (a % 2 == 0)</a:t>
            </a:r>
            <a:r>
              <a:rPr lang="en-US" dirty="0"/>
              <a:t>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habis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 smtClean="0"/>
              <a:t>.</a:t>
            </a:r>
          </a:p>
          <a:p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 </a:t>
            </a:r>
            <a:r>
              <a:rPr lang="en-US" b="1" dirty="0"/>
              <a:t>if (a % 2 == 1)</a:t>
            </a:r>
            <a:r>
              <a:rPr lang="en-US" dirty="0"/>
              <a:t>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 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bersisa</a:t>
            </a:r>
            <a:r>
              <a:rPr lang="en-US" dirty="0"/>
              <a:t> 1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2.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.</a:t>
            </a:r>
            <a:endParaRPr lang="en-US" sz="2000" dirty="0" smtClean="0">
              <a:solidFill>
                <a:srgbClr val="1F497D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1" y="1566613"/>
            <a:ext cx="4553299" cy="325856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1" y="4932868"/>
            <a:ext cx="3181699" cy="17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8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sz="2000" dirty="0" err="1" smtClean="0"/>
              <a:t>Kondisi</a:t>
            </a:r>
            <a:r>
              <a:rPr lang="en-US" sz="2000" dirty="0" smtClean="0"/>
              <a:t> IF-ELSE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modifikasi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IF.</a:t>
            </a:r>
          </a:p>
          <a:p>
            <a:r>
              <a:rPr lang="en-US" sz="2000" dirty="0" smtClean="0"/>
              <a:t>Blok </a:t>
            </a:r>
            <a:r>
              <a:rPr lang="en-US" sz="2000" dirty="0" err="1" smtClean="0"/>
              <a:t>kode</a:t>
            </a:r>
            <a:r>
              <a:rPr lang="en-US" sz="2000" dirty="0" smtClean="0"/>
              <a:t> program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en-US" sz="2000" dirty="0" smtClean="0"/>
              <a:t>, </a:t>
            </a:r>
            <a:r>
              <a:rPr lang="en-US" sz="2000" dirty="0" err="1" smtClean="0"/>
              <a:t>namun</a:t>
            </a:r>
            <a:r>
              <a:rPr lang="en-US" sz="2000" dirty="0" smtClean="0"/>
              <a:t>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tambahan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ELSE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False</a:t>
            </a:r>
          </a:p>
          <a:p>
            <a:r>
              <a:rPr lang="en-US" sz="2000" dirty="0" err="1" smtClean="0">
                <a:solidFill>
                  <a:srgbClr val="1F497D"/>
                </a:solidFill>
              </a:rPr>
              <a:t>Aturan</a:t>
            </a:r>
            <a:r>
              <a:rPr lang="en-US" sz="2000" dirty="0" smtClean="0">
                <a:solidFill>
                  <a:srgbClr val="1F497D"/>
                </a:solidFill>
              </a:rPr>
              <a:t> </a:t>
            </a:r>
            <a:r>
              <a:rPr lang="en-US" sz="2000" dirty="0" err="1" smtClean="0">
                <a:solidFill>
                  <a:srgbClr val="1F497D"/>
                </a:solidFill>
              </a:rPr>
              <a:t>penulisan</a:t>
            </a:r>
            <a:r>
              <a:rPr lang="en-US" sz="2000" dirty="0" smtClean="0">
                <a:solidFill>
                  <a:srgbClr val="1F497D"/>
                </a:solidFill>
              </a:rPr>
              <a:t> IF-ELSE </a:t>
            </a:r>
            <a:r>
              <a:rPr lang="en-US" sz="2000" dirty="0" err="1" smtClean="0">
                <a:solidFill>
                  <a:srgbClr val="1F497D"/>
                </a:solidFill>
              </a:rPr>
              <a:t>sebagai</a:t>
            </a:r>
            <a:r>
              <a:rPr lang="en-US" sz="2000" dirty="0" smtClean="0">
                <a:solidFill>
                  <a:srgbClr val="1F497D"/>
                </a:solidFill>
              </a:rPr>
              <a:t> </a:t>
            </a:r>
            <a:r>
              <a:rPr lang="en-US" sz="2000" dirty="0" err="1" smtClean="0">
                <a:solidFill>
                  <a:srgbClr val="1F497D"/>
                </a:solidFill>
              </a:rPr>
              <a:t>berikut</a:t>
            </a:r>
            <a:r>
              <a:rPr lang="en-US" sz="2000" dirty="0" smtClean="0">
                <a:solidFill>
                  <a:srgbClr val="1F497D"/>
                </a:solidFill>
              </a:rPr>
              <a:t> : </a:t>
            </a:r>
          </a:p>
          <a:p>
            <a:endParaRPr lang="en-US" sz="2000" dirty="0">
              <a:solidFill>
                <a:srgbClr val="1F497D"/>
              </a:solidFill>
            </a:endParaRP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endParaRPr lang="en-US" sz="2000" dirty="0">
              <a:solidFill>
                <a:srgbClr val="1F497D"/>
              </a:solidFill>
            </a:endParaRPr>
          </a:p>
          <a:p>
            <a:r>
              <a:rPr lang="en-US" sz="2000" dirty="0" err="1"/>
              <a:t>Bagian</a:t>
            </a:r>
            <a:r>
              <a:rPr lang="en-US" sz="2000" dirty="0"/>
              <a:t> </a:t>
            </a:r>
            <a:r>
              <a:rPr lang="en-US" sz="2000" b="1" dirty="0"/>
              <a:t>condition</a:t>
            </a:r>
            <a:r>
              <a:rPr lang="en-US" sz="2000" dirty="0"/>
              <a:t> </a:t>
            </a:r>
            <a:r>
              <a:rPr lang="en-US" sz="2000" dirty="0" err="1"/>
              <a:t>berperan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penentu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percabangan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 </a:t>
            </a:r>
            <a:r>
              <a:rPr lang="en-US" sz="2000" i="1" dirty="0"/>
              <a:t>condition</a:t>
            </a:r>
            <a:r>
              <a:rPr lang="en-US" sz="2000" dirty="0"/>
              <a:t> </a:t>
            </a:r>
            <a:r>
              <a:rPr lang="en-US" sz="2000" dirty="0" err="1"/>
              <a:t>terpenuhi</a:t>
            </a:r>
            <a:r>
              <a:rPr lang="en-US" sz="2000" dirty="0"/>
              <a:t> (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 </a:t>
            </a:r>
            <a:r>
              <a:rPr lang="en-US" sz="2000" b="1" dirty="0"/>
              <a:t>TRUE</a:t>
            </a:r>
            <a:r>
              <a:rPr lang="en-US" sz="2000" dirty="0"/>
              <a:t>),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milik</a:t>
            </a:r>
            <a:r>
              <a:rPr lang="en-US" sz="2000" dirty="0"/>
              <a:t> </a:t>
            </a:r>
            <a:r>
              <a:rPr lang="en-US" sz="2000" b="1" dirty="0"/>
              <a:t>IF</a:t>
            </a:r>
            <a:r>
              <a:rPr lang="en-US" sz="2000" dirty="0"/>
              <a:t> 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r>
              <a:rPr lang="en-US" sz="2000" dirty="0" err="1"/>
              <a:t>Jika</a:t>
            </a:r>
            <a:r>
              <a:rPr lang="en-US" sz="2000" dirty="0"/>
              <a:t> </a:t>
            </a:r>
            <a:r>
              <a:rPr lang="en-US" sz="2000" i="1" dirty="0"/>
              <a:t>condition</a:t>
            </a:r>
            <a:r>
              <a:rPr lang="en-US" sz="2000" dirty="0"/>
              <a:t> 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terpenuhi</a:t>
            </a:r>
            <a:r>
              <a:rPr lang="en-US" sz="2000" dirty="0"/>
              <a:t> (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 </a:t>
            </a:r>
            <a:r>
              <a:rPr lang="en-US" sz="2000" b="1" dirty="0"/>
              <a:t>FALSE</a:t>
            </a:r>
            <a:r>
              <a:rPr lang="en-US" sz="2000" dirty="0"/>
              <a:t>),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</a:t>
            </a:r>
            <a:r>
              <a:rPr lang="en-US" sz="2000" dirty="0" err="1"/>
              <a:t>bagian</a:t>
            </a:r>
            <a:r>
              <a:rPr lang="en-US" sz="2000" dirty="0"/>
              <a:t> </a:t>
            </a:r>
            <a:r>
              <a:rPr lang="en-US" sz="2000" b="1" dirty="0"/>
              <a:t>ELSE</a:t>
            </a:r>
            <a:r>
              <a:rPr lang="en-US" sz="2000" dirty="0"/>
              <a:t>-</a:t>
            </a:r>
            <a:r>
              <a:rPr lang="en-US" sz="2000" dirty="0" err="1"/>
              <a:t>lah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diproses</a:t>
            </a:r>
            <a:endParaRPr lang="en-US" sz="2000" dirty="0" smtClean="0">
              <a:solidFill>
                <a:srgbClr val="1F497D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1F497D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76" y="3216172"/>
            <a:ext cx="6747607" cy="15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Percabangan</a:t>
            </a:r>
            <a:r>
              <a:rPr lang="en-US" dirty="0" smtClean="0"/>
              <a:t> IF-ELSE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tutorial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 / </a:t>
            </a:r>
            <a:r>
              <a:rPr lang="en-US" dirty="0" err="1"/>
              <a:t>ganjil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en-US" sz="2000" dirty="0">
              <a:solidFill>
                <a:srgbClr val="1F497D"/>
              </a:solidFill>
            </a:endParaRPr>
          </a:p>
          <a:p>
            <a:endParaRPr lang="en-US" sz="2000" dirty="0" smtClean="0">
              <a:solidFill>
                <a:srgbClr val="1F497D"/>
              </a:solidFill>
            </a:endParaRPr>
          </a:p>
          <a:p>
            <a:endParaRPr lang="en-US" sz="2000" dirty="0">
              <a:solidFill>
                <a:srgbClr val="1F497D"/>
              </a:solidFill>
            </a:endParaRPr>
          </a:p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 </a:t>
            </a:r>
            <a:r>
              <a:rPr lang="en-US" b="1" dirty="0"/>
              <a:t>IF ELSE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genap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b="1" dirty="0"/>
              <a:t>if (a % 2 == 0)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(false),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b="1" dirty="0"/>
              <a:t>a</a:t>
            </a:r>
            <a:r>
              <a:rPr lang="en-US" dirty="0"/>
              <a:t> 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ganjil</a:t>
            </a:r>
            <a:endParaRPr lang="en-US" sz="2000" dirty="0" smtClean="0">
              <a:solidFill>
                <a:srgbClr val="1F497D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275" y="2441488"/>
            <a:ext cx="482984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5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05DA89-9689-4EB7-83A3-32913C232C3C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648</Words>
  <Application>Microsoft Office PowerPoint</Application>
  <PresentationFormat>Widescreen</PresentationFormat>
  <Paragraphs>137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Bodoni MT</vt:lpstr>
      <vt:lpstr>Calibri</vt:lpstr>
      <vt:lpstr>Franklin Gothic Book</vt:lpstr>
      <vt:lpstr>Impact</vt:lpstr>
      <vt:lpstr>Crop</vt:lpstr>
      <vt:lpstr>DASAR-DASAR PEMOGRAMAN</vt:lpstr>
      <vt:lpstr>Percabangan</vt:lpstr>
      <vt:lpstr>Percabangan IF</vt:lpstr>
      <vt:lpstr>Contoh Kode Program Percabangan IF</vt:lpstr>
      <vt:lpstr>Contoh 2 Kode Program Percabangan IF </vt:lpstr>
      <vt:lpstr>Contoh 3 Kode Program Percabangan IF</vt:lpstr>
      <vt:lpstr>Contoh 3 Kode Program Percabangan IF</vt:lpstr>
      <vt:lpstr>Percabangan IF-ELSE</vt:lpstr>
      <vt:lpstr>Percabangan IF-ELSE</vt:lpstr>
      <vt:lpstr>Contoh 1 Kode Program Percabangan IF-ELSE</vt:lpstr>
      <vt:lpstr>Contoh 2 Kode Program Percabangan IF-ELSE</vt:lpstr>
      <vt:lpstr>Percabangan IF-ELSE-IF</vt:lpstr>
      <vt:lpstr>Percabangan IF-ELSE-IF</vt:lpstr>
      <vt:lpstr>Contoh 1 Kode Program 1 Percabangan IF-ELSE-IF</vt:lpstr>
      <vt:lpstr>Contoh 1 Kode Program Percabangan IF-ELSE-IF</vt:lpstr>
      <vt:lpstr>Contoh 2 Kode Program Percabangan IF-ELSE-IF</vt:lpstr>
      <vt:lpstr>Contoh Kode Program Percabangan IF-ELSE-IF</vt:lpstr>
      <vt:lpstr>Contoh 3 Kode Program Percabangan IF-ELSE-IF</vt:lpstr>
      <vt:lpstr>SWITCH CASE JAVA</vt:lpstr>
      <vt:lpstr>Format dasar penulisan SWITCH CASE</vt:lpstr>
      <vt:lpstr>Contoh SWITCH CASE</vt:lpstr>
      <vt:lpstr>Contoh SWITCH CASE</vt:lpstr>
      <vt:lpstr>PERBEDAAN SWITCH CASE DAN IF ELSE IF</vt:lpstr>
      <vt:lpstr>TUGAS</vt:lpstr>
      <vt:lpstr>NESTED IF (IF BERSARANG)</vt:lpstr>
      <vt:lpstr>Contoh Program IF bersarang</vt:lpstr>
      <vt:lpstr>TUGAS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2022-02-21T05:10:32Z</dcterms:created>
  <dcterms:modified xsi:type="dcterms:W3CDTF">2023-03-24T05:14:04Z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