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2"/>
    <p:sldId id="257" r:id="rId23"/>
    <p:sldId id="258" r:id="rId24"/>
    <p:sldId id="259" r:id="rId25"/>
    <p:sldId id="260" r:id="rId26"/>
    <p:sldId id="261" r:id="rId27"/>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Open Sans" charset="1" panose="020B0606030504020204"/>
      <p:regular r:id="rId10"/>
    </p:embeddedFont>
    <p:embeddedFont>
      <p:font typeface="Open Sans Bold" charset="1" panose="020B0806030504020204"/>
      <p:regular r:id="rId11"/>
    </p:embeddedFont>
    <p:embeddedFont>
      <p:font typeface="Open Sans Italics" charset="1" panose="020B0606030504020204"/>
      <p:regular r:id="rId12"/>
    </p:embeddedFont>
    <p:embeddedFont>
      <p:font typeface="Open Sans Bold Italics" charset="1" panose="020B0806030504020204"/>
      <p:regular r:id="rId13"/>
    </p:embeddedFont>
    <p:embeddedFont>
      <p:font typeface="Open Sans Extra Bold" charset="1" panose="020B0906030804020204"/>
      <p:regular r:id="rId14"/>
    </p:embeddedFont>
    <p:embeddedFont>
      <p:font typeface="Open Sans Extra Bold Italics" charset="1" panose="020B0906030804020204"/>
      <p:regular r:id="rId15"/>
    </p:embeddedFont>
    <p:embeddedFont>
      <p:font typeface="Eczar SemiBold" charset="1" panose="02000603040300000004"/>
      <p:regular r:id="rId16"/>
    </p:embeddedFont>
    <p:embeddedFont>
      <p:font typeface="Eczar SemiBold Bold" charset="1" panose="02000603040300000004"/>
      <p:regular r:id="rId17"/>
    </p:embeddedFont>
    <p:embeddedFont>
      <p:font typeface="Alice" charset="1" panose="00000500000000000000"/>
      <p:regular r:id="rId18"/>
    </p:embeddedFont>
    <p:embeddedFont>
      <p:font typeface="Alice Bold" charset="1" panose="00000500000000000000"/>
      <p:regular r:id="rId19"/>
    </p:embeddedFont>
    <p:embeddedFont>
      <p:font typeface="Alice Italics" charset="1" panose="00000500000000000000"/>
      <p:regular r:id="rId20"/>
    </p:embeddedFont>
    <p:embeddedFont>
      <p:font typeface="Alice Bold Italics" charset="1" panose="000005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slides/slide1.xml" Type="http://schemas.openxmlformats.org/officeDocument/2006/relationships/slide"/><Relationship Id="rId23" Target="slides/slide2.xml" Type="http://schemas.openxmlformats.org/officeDocument/2006/relationships/slide"/><Relationship Id="rId24" Target="slides/slide3.xml" Type="http://schemas.openxmlformats.org/officeDocument/2006/relationships/slide"/><Relationship Id="rId25" Target="slides/slide4.xml" Type="http://schemas.openxmlformats.org/officeDocument/2006/relationships/slide"/><Relationship Id="rId26" Target="slides/slide5.xml" Type="http://schemas.openxmlformats.org/officeDocument/2006/relationships/slide"/><Relationship Id="rId27" Target="slides/slide6.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7.png" Type="http://schemas.openxmlformats.org/officeDocument/2006/relationships/image"/><Relationship Id="rId6" Target="../media/image8.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9.png" Type="http://schemas.openxmlformats.org/officeDocument/2006/relationships/image"/><Relationship Id="rId8" Target="../media/image10.png" Type="http://schemas.openxmlformats.org/officeDocument/2006/relationships/image"/><Relationship Id="rId9" Target="../media/image11.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12.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12129" r="0" b="12129"/>
          <a:stretch>
            <a:fillRect/>
          </a:stretch>
        </p:blipFill>
        <p:spPr>
          <a:xfrm flipH="false" flipV="false" rot="-2309727">
            <a:off x="-4750407" y="-2262385"/>
            <a:ext cx="16504420" cy="8229600"/>
          </a:xfrm>
          <a:prstGeom prst="rect">
            <a:avLst/>
          </a:prstGeom>
        </p:spPr>
      </p:pic>
      <p:grpSp>
        <p:nvGrpSpPr>
          <p:cNvPr name="Group 3" id="3"/>
          <p:cNvGrpSpPr/>
          <p:nvPr/>
        </p:nvGrpSpPr>
        <p:grpSpPr>
          <a:xfrm rot="0">
            <a:off x="1028700" y="698783"/>
            <a:ext cx="16165909" cy="8817649"/>
            <a:chOff x="0" y="0"/>
            <a:chExt cx="3626789" cy="1978222"/>
          </a:xfrm>
        </p:grpSpPr>
        <p:sp>
          <p:nvSpPr>
            <p:cNvPr name="Freeform 4" id="4"/>
            <p:cNvSpPr/>
            <p:nvPr/>
          </p:nvSpPr>
          <p:spPr>
            <a:xfrm>
              <a:off x="0" y="0"/>
              <a:ext cx="3626789" cy="1978222"/>
            </a:xfrm>
            <a:custGeom>
              <a:avLst/>
              <a:gdLst/>
              <a:ahLst/>
              <a:cxnLst/>
              <a:rect r="r" b="b" t="t" l="l"/>
              <a:pathLst>
                <a:path h="1978222" w="3626789">
                  <a:moveTo>
                    <a:pt x="0" y="0"/>
                  </a:moveTo>
                  <a:lnTo>
                    <a:pt x="3626789" y="0"/>
                  </a:lnTo>
                  <a:lnTo>
                    <a:pt x="3626789" y="1978222"/>
                  </a:lnTo>
                  <a:lnTo>
                    <a:pt x="0" y="1978222"/>
                  </a:lnTo>
                  <a:close/>
                </a:path>
              </a:pathLst>
            </a:custGeom>
            <a:solidFill>
              <a:srgbClr val="FFFFFF"/>
            </a:solidFill>
          </p:spPr>
        </p:sp>
        <p:sp>
          <p:nvSpPr>
            <p:cNvPr name="TextBox 5" id="5"/>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pic>
        <p:nvPicPr>
          <p:cNvPr name="Picture 6" id="6"/>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8153" b="0"/>
          <a:stretch>
            <a:fillRect/>
          </a:stretch>
        </p:blipFill>
        <p:spPr>
          <a:xfrm flipH="false" flipV="false" rot="0">
            <a:off x="1028700" y="770568"/>
            <a:ext cx="8032759" cy="8745863"/>
          </a:xfrm>
          <a:prstGeom prst="rect">
            <a:avLst/>
          </a:prstGeom>
        </p:spPr>
      </p:pic>
      <p:pic>
        <p:nvPicPr>
          <p:cNvPr name="Picture 7" id="7"/>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8153" b="0"/>
          <a:stretch>
            <a:fillRect/>
          </a:stretch>
        </p:blipFill>
        <p:spPr>
          <a:xfrm flipH="true" flipV="false" rot="0">
            <a:off x="9061459" y="770568"/>
            <a:ext cx="8032759" cy="8745863"/>
          </a:xfrm>
          <a:prstGeom prst="rect">
            <a:avLst/>
          </a:prstGeom>
        </p:spPr>
      </p:pic>
      <p:grpSp>
        <p:nvGrpSpPr>
          <p:cNvPr name="Group 8" id="8"/>
          <p:cNvGrpSpPr/>
          <p:nvPr/>
        </p:nvGrpSpPr>
        <p:grpSpPr>
          <a:xfrm rot="-2980265">
            <a:off x="13443529" y="7587551"/>
            <a:ext cx="9367147" cy="4476957"/>
            <a:chOff x="0" y="0"/>
            <a:chExt cx="2467067" cy="1179116"/>
          </a:xfrm>
        </p:grpSpPr>
        <p:sp>
          <p:nvSpPr>
            <p:cNvPr name="Freeform 9" id="9"/>
            <p:cNvSpPr/>
            <p:nvPr/>
          </p:nvSpPr>
          <p:spPr>
            <a:xfrm>
              <a:off x="0" y="0"/>
              <a:ext cx="2467067" cy="1179116"/>
            </a:xfrm>
            <a:custGeom>
              <a:avLst/>
              <a:gdLst/>
              <a:ahLst/>
              <a:cxnLst/>
              <a:rect r="r" b="b" t="t" l="l"/>
              <a:pathLst>
                <a:path h="1179116" w="2467067">
                  <a:moveTo>
                    <a:pt x="0" y="0"/>
                  </a:moveTo>
                  <a:lnTo>
                    <a:pt x="2467067" y="0"/>
                  </a:lnTo>
                  <a:lnTo>
                    <a:pt x="2467067" y="1179116"/>
                  </a:lnTo>
                  <a:lnTo>
                    <a:pt x="0" y="1179116"/>
                  </a:lnTo>
                  <a:close/>
                </a:path>
              </a:pathLst>
            </a:custGeom>
            <a:solidFill>
              <a:srgbClr val="174D88"/>
            </a:solidFill>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pic>
        <p:nvPicPr>
          <p:cNvPr name="Picture 11" id="11"/>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8565655" y="1361347"/>
            <a:ext cx="1156690" cy="982135"/>
          </a:xfrm>
          <a:prstGeom prst="rect">
            <a:avLst/>
          </a:prstGeom>
        </p:spPr>
      </p:pic>
      <p:grpSp>
        <p:nvGrpSpPr>
          <p:cNvPr name="Group 12" id="12"/>
          <p:cNvGrpSpPr/>
          <p:nvPr/>
        </p:nvGrpSpPr>
        <p:grpSpPr>
          <a:xfrm rot="-2980265">
            <a:off x="11496958" y="8778113"/>
            <a:ext cx="11992710" cy="585299"/>
            <a:chOff x="0" y="0"/>
            <a:chExt cx="3158574" cy="154153"/>
          </a:xfrm>
        </p:grpSpPr>
        <p:sp>
          <p:nvSpPr>
            <p:cNvPr name="Freeform 13" id="13"/>
            <p:cNvSpPr/>
            <p:nvPr/>
          </p:nvSpPr>
          <p:spPr>
            <a:xfrm>
              <a:off x="0" y="0"/>
              <a:ext cx="3158574" cy="154153"/>
            </a:xfrm>
            <a:custGeom>
              <a:avLst/>
              <a:gdLst/>
              <a:ahLst/>
              <a:cxnLst/>
              <a:rect r="r" b="b" t="t" l="l"/>
              <a:pathLst>
                <a:path h="154153" w="3158574">
                  <a:moveTo>
                    <a:pt x="0" y="0"/>
                  </a:moveTo>
                  <a:lnTo>
                    <a:pt x="3158574" y="0"/>
                  </a:lnTo>
                  <a:lnTo>
                    <a:pt x="3158574" y="154153"/>
                  </a:lnTo>
                  <a:lnTo>
                    <a:pt x="0" y="154153"/>
                  </a:lnTo>
                  <a:close/>
                </a:path>
              </a:pathLst>
            </a:custGeom>
            <a:solidFill>
              <a:srgbClr val="FFFFFF"/>
            </a:solidFill>
          </p:spPr>
        </p:sp>
        <p:sp>
          <p:nvSpPr>
            <p:cNvPr name="TextBox 14" id="14"/>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5" id="15"/>
          <p:cNvGrpSpPr/>
          <p:nvPr/>
        </p:nvGrpSpPr>
        <p:grpSpPr>
          <a:xfrm rot="0">
            <a:off x="15663429" y="908430"/>
            <a:ext cx="593015" cy="593015"/>
            <a:chOff x="0" y="0"/>
            <a:chExt cx="812800" cy="812800"/>
          </a:xfrm>
        </p:grpSpPr>
        <p:sp>
          <p:nvSpPr>
            <p:cNvPr name="Freeform 16" id="16"/>
            <p:cNvSpPr/>
            <p:nvPr/>
          </p:nvSpPr>
          <p:spPr>
            <a:xfrm>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174D88"/>
            </a:soli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4946505" y="908430"/>
            <a:ext cx="593015" cy="593015"/>
            <a:chOff x="0" y="0"/>
            <a:chExt cx="812800" cy="812800"/>
          </a:xfrm>
        </p:grpSpPr>
        <p:sp>
          <p:nvSpPr>
            <p:cNvPr name="Freeform 19" id="19"/>
            <p:cNvSpPr/>
            <p:nvPr/>
          </p:nvSpPr>
          <p:spPr>
            <a:xfrm>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174D88"/>
            </a:soli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14229581" y="908430"/>
            <a:ext cx="593015" cy="593015"/>
            <a:chOff x="0" y="0"/>
            <a:chExt cx="812800" cy="812800"/>
          </a:xfrm>
        </p:grpSpPr>
        <p:sp>
          <p:nvSpPr>
            <p:cNvPr name="Freeform 22" id="22"/>
            <p:cNvSpPr/>
            <p:nvPr/>
          </p:nvSpPr>
          <p:spPr>
            <a:xfrm>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174D88"/>
            </a:solidFill>
          </p:spPr>
        </p:sp>
        <p:sp>
          <p:nvSpPr>
            <p:cNvPr name="TextBox 23" id="2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24" id="24"/>
          <p:cNvSpPr txBox="true"/>
          <p:nvPr/>
        </p:nvSpPr>
        <p:spPr>
          <a:xfrm rot="0">
            <a:off x="2514094" y="3038365"/>
            <a:ext cx="12728918" cy="1437899"/>
          </a:xfrm>
          <a:prstGeom prst="rect">
            <a:avLst/>
          </a:prstGeom>
        </p:spPr>
        <p:txBody>
          <a:bodyPr anchor="t" rtlCol="false" tIns="0" lIns="0" bIns="0" rIns="0">
            <a:spAutoFit/>
          </a:bodyPr>
          <a:lstStyle/>
          <a:p>
            <a:pPr algn="ctr">
              <a:lnSpc>
                <a:spcPts val="5651"/>
              </a:lnSpc>
            </a:pPr>
            <a:r>
              <a:rPr lang="en-US" sz="4036">
                <a:solidFill>
                  <a:srgbClr val="174D88"/>
                </a:solidFill>
                <a:latin typeface="Eczar SemiBold"/>
              </a:rPr>
              <a:t>MENCARI NILAI VARIAN DAN SIMPANGAN BAKU</a:t>
            </a:r>
          </a:p>
          <a:p>
            <a:pPr algn="ctr">
              <a:lnSpc>
                <a:spcPts val="5931"/>
              </a:lnSpc>
            </a:pPr>
          </a:p>
        </p:txBody>
      </p:sp>
      <p:sp>
        <p:nvSpPr>
          <p:cNvPr name="TextBox 25" id="25"/>
          <p:cNvSpPr txBox="true"/>
          <p:nvPr/>
        </p:nvSpPr>
        <p:spPr>
          <a:xfrm rot="0">
            <a:off x="1948223" y="3962577"/>
            <a:ext cx="14391554" cy="4569667"/>
          </a:xfrm>
          <a:prstGeom prst="rect">
            <a:avLst/>
          </a:prstGeom>
        </p:spPr>
        <p:txBody>
          <a:bodyPr anchor="t" rtlCol="false" tIns="0" lIns="0" bIns="0" rIns="0">
            <a:spAutoFit/>
          </a:bodyPr>
          <a:lstStyle/>
          <a:p>
            <a:pPr>
              <a:lnSpc>
                <a:spcPts val="4546"/>
              </a:lnSpc>
            </a:pPr>
            <a:r>
              <a:rPr lang="en-US" sz="3247">
                <a:solidFill>
                  <a:srgbClr val="174D88"/>
                </a:solidFill>
                <a:latin typeface="Eczar SemiBold"/>
              </a:rPr>
              <a:t>SIMPANGAN BAKU BIASANYA DIAJARKAN PADA ILMU STATISTIK UNTUK MENGUKUR TINGKAT KESAMAAN ATAU KEDEKATAN DALAM SUATU KELOMPOK. SIMPANGAN BAKU ADALAH NILAI STATISTIK YANG SERING KALI DIPAKAI DALAM MENENTUKAN KEDEKATAN SEBARAN DATA YANG ADA DI DALAM SAMPEL DAN SEBERAPA DEKAT TITIK DATA INDIVIDU DENGAN MEAN ATAU RATA-RATA NILAI DARI SAMPEL ITU SENDIRI.</a:t>
            </a:r>
          </a:p>
          <a:p>
            <a:pPr>
              <a:lnSpc>
                <a:spcPts val="4546"/>
              </a:lnSpc>
            </a:pPr>
          </a:p>
        </p:txBody>
      </p:sp>
      <p:sp>
        <p:nvSpPr>
          <p:cNvPr name="TextBox 26" id="26"/>
          <p:cNvSpPr txBox="true"/>
          <p:nvPr/>
        </p:nvSpPr>
        <p:spPr>
          <a:xfrm rot="0">
            <a:off x="6885581" y="2377857"/>
            <a:ext cx="4516838" cy="406112"/>
          </a:xfrm>
          <a:prstGeom prst="rect">
            <a:avLst/>
          </a:prstGeom>
        </p:spPr>
        <p:txBody>
          <a:bodyPr anchor="t" rtlCol="false" tIns="0" lIns="0" bIns="0" rIns="0">
            <a:spAutoFit/>
          </a:bodyPr>
          <a:lstStyle/>
          <a:p>
            <a:pPr algn="ctr">
              <a:lnSpc>
                <a:spcPts val="3336"/>
              </a:lnSpc>
              <a:spcBef>
                <a:spcPct val="0"/>
              </a:spcBef>
            </a:pPr>
            <a:r>
              <a:rPr lang="en-US" sz="2383">
                <a:solidFill>
                  <a:srgbClr val="AE9371"/>
                </a:solidFill>
                <a:latin typeface="Open Sans Bold"/>
              </a:rPr>
              <a:t>STIMIK PESAT NABIRE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510684" y="0"/>
            <a:ext cx="10287000" cy="10287000"/>
            <a:chOff x="0" y="0"/>
            <a:chExt cx="812800" cy="812800"/>
          </a:xfrm>
        </p:grpSpPr>
        <p:sp>
          <p:nvSpPr>
            <p:cNvPr name="Freeform 3" id="3"/>
            <p:cNvSpPr/>
            <p:nvPr/>
          </p:nvSpPr>
          <p:spPr>
            <a:xfrm>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174D88"/>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a:grpSpLocks noChangeAspect="true"/>
          </p:cNvGrpSpPr>
          <p:nvPr/>
        </p:nvGrpSpPr>
        <p:grpSpPr>
          <a:xfrm rot="0">
            <a:off x="13700776" y="0"/>
            <a:ext cx="10287041" cy="10287000"/>
            <a:chOff x="0" y="0"/>
            <a:chExt cx="6350000" cy="6349975"/>
          </a:xfrm>
        </p:grpSpPr>
        <p:sp>
          <p:nvSpPr>
            <p:cNvPr name="Freeform 6" id="6"/>
            <p:cNvSpPr/>
            <p:nvPr/>
          </p:nvSpPr>
          <p:spPr>
            <a:xfrm>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2"/>
              <a:stretch>
                <a:fillRect l="-25973" r="-25973" t="0" b="0"/>
              </a:stretch>
            </a:blipFill>
          </p:spPr>
        </p:sp>
      </p:grpSp>
      <p:grpSp>
        <p:nvGrpSpPr>
          <p:cNvPr name="Group 7" id="7"/>
          <p:cNvGrpSpPr/>
          <p:nvPr/>
        </p:nvGrpSpPr>
        <p:grpSpPr>
          <a:xfrm rot="0">
            <a:off x="1431405" y="1323124"/>
            <a:ext cx="15425190" cy="8397277"/>
            <a:chOff x="0" y="0"/>
            <a:chExt cx="20566920" cy="11196370"/>
          </a:xfrm>
        </p:grpSpPr>
        <p:grpSp>
          <p:nvGrpSpPr>
            <p:cNvPr name="Group 8" id="8"/>
            <p:cNvGrpSpPr/>
            <p:nvPr/>
          </p:nvGrpSpPr>
          <p:grpSpPr>
            <a:xfrm rot="0">
              <a:off x="155362" y="168043"/>
              <a:ext cx="20256196" cy="10860283"/>
              <a:chOff x="0" y="0"/>
              <a:chExt cx="3792304" cy="2033230"/>
            </a:xfrm>
          </p:grpSpPr>
          <p:sp>
            <p:nvSpPr>
              <p:cNvPr name="Freeform 9" id="9"/>
              <p:cNvSpPr/>
              <p:nvPr/>
            </p:nvSpPr>
            <p:spPr>
              <a:xfrm>
                <a:off x="0" y="0"/>
                <a:ext cx="3792304" cy="2033230"/>
              </a:xfrm>
              <a:custGeom>
                <a:avLst/>
                <a:gdLst/>
                <a:ahLst/>
                <a:cxnLst/>
                <a:rect r="r" b="b" t="t" l="l"/>
                <a:pathLst>
                  <a:path h="2033230" w="3792304">
                    <a:moveTo>
                      <a:pt x="0" y="0"/>
                    </a:moveTo>
                    <a:lnTo>
                      <a:pt x="3792304" y="0"/>
                    </a:lnTo>
                    <a:lnTo>
                      <a:pt x="3792304" y="2033230"/>
                    </a:lnTo>
                    <a:lnTo>
                      <a:pt x="0" y="2033230"/>
                    </a:lnTo>
                    <a:close/>
                  </a:path>
                </a:pathLst>
              </a:custGeom>
              <a:solidFill>
                <a:srgbClr val="FFFFFF"/>
              </a:solidFill>
            </p:spPr>
          </p:sp>
          <p:sp>
            <p:nvSpPr>
              <p:cNvPr name="TextBox 10" id="10"/>
              <p:cNvSpPr txBox="true"/>
              <p:nvPr/>
            </p:nvSpPr>
            <p:spPr>
              <a:xfrm>
                <a:off x="0" y="-38100"/>
                <a:ext cx="812800" cy="850900"/>
              </a:xfrm>
              <a:prstGeom prst="rect">
                <a:avLst/>
              </a:prstGeom>
            </p:spPr>
            <p:txBody>
              <a:bodyPr anchor="ctr" rtlCol="false" tIns="55355" lIns="55355" bIns="55355" rIns="55355"/>
              <a:lstStyle/>
              <a:p>
                <a:pPr algn="ctr">
                  <a:lnSpc>
                    <a:spcPts val="2659"/>
                  </a:lnSpc>
                </a:pPr>
              </a:p>
            </p:txBody>
          </p:sp>
        </p:grpSp>
        <p:pic>
          <p:nvPicPr>
            <p:cNvPr name="Picture 11" id="11"/>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8153" b="0"/>
            <a:stretch>
              <a:fillRect/>
            </a:stretch>
          </p:blipFill>
          <p:spPr>
            <a:xfrm flipH="true" flipV="false" rot="0">
              <a:off x="10283460" y="0"/>
              <a:ext cx="10283460" cy="11196370"/>
            </a:xfrm>
            <a:prstGeom prst="rect">
              <a:avLst/>
            </a:prstGeom>
          </p:spPr>
        </p:pic>
        <p:pic>
          <p:nvPicPr>
            <p:cNvPr name="Picture 12" id="12"/>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8153" b="0"/>
            <a:stretch>
              <a:fillRect/>
            </a:stretch>
          </p:blipFill>
          <p:spPr>
            <a:xfrm flipH="false" flipV="false" rot="0">
              <a:off x="0" y="0"/>
              <a:ext cx="10283460" cy="11196370"/>
            </a:xfrm>
            <a:prstGeom prst="rect">
              <a:avLst/>
            </a:prstGeom>
          </p:spPr>
        </p:pic>
      </p:grpSp>
      <p:pic>
        <p:nvPicPr>
          <p:cNvPr name="Picture 13" id="13"/>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3066679" y="340990"/>
            <a:ext cx="1156690" cy="982135"/>
          </a:xfrm>
          <a:prstGeom prst="rect">
            <a:avLst/>
          </a:prstGeom>
        </p:spPr>
      </p:pic>
      <p:sp>
        <p:nvSpPr>
          <p:cNvPr name="TextBox 14" id="14"/>
          <p:cNvSpPr txBox="true"/>
          <p:nvPr/>
        </p:nvSpPr>
        <p:spPr>
          <a:xfrm rot="0">
            <a:off x="4738216" y="2321765"/>
            <a:ext cx="10279076" cy="1252321"/>
          </a:xfrm>
          <a:prstGeom prst="rect">
            <a:avLst/>
          </a:prstGeom>
        </p:spPr>
        <p:txBody>
          <a:bodyPr anchor="t" rtlCol="false" tIns="0" lIns="0" bIns="0" rIns="0">
            <a:spAutoFit/>
          </a:bodyPr>
          <a:lstStyle/>
          <a:p>
            <a:pPr algn="ctr">
              <a:lnSpc>
                <a:spcPts val="5095"/>
              </a:lnSpc>
            </a:pPr>
            <a:r>
              <a:rPr lang="en-US" sz="3639">
                <a:solidFill>
                  <a:srgbClr val="174D88"/>
                </a:solidFill>
                <a:latin typeface="Eczar SemiBold"/>
              </a:rPr>
              <a:t>RUMUS SIMPANGAN BAKU DATA TUNGGAL </a:t>
            </a:r>
          </a:p>
          <a:p>
            <a:pPr algn="ctr">
              <a:lnSpc>
                <a:spcPts val="5095"/>
              </a:lnSpc>
            </a:pPr>
          </a:p>
        </p:txBody>
      </p:sp>
      <p:sp>
        <p:nvSpPr>
          <p:cNvPr name="TextBox 15" id="15"/>
          <p:cNvSpPr txBox="true"/>
          <p:nvPr/>
        </p:nvSpPr>
        <p:spPr>
          <a:xfrm rot="0">
            <a:off x="3589671" y="3241189"/>
            <a:ext cx="11427622" cy="5774176"/>
          </a:xfrm>
          <a:prstGeom prst="rect">
            <a:avLst/>
          </a:prstGeom>
        </p:spPr>
        <p:txBody>
          <a:bodyPr anchor="t" rtlCol="false" tIns="0" lIns="0" bIns="0" rIns="0">
            <a:spAutoFit/>
          </a:bodyPr>
          <a:lstStyle/>
          <a:p>
            <a:pPr algn="ctr">
              <a:lnSpc>
                <a:spcPts val="4118"/>
              </a:lnSpc>
            </a:pPr>
            <a:r>
              <a:rPr lang="en-US" sz="3321">
                <a:solidFill>
                  <a:srgbClr val="000000"/>
                </a:solidFill>
                <a:latin typeface="Alice"/>
              </a:rPr>
              <a:t>Sekarang masuk ke rumus simpangan baku data tunggal beserta contoh soal. </a:t>
            </a:r>
          </a:p>
          <a:p>
            <a:pPr algn="ctr">
              <a:lnSpc>
                <a:spcPts val="3994"/>
              </a:lnSpc>
            </a:pPr>
          </a:p>
          <a:p>
            <a:pPr algn="ctr">
              <a:lnSpc>
                <a:spcPts val="3994"/>
              </a:lnSpc>
            </a:pPr>
          </a:p>
          <a:p>
            <a:pPr algn="ctr">
              <a:lnSpc>
                <a:spcPts val="3994"/>
              </a:lnSpc>
            </a:pPr>
          </a:p>
          <a:p>
            <a:pPr algn="ctr">
              <a:lnSpc>
                <a:spcPts val="3994"/>
              </a:lnSpc>
            </a:pPr>
          </a:p>
          <a:p>
            <a:pPr>
              <a:lnSpc>
                <a:spcPts val="4366"/>
              </a:lnSpc>
            </a:pPr>
            <a:r>
              <a:rPr lang="en-US" sz="3521">
                <a:solidFill>
                  <a:srgbClr val="000000"/>
                </a:solidFill>
                <a:latin typeface="Alice"/>
              </a:rPr>
              <a:t>               S  </a:t>
            </a:r>
            <a:r>
              <a:rPr lang="en-US" sz="3521">
                <a:solidFill>
                  <a:srgbClr val="000000"/>
                </a:solidFill>
                <a:latin typeface="Alice"/>
              </a:rPr>
              <a:t> = simpangan baku</a:t>
            </a:r>
          </a:p>
          <a:p>
            <a:pPr algn="just">
              <a:lnSpc>
                <a:spcPts val="4366"/>
              </a:lnSpc>
            </a:pPr>
            <a:r>
              <a:rPr lang="en-US" sz="3521">
                <a:solidFill>
                  <a:srgbClr val="000000"/>
                </a:solidFill>
                <a:latin typeface="Alice"/>
              </a:rPr>
              <a:t>    </a:t>
            </a:r>
            <a:r>
              <a:rPr lang="en-US" sz="3521">
                <a:solidFill>
                  <a:srgbClr val="000000"/>
                </a:solidFill>
                <a:latin typeface="Alice"/>
              </a:rPr>
              <a:t>           xi  = nilai x ke-i</a:t>
            </a:r>
          </a:p>
          <a:p>
            <a:pPr>
              <a:lnSpc>
                <a:spcPts val="4366"/>
              </a:lnSpc>
            </a:pPr>
            <a:r>
              <a:rPr lang="en-US" sz="3521">
                <a:solidFill>
                  <a:srgbClr val="000000"/>
                </a:solidFill>
                <a:latin typeface="Alice"/>
              </a:rPr>
              <a:t>    </a:t>
            </a:r>
            <a:r>
              <a:rPr lang="en-US" sz="3521">
                <a:solidFill>
                  <a:srgbClr val="000000"/>
                </a:solidFill>
                <a:latin typeface="Alice"/>
              </a:rPr>
              <a:t>            x̄  = nilai rata-rata data</a:t>
            </a:r>
          </a:p>
          <a:p>
            <a:pPr>
              <a:lnSpc>
                <a:spcPts val="4366"/>
              </a:lnSpc>
            </a:pPr>
            <a:r>
              <a:rPr lang="en-US" sz="3521">
                <a:solidFill>
                  <a:srgbClr val="000000"/>
                </a:solidFill>
                <a:latin typeface="Alice"/>
              </a:rPr>
              <a:t>                n </a:t>
            </a:r>
            <a:r>
              <a:rPr lang="en-US" sz="3521">
                <a:solidFill>
                  <a:srgbClr val="000000"/>
                </a:solidFill>
                <a:latin typeface="Alice"/>
              </a:rPr>
              <a:t> = jumlah data</a:t>
            </a:r>
          </a:p>
          <a:p>
            <a:pPr algn="ctr">
              <a:lnSpc>
                <a:spcPts val="3994"/>
              </a:lnSpc>
            </a:pPr>
          </a:p>
        </p:txBody>
      </p:sp>
      <p:pic>
        <p:nvPicPr>
          <p:cNvPr name="Picture 16" id="16"/>
          <p:cNvPicPr>
            <a:picLocks noChangeAspect="true"/>
          </p:cNvPicPr>
          <p:nvPr/>
        </p:nvPicPr>
        <p:blipFill>
          <a:blip r:embed="rId7"/>
          <a:srcRect l="0" t="0" r="0" b="0"/>
          <a:stretch>
            <a:fillRect/>
          </a:stretch>
        </p:blipFill>
        <p:spPr>
          <a:xfrm flipH="false" flipV="false" rot="0">
            <a:off x="5723658" y="4658381"/>
            <a:ext cx="4598631" cy="1379589"/>
          </a:xfrm>
          <a:prstGeom prst="rect">
            <a:avLst/>
          </a:prstGeom>
        </p:spPr>
      </p:pic>
      <p:sp>
        <p:nvSpPr>
          <p:cNvPr name="TextBox 17" id="17"/>
          <p:cNvSpPr txBox="true"/>
          <p:nvPr/>
        </p:nvSpPr>
        <p:spPr>
          <a:xfrm rot="0">
            <a:off x="4220808" y="708232"/>
            <a:ext cx="3802165" cy="406112"/>
          </a:xfrm>
          <a:prstGeom prst="rect">
            <a:avLst/>
          </a:prstGeom>
        </p:spPr>
        <p:txBody>
          <a:bodyPr anchor="t" rtlCol="false" tIns="0" lIns="0" bIns="0" rIns="0">
            <a:spAutoFit/>
          </a:bodyPr>
          <a:lstStyle/>
          <a:p>
            <a:pPr algn="ctr">
              <a:lnSpc>
                <a:spcPts val="3336"/>
              </a:lnSpc>
              <a:spcBef>
                <a:spcPct val="0"/>
              </a:spcBef>
            </a:pPr>
            <a:r>
              <a:rPr lang="en-US" sz="2383">
                <a:solidFill>
                  <a:srgbClr val="AE9371"/>
                </a:solidFill>
                <a:latin typeface="Open Sans Bold"/>
              </a:rPr>
              <a:t>STIMIK PESAT NABIRE</a:t>
            </a:r>
          </a:p>
        </p:txBody>
      </p:sp>
      <p:sp>
        <p:nvSpPr>
          <p:cNvPr name="TextBox 18" id="18"/>
          <p:cNvSpPr txBox="true"/>
          <p:nvPr/>
        </p:nvSpPr>
        <p:spPr>
          <a:xfrm rot="0">
            <a:off x="1431405" y="9682302"/>
            <a:ext cx="15425190" cy="323215"/>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Open Sans Extra Bold"/>
              </a:rPr>
              <a:t>x̅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12129" r="0" b="12129"/>
          <a:stretch>
            <a:fillRect/>
          </a:stretch>
        </p:blipFill>
        <p:spPr>
          <a:xfrm flipH="false" flipV="false" rot="-2309727">
            <a:off x="-4750407" y="-2262385"/>
            <a:ext cx="16504420" cy="8229600"/>
          </a:xfrm>
          <a:prstGeom prst="rect">
            <a:avLst/>
          </a:prstGeom>
        </p:spPr>
      </p:pic>
      <p:grpSp>
        <p:nvGrpSpPr>
          <p:cNvPr name="Group 3" id="3"/>
          <p:cNvGrpSpPr/>
          <p:nvPr/>
        </p:nvGrpSpPr>
        <p:grpSpPr>
          <a:xfrm rot="0">
            <a:off x="1028700" y="698783"/>
            <a:ext cx="16165909" cy="8817649"/>
            <a:chOff x="0" y="0"/>
            <a:chExt cx="3626789" cy="1978222"/>
          </a:xfrm>
        </p:grpSpPr>
        <p:sp>
          <p:nvSpPr>
            <p:cNvPr name="Freeform 4" id="4"/>
            <p:cNvSpPr/>
            <p:nvPr/>
          </p:nvSpPr>
          <p:spPr>
            <a:xfrm>
              <a:off x="0" y="0"/>
              <a:ext cx="3626789" cy="1978222"/>
            </a:xfrm>
            <a:custGeom>
              <a:avLst/>
              <a:gdLst/>
              <a:ahLst/>
              <a:cxnLst/>
              <a:rect r="r" b="b" t="t" l="l"/>
              <a:pathLst>
                <a:path h="1978222" w="3626789">
                  <a:moveTo>
                    <a:pt x="0" y="0"/>
                  </a:moveTo>
                  <a:lnTo>
                    <a:pt x="3626789" y="0"/>
                  </a:lnTo>
                  <a:lnTo>
                    <a:pt x="3626789" y="1978222"/>
                  </a:lnTo>
                  <a:lnTo>
                    <a:pt x="0" y="1978222"/>
                  </a:lnTo>
                  <a:close/>
                </a:path>
              </a:pathLst>
            </a:custGeom>
            <a:solidFill>
              <a:srgbClr val="FFFFFF"/>
            </a:solidFill>
          </p:spPr>
        </p:sp>
        <p:sp>
          <p:nvSpPr>
            <p:cNvPr name="TextBox 5" id="5"/>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pic>
        <p:nvPicPr>
          <p:cNvPr name="Picture 6" id="6"/>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8153" b="0"/>
          <a:stretch>
            <a:fillRect/>
          </a:stretch>
        </p:blipFill>
        <p:spPr>
          <a:xfrm flipH="false" flipV="false" rot="0">
            <a:off x="1028700" y="770568"/>
            <a:ext cx="8669320" cy="9438935"/>
          </a:xfrm>
          <a:prstGeom prst="rect">
            <a:avLst/>
          </a:prstGeom>
        </p:spPr>
      </p:pic>
      <p:pic>
        <p:nvPicPr>
          <p:cNvPr name="Picture 7" id="7"/>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8153" b="0"/>
          <a:stretch>
            <a:fillRect/>
          </a:stretch>
        </p:blipFill>
        <p:spPr>
          <a:xfrm flipH="true" flipV="false" rot="0">
            <a:off x="9554453" y="770568"/>
            <a:ext cx="8669320" cy="9438935"/>
          </a:xfrm>
          <a:prstGeom prst="rect">
            <a:avLst/>
          </a:prstGeom>
        </p:spPr>
      </p:pic>
      <p:grpSp>
        <p:nvGrpSpPr>
          <p:cNvPr name="Group 8" id="8"/>
          <p:cNvGrpSpPr/>
          <p:nvPr/>
        </p:nvGrpSpPr>
        <p:grpSpPr>
          <a:xfrm rot="-2980265">
            <a:off x="14305544" y="8363649"/>
            <a:ext cx="7865040" cy="4221328"/>
            <a:chOff x="0" y="0"/>
            <a:chExt cx="2071451" cy="1111790"/>
          </a:xfrm>
        </p:grpSpPr>
        <p:sp>
          <p:nvSpPr>
            <p:cNvPr name="Freeform 9" id="9"/>
            <p:cNvSpPr/>
            <p:nvPr/>
          </p:nvSpPr>
          <p:spPr>
            <a:xfrm>
              <a:off x="0" y="0"/>
              <a:ext cx="2071451" cy="1111790"/>
            </a:xfrm>
            <a:custGeom>
              <a:avLst/>
              <a:gdLst/>
              <a:ahLst/>
              <a:cxnLst/>
              <a:rect r="r" b="b" t="t" l="l"/>
              <a:pathLst>
                <a:path h="1111790" w="2071451">
                  <a:moveTo>
                    <a:pt x="0" y="0"/>
                  </a:moveTo>
                  <a:lnTo>
                    <a:pt x="2071451" y="0"/>
                  </a:lnTo>
                  <a:lnTo>
                    <a:pt x="2071451" y="1111790"/>
                  </a:lnTo>
                  <a:lnTo>
                    <a:pt x="0" y="1111790"/>
                  </a:lnTo>
                  <a:close/>
                </a:path>
              </a:pathLst>
            </a:custGeom>
            <a:solidFill>
              <a:srgbClr val="174D88"/>
            </a:solidFill>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980265">
            <a:off x="11946639" y="8622706"/>
            <a:ext cx="11992710" cy="454371"/>
            <a:chOff x="0" y="0"/>
            <a:chExt cx="3158574" cy="119670"/>
          </a:xfrm>
        </p:grpSpPr>
        <p:sp>
          <p:nvSpPr>
            <p:cNvPr name="Freeform 12" id="12"/>
            <p:cNvSpPr/>
            <p:nvPr/>
          </p:nvSpPr>
          <p:spPr>
            <a:xfrm>
              <a:off x="0" y="0"/>
              <a:ext cx="3158574" cy="119670"/>
            </a:xfrm>
            <a:custGeom>
              <a:avLst/>
              <a:gdLst/>
              <a:ahLst/>
              <a:cxnLst/>
              <a:rect r="r" b="b" t="t" l="l"/>
              <a:pathLst>
                <a:path h="119670" w="3158574">
                  <a:moveTo>
                    <a:pt x="0" y="0"/>
                  </a:moveTo>
                  <a:lnTo>
                    <a:pt x="3158574" y="0"/>
                  </a:lnTo>
                  <a:lnTo>
                    <a:pt x="3158574" y="119670"/>
                  </a:lnTo>
                  <a:lnTo>
                    <a:pt x="0" y="119670"/>
                  </a:lnTo>
                  <a:close/>
                </a:path>
              </a:pathLst>
            </a:custGeom>
            <a:solidFill>
              <a:srgbClr val="FFFFFF"/>
            </a:solidFill>
          </p:spPr>
        </p:sp>
        <p:sp>
          <p:nvSpPr>
            <p:cNvPr name="TextBox 13" id="13"/>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0">
            <a:off x="15663429" y="908430"/>
            <a:ext cx="593015" cy="593015"/>
            <a:chOff x="0" y="0"/>
            <a:chExt cx="812800" cy="812800"/>
          </a:xfrm>
        </p:grpSpPr>
        <p:sp>
          <p:nvSpPr>
            <p:cNvPr name="Freeform 15" id="15"/>
            <p:cNvSpPr/>
            <p:nvPr/>
          </p:nvSpPr>
          <p:spPr>
            <a:xfrm>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174D88"/>
            </a:soli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14946505" y="908430"/>
            <a:ext cx="593015" cy="593015"/>
            <a:chOff x="0" y="0"/>
            <a:chExt cx="812800" cy="812800"/>
          </a:xfrm>
        </p:grpSpPr>
        <p:sp>
          <p:nvSpPr>
            <p:cNvPr name="Freeform 18" id="18"/>
            <p:cNvSpPr/>
            <p:nvPr/>
          </p:nvSpPr>
          <p:spPr>
            <a:xfrm>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174D88"/>
            </a:solidFill>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14229581" y="908430"/>
            <a:ext cx="593015" cy="593015"/>
            <a:chOff x="0" y="0"/>
            <a:chExt cx="812800" cy="812800"/>
          </a:xfrm>
        </p:grpSpPr>
        <p:sp>
          <p:nvSpPr>
            <p:cNvPr name="Freeform 21" id="21"/>
            <p:cNvSpPr/>
            <p:nvPr/>
          </p:nvSpPr>
          <p:spPr>
            <a:xfrm>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174D88"/>
            </a:solidFill>
          </p:spPr>
        </p:sp>
        <p:sp>
          <p:nvSpPr>
            <p:cNvPr name="TextBox 22" id="2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23" id="23"/>
          <p:cNvSpPr txBox="true"/>
          <p:nvPr/>
        </p:nvSpPr>
        <p:spPr>
          <a:xfrm rot="0">
            <a:off x="2031557" y="764267"/>
            <a:ext cx="13631872" cy="9403913"/>
          </a:xfrm>
          <a:prstGeom prst="rect">
            <a:avLst/>
          </a:prstGeom>
        </p:spPr>
        <p:txBody>
          <a:bodyPr anchor="t" rtlCol="false" tIns="0" lIns="0" bIns="0" rIns="0">
            <a:spAutoFit/>
          </a:bodyPr>
          <a:lstStyle/>
          <a:p>
            <a:pPr>
              <a:lnSpc>
                <a:spcPts val="4293"/>
              </a:lnSpc>
            </a:pPr>
            <a:r>
              <a:rPr lang="en-US" sz="3066">
                <a:solidFill>
                  <a:srgbClr val="174D88"/>
                </a:solidFill>
                <a:latin typeface="Eczar SemiBold"/>
              </a:rPr>
              <a:t>CONTOH SOAL SIMPANGAN BAKU DATA TUNGGAL</a:t>
            </a:r>
          </a:p>
          <a:p>
            <a:pPr>
              <a:lnSpc>
                <a:spcPts val="4293"/>
              </a:lnSpc>
            </a:pPr>
          </a:p>
          <a:p>
            <a:pPr>
              <a:lnSpc>
                <a:spcPts val="4293"/>
              </a:lnSpc>
            </a:pPr>
            <a:r>
              <a:rPr lang="en-US" sz="3066">
                <a:solidFill>
                  <a:srgbClr val="174D88"/>
                </a:solidFill>
                <a:latin typeface="Eczar SemiBold"/>
              </a:rPr>
              <a:t>Di suatu kelas bimbel terdiri dari 8 orang yang memiliki nilai ujian matematika 65, 55, 70, 85, 90, 75, 80, dan 75.</a:t>
            </a:r>
          </a:p>
          <a:p>
            <a:pPr>
              <a:lnSpc>
                <a:spcPts val="4293"/>
              </a:lnSpc>
            </a:pPr>
            <a:r>
              <a:rPr lang="en-US" sz="3066">
                <a:solidFill>
                  <a:srgbClr val="174D88"/>
                </a:solidFill>
                <a:latin typeface="Eczar SemiBold"/>
              </a:rPr>
              <a:t>Tentukanlah simpangan baku dari data diatas</a:t>
            </a:r>
          </a:p>
          <a:p>
            <a:pPr>
              <a:lnSpc>
                <a:spcPts val="4293"/>
              </a:lnSpc>
            </a:pPr>
          </a:p>
          <a:p>
            <a:pPr>
              <a:lnSpc>
                <a:spcPts val="4293"/>
              </a:lnSpc>
            </a:pPr>
            <a:r>
              <a:rPr lang="en-US" sz="3066">
                <a:solidFill>
                  <a:srgbClr val="174D88"/>
                </a:solidFill>
                <a:latin typeface="Eczar SemiBold"/>
              </a:rPr>
              <a:t>   PEMBAHASAN</a:t>
            </a:r>
          </a:p>
          <a:p>
            <a:pPr>
              <a:lnSpc>
                <a:spcPts val="4293"/>
              </a:lnSpc>
            </a:pPr>
            <a:r>
              <a:rPr lang="en-US" sz="3066">
                <a:solidFill>
                  <a:srgbClr val="174D88"/>
                </a:solidFill>
                <a:latin typeface="Eczar SemiBold"/>
              </a:rPr>
              <a:t>1. MENGHITUNG NILAI RATA-RATA DARI NILAI DATA YANG ADA. NILAI RATA-RATA SAMA DENGAN JUMLAH DARI SETIAP NILAI YANG ADA DALAM KUMPULAN DATA DIBAGI DENGAN JUMLAH DATA TERSEBUT.</a:t>
            </a:r>
          </a:p>
          <a:p>
            <a:pPr>
              <a:lnSpc>
                <a:spcPts val="4293"/>
              </a:lnSpc>
            </a:pPr>
          </a:p>
          <a:p>
            <a:pPr>
              <a:lnSpc>
                <a:spcPts val="4293"/>
              </a:lnSpc>
            </a:pPr>
          </a:p>
          <a:p>
            <a:pPr>
              <a:lnSpc>
                <a:spcPts val="4293"/>
              </a:lnSpc>
            </a:pPr>
          </a:p>
          <a:p>
            <a:pPr>
              <a:lnSpc>
                <a:spcPts val="4293"/>
              </a:lnSpc>
            </a:pPr>
          </a:p>
          <a:p>
            <a:pPr>
              <a:lnSpc>
                <a:spcPts val="4293"/>
              </a:lnSpc>
            </a:pPr>
          </a:p>
          <a:p>
            <a:pPr>
              <a:lnSpc>
                <a:spcPts val="4293"/>
              </a:lnSpc>
            </a:pPr>
          </a:p>
          <a:p>
            <a:pPr>
              <a:lnSpc>
                <a:spcPts val="1493"/>
              </a:lnSpc>
            </a:pPr>
          </a:p>
        </p:txBody>
      </p:sp>
      <p:pic>
        <p:nvPicPr>
          <p:cNvPr name="Picture 24" id="24"/>
          <p:cNvPicPr>
            <a:picLocks noChangeAspect="true"/>
          </p:cNvPicPr>
          <p:nvPr/>
        </p:nvPicPr>
        <p:blipFill>
          <a:blip r:embed="rId5"/>
          <a:srcRect l="0" t="0" r="0" b="0"/>
          <a:stretch>
            <a:fillRect/>
          </a:stretch>
        </p:blipFill>
        <p:spPr>
          <a:xfrm flipH="false" flipV="false" rot="0">
            <a:off x="4832470" y="6737684"/>
            <a:ext cx="10707049" cy="1045008"/>
          </a:xfrm>
          <a:prstGeom prst="rect">
            <a:avLst/>
          </a:prstGeom>
        </p:spPr>
      </p:pic>
      <p:pic>
        <p:nvPicPr>
          <p:cNvPr name="Picture 25" id="25"/>
          <p:cNvPicPr>
            <a:picLocks noChangeAspect="true"/>
          </p:cNvPicPr>
          <p:nvPr/>
        </p:nvPicPr>
        <p:blipFill>
          <a:blip r:embed="rId6"/>
          <a:srcRect l="0" t="0" r="0" b="0"/>
          <a:stretch>
            <a:fillRect/>
          </a:stretch>
        </p:blipFill>
        <p:spPr>
          <a:xfrm flipH="false" flipV="false" rot="0">
            <a:off x="4832470" y="8317795"/>
            <a:ext cx="2755513" cy="940505"/>
          </a:xfrm>
          <a:prstGeom prst="rect">
            <a:avLst/>
          </a:prstGeom>
        </p:spPr>
      </p:pic>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8165413" y="2430065"/>
            <a:ext cx="11458592" cy="6445377"/>
            <a:chOff x="0" y="0"/>
            <a:chExt cx="11289030" cy="6350000"/>
          </a:xfrm>
        </p:grpSpPr>
        <p:sp>
          <p:nvSpPr>
            <p:cNvPr name="Freeform 3" id="3"/>
            <p:cNvSpPr/>
            <p:nvPr/>
          </p:nvSpPr>
          <p:spPr>
            <a:xfrm>
              <a:off x="0" y="0"/>
              <a:ext cx="11287761" cy="6350000"/>
            </a:xfrm>
            <a:custGeom>
              <a:avLst/>
              <a:gdLst/>
              <a:ahLst/>
              <a:cxnLst/>
              <a:rect r="r" b="b" t="t" l="l"/>
              <a:pathLst>
                <a:path h="6350000" w="11287761">
                  <a:moveTo>
                    <a:pt x="0" y="5824220"/>
                  </a:moveTo>
                  <a:lnTo>
                    <a:pt x="0" y="525780"/>
                  </a:lnTo>
                  <a:cubicBezTo>
                    <a:pt x="0" y="234950"/>
                    <a:pt x="234950" y="0"/>
                    <a:pt x="525780" y="0"/>
                  </a:cubicBezTo>
                  <a:lnTo>
                    <a:pt x="10761980" y="0"/>
                  </a:lnTo>
                  <a:cubicBezTo>
                    <a:pt x="11052811" y="0"/>
                    <a:pt x="11287761" y="234950"/>
                    <a:pt x="11287761" y="525780"/>
                  </a:cubicBezTo>
                  <a:lnTo>
                    <a:pt x="11287761" y="5822950"/>
                  </a:lnTo>
                  <a:cubicBezTo>
                    <a:pt x="11287761" y="6113780"/>
                    <a:pt x="11052811" y="6348730"/>
                    <a:pt x="10761980" y="6348730"/>
                  </a:cubicBezTo>
                  <a:lnTo>
                    <a:pt x="525780" y="6348730"/>
                  </a:lnTo>
                  <a:cubicBezTo>
                    <a:pt x="236220" y="6350000"/>
                    <a:pt x="0" y="6115050"/>
                    <a:pt x="0" y="5824220"/>
                  </a:cubicBezTo>
                  <a:cubicBezTo>
                    <a:pt x="0" y="5824220"/>
                    <a:pt x="0" y="5824220"/>
                    <a:pt x="0" y="5824220"/>
                  </a:cubicBezTo>
                  <a:close/>
                </a:path>
              </a:pathLst>
            </a:custGeom>
            <a:blipFill>
              <a:blip r:embed="rId2"/>
              <a:stretch>
                <a:fillRect l="0" r="0" t="-17011" b="0"/>
              </a:stretch>
            </a:blipFill>
          </p:spPr>
        </p:sp>
      </p:grpSp>
      <p:grpSp>
        <p:nvGrpSpPr>
          <p:cNvPr name="Group 4" id="4"/>
          <p:cNvGrpSpPr/>
          <p:nvPr/>
        </p:nvGrpSpPr>
        <p:grpSpPr>
          <a:xfrm rot="0">
            <a:off x="13549784" y="2491416"/>
            <a:ext cx="11779339" cy="6445377"/>
            <a:chOff x="0" y="0"/>
            <a:chExt cx="3102377" cy="1697548"/>
          </a:xfrm>
        </p:grpSpPr>
        <p:sp>
          <p:nvSpPr>
            <p:cNvPr name="Freeform 5" id="5"/>
            <p:cNvSpPr/>
            <p:nvPr/>
          </p:nvSpPr>
          <p:spPr>
            <a:xfrm>
              <a:off x="0" y="0"/>
              <a:ext cx="3102377" cy="1697548"/>
            </a:xfrm>
            <a:custGeom>
              <a:avLst/>
              <a:gdLst/>
              <a:ahLst/>
              <a:cxnLst/>
              <a:rect r="r" b="b" t="t" l="l"/>
              <a:pathLst>
                <a:path h="1697548" w="3102377">
                  <a:moveTo>
                    <a:pt x="0" y="0"/>
                  </a:moveTo>
                  <a:lnTo>
                    <a:pt x="3102377" y="0"/>
                  </a:lnTo>
                  <a:lnTo>
                    <a:pt x="3102377" y="1697548"/>
                  </a:lnTo>
                  <a:lnTo>
                    <a:pt x="0" y="1697548"/>
                  </a:lnTo>
                  <a:close/>
                </a:path>
              </a:pathLst>
            </a:custGeom>
            <a:solidFill>
              <a:srgbClr val="174D88"/>
            </a:solidFill>
          </p:spPr>
        </p:sp>
        <p:sp>
          <p:nvSpPr>
            <p:cNvPr name="TextBox 6" id="6"/>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1424154" y="1404278"/>
            <a:ext cx="15482015" cy="8435392"/>
            <a:chOff x="0" y="0"/>
            <a:chExt cx="4077568" cy="2221667"/>
          </a:xfrm>
        </p:grpSpPr>
        <p:sp>
          <p:nvSpPr>
            <p:cNvPr name="Freeform 8" id="8"/>
            <p:cNvSpPr/>
            <p:nvPr/>
          </p:nvSpPr>
          <p:spPr>
            <a:xfrm>
              <a:off x="0" y="0"/>
              <a:ext cx="4077568" cy="2221667"/>
            </a:xfrm>
            <a:custGeom>
              <a:avLst/>
              <a:gdLst/>
              <a:ahLst/>
              <a:cxnLst/>
              <a:rect r="r" b="b" t="t" l="l"/>
              <a:pathLst>
                <a:path h="2221667" w="4077568">
                  <a:moveTo>
                    <a:pt x="0" y="0"/>
                  </a:moveTo>
                  <a:lnTo>
                    <a:pt x="4077568" y="0"/>
                  </a:lnTo>
                  <a:lnTo>
                    <a:pt x="4077568" y="2221667"/>
                  </a:lnTo>
                  <a:lnTo>
                    <a:pt x="0" y="2221667"/>
                  </a:lnTo>
                  <a:close/>
                </a:path>
              </a:pathLst>
            </a:custGeom>
            <a:solidFill>
              <a:srgbClr val="FFFFFF"/>
            </a:solidFill>
          </p:spPr>
        </p:sp>
        <p:sp>
          <p:nvSpPr>
            <p:cNvPr name="TextBox 9" id="9"/>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969421" y="0"/>
            <a:ext cx="15930609" cy="8672421"/>
            <a:chOff x="0" y="0"/>
            <a:chExt cx="21240812" cy="11563228"/>
          </a:xfrm>
        </p:grpSpPr>
        <p:pic>
          <p:nvPicPr>
            <p:cNvPr name="Picture 11" id="11"/>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8153" b="0"/>
            <a:stretch>
              <a:fillRect/>
            </a:stretch>
          </p:blipFill>
          <p:spPr>
            <a:xfrm flipH="true" flipV="false" rot="0">
              <a:off x="10620406" y="0"/>
              <a:ext cx="10620406" cy="11563228"/>
            </a:xfrm>
            <a:prstGeom prst="rect">
              <a:avLst/>
            </a:prstGeom>
          </p:spPr>
        </p:pic>
        <p:pic>
          <p:nvPicPr>
            <p:cNvPr name="Picture 12" id="12"/>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8153" b="0"/>
            <a:stretch>
              <a:fillRect/>
            </a:stretch>
          </p:blipFill>
          <p:spPr>
            <a:xfrm flipH="false" flipV="false" rot="0">
              <a:off x="0" y="0"/>
              <a:ext cx="10620406" cy="11563228"/>
            </a:xfrm>
            <a:prstGeom prst="rect">
              <a:avLst/>
            </a:prstGeom>
          </p:spPr>
        </p:pic>
      </p:grpSp>
      <p:pic>
        <p:nvPicPr>
          <p:cNvPr name="Picture 13" id="13"/>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391076" y="229634"/>
            <a:ext cx="1156690" cy="982135"/>
          </a:xfrm>
          <a:prstGeom prst="rect">
            <a:avLst/>
          </a:prstGeom>
        </p:spPr>
      </p:pic>
      <p:pic>
        <p:nvPicPr>
          <p:cNvPr name="Picture 14" id="14"/>
          <p:cNvPicPr>
            <a:picLocks noChangeAspect="true"/>
          </p:cNvPicPr>
          <p:nvPr/>
        </p:nvPicPr>
        <p:blipFill>
          <a:blip r:embed="rId7"/>
          <a:srcRect l="0" t="0" r="0" b="0"/>
          <a:stretch>
            <a:fillRect/>
          </a:stretch>
        </p:blipFill>
        <p:spPr>
          <a:xfrm flipH="false" flipV="false" rot="0">
            <a:off x="2085251" y="2125265"/>
            <a:ext cx="13825618" cy="1149646"/>
          </a:xfrm>
          <a:prstGeom prst="rect">
            <a:avLst/>
          </a:prstGeom>
        </p:spPr>
      </p:pic>
      <p:pic>
        <p:nvPicPr>
          <p:cNvPr name="Picture 15" id="15"/>
          <p:cNvPicPr>
            <a:picLocks noChangeAspect="true"/>
          </p:cNvPicPr>
          <p:nvPr/>
        </p:nvPicPr>
        <p:blipFill>
          <a:blip r:embed="rId8"/>
          <a:srcRect l="0" t="0" r="0" b="0"/>
          <a:stretch>
            <a:fillRect/>
          </a:stretch>
        </p:blipFill>
        <p:spPr>
          <a:xfrm flipH="false" flipV="false" rot="0">
            <a:off x="3446813" y="5143500"/>
            <a:ext cx="12133625" cy="935605"/>
          </a:xfrm>
          <a:prstGeom prst="rect">
            <a:avLst/>
          </a:prstGeom>
        </p:spPr>
      </p:pic>
      <p:pic>
        <p:nvPicPr>
          <p:cNvPr name="Picture 16" id="16"/>
          <p:cNvPicPr>
            <a:picLocks noChangeAspect="true"/>
          </p:cNvPicPr>
          <p:nvPr/>
        </p:nvPicPr>
        <p:blipFill>
          <a:blip r:embed="rId9"/>
          <a:srcRect l="0" t="0" r="0" b="0"/>
          <a:stretch>
            <a:fillRect/>
          </a:stretch>
        </p:blipFill>
        <p:spPr>
          <a:xfrm flipH="false" flipV="false" rot="0">
            <a:off x="3446813" y="6278091"/>
            <a:ext cx="5774665" cy="1215719"/>
          </a:xfrm>
          <a:prstGeom prst="rect">
            <a:avLst/>
          </a:prstGeom>
        </p:spPr>
      </p:pic>
      <p:sp>
        <p:nvSpPr>
          <p:cNvPr name="TextBox 17" id="17"/>
          <p:cNvSpPr txBox="true"/>
          <p:nvPr/>
        </p:nvSpPr>
        <p:spPr>
          <a:xfrm rot="0">
            <a:off x="2085251" y="790730"/>
            <a:ext cx="11915285" cy="1582186"/>
          </a:xfrm>
          <a:prstGeom prst="rect">
            <a:avLst/>
          </a:prstGeom>
        </p:spPr>
        <p:txBody>
          <a:bodyPr anchor="t" rtlCol="false" tIns="0" lIns="0" bIns="0" rIns="0">
            <a:spAutoFit/>
          </a:bodyPr>
          <a:lstStyle/>
          <a:p>
            <a:pPr>
              <a:lnSpc>
                <a:spcPts val="4164"/>
              </a:lnSpc>
            </a:pPr>
            <a:r>
              <a:rPr lang="en-US" sz="3358">
                <a:solidFill>
                  <a:srgbClr val="000000"/>
                </a:solidFill>
                <a:latin typeface="Alice Bold"/>
              </a:rPr>
              <a:t>Menghitung penyimpangan setiap data dari rata-ratanya. Yaitu dengan cara mengurangi nilai dari nilai rata-rata.</a:t>
            </a:r>
          </a:p>
          <a:p>
            <a:pPr>
              <a:lnSpc>
                <a:spcPts val="4164"/>
              </a:lnSpc>
            </a:pPr>
          </a:p>
        </p:txBody>
      </p:sp>
      <p:sp>
        <p:nvSpPr>
          <p:cNvPr name="TextBox 18" id="18"/>
          <p:cNvSpPr txBox="true"/>
          <p:nvPr/>
        </p:nvSpPr>
        <p:spPr>
          <a:xfrm rot="0">
            <a:off x="1199857" y="8898694"/>
            <a:ext cx="15930609" cy="323215"/>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Open Sans Extra Bold"/>
              </a:rPr>
              <a:t>. Simpangan setiap nilai data kita kuadratkan lalu kita bagi dengan nilai rata-rata data. Nilai yang dihasilkan disebut varians.</a:t>
            </a:r>
          </a:p>
        </p:txBody>
      </p:sp>
      <p:sp>
        <p:nvSpPr>
          <p:cNvPr name="TextBox 19" id="19"/>
          <p:cNvSpPr txBox="true"/>
          <p:nvPr/>
        </p:nvSpPr>
        <p:spPr>
          <a:xfrm rot="0">
            <a:off x="1199857" y="8898694"/>
            <a:ext cx="15930609" cy="323215"/>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Open Sans Extra Bold"/>
              </a:rPr>
              <a:t>. Simpangan setiap nilai data kita kuadratkan lalu kita bagi dengan nilai rata-rata data. Nilai yang dihasilkan disebut varians.</a:t>
            </a:r>
          </a:p>
        </p:txBody>
      </p:sp>
      <p:sp>
        <p:nvSpPr>
          <p:cNvPr name="TextBox 20" id="20"/>
          <p:cNvSpPr txBox="true"/>
          <p:nvPr/>
        </p:nvSpPr>
        <p:spPr>
          <a:xfrm rot="0">
            <a:off x="1199857" y="8898694"/>
            <a:ext cx="15930609" cy="323215"/>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Open Sans Extra Bold"/>
              </a:rPr>
              <a:t>. Simpangan setiap nilai data kita kuadratkan lalu kita bagi dengan nilai rata-rata data. Nilai yang dihasilkan disebut varians.</a:t>
            </a:r>
          </a:p>
        </p:txBody>
      </p:sp>
      <p:sp>
        <p:nvSpPr>
          <p:cNvPr name="TextBox 21" id="21"/>
          <p:cNvSpPr txBox="true"/>
          <p:nvPr/>
        </p:nvSpPr>
        <p:spPr>
          <a:xfrm rot="0">
            <a:off x="1873247" y="3417787"/>
            <a:ext cx="11373487" cy="1471606"/>
          </a:xfrm>
          <a:prstGeom prst="rect">
            <a:avLst/>
          </a:prstGeom>
        </p:spPr>
        <p:txBody>
          <a:bodyPr anchor="t" rtlCol="false" tIns="0" lIns="0" bIns="0" rIns="0">
            <a:spAutoFit/>
          </a:bodyPr>
          <a:lstStyle/>
          <a:p>
            <a:pPr>
              <a:lnSpc>
                <a:spcPts val="3919"/>
              </a:lnSpc>
              <a:spcBef>
                <a:spcPct val="0"/>
              </a:spcBef>
            </a:pPr>
            <a:r>
              <a:rPr lang="en-US" sz="2799">
                <a:solidFill>
                  <a:srgbClr val="000000"/>
                </a:solidFill>
                <a:latin typeface="Open Sans Extra Bold"/>
              </a:rPr>
              <a:t>Simpangan setiap nilai data kita kuadratkan lalu kita bagi dengan nilai rata-rata data. Nilai yang dihasilkan disebut varians.</a:t>
            </a:r>
          </a:p>
        </p:txBody>
      </p:sp>
      <p:sp>
        <p:nvSpPr>
          <p:cNvPr name="TextBox 22" id="22"/>
          <p:cNvSpPr txBox="true"/>
          <p:nvPr/>
        </p:nvSpPr>
        <p:spPr>
          <a:xfrm rot="0">
            <a:off x="9731045" y="6562431"/>
            <a:ext cx="2565391" cy="629840"/>
          </a:xfrm>
          <a:prstGeom prst="rect">
            <a:avLst/>
          </a:prstGeom>
        </p:spPr>
        <p:txBody>
          <a:bodyPr anchor="t" rtlCol="false" tIns="0" lIns="0" bIns="0" rIns="0">
            <a:spAutoFit/>
          </a:bodyPr>
          <a:lstStyle/>
          <a:p>
            <a:pPr algn="ctr">
              <a:lnSpc>
                <a:spcPts val="5179"/>
              </a:lnSpc>
              <a:spcBef>
                <a:spcPct val="0"/>
              </a:spcBef>
            </a:pPr>
            <a:r>
              <a:rPr lang="en-US" sz="3699">
                <a:solidFill>
                  <a:srgbClr val="000000"/>
                </a:solidFill>
                <a:latin typeface="Open Sans Extra Bold"/>
              </a:rPr>
              <a:t>=    </a:t>
            </a:r>
            <a:r>
              <a:rPr lang="en-US" sz="3699">
                <a:solidFill>
                  <a:srgbClr val="000000"/>
                </a:solidFill>
                <a:latin typeface="Open Sans Extra Bold"/>
              </a:rPr>
              <a:t>varians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7820488" y="-1560528"/>
            <a:ext cx="11458592" cy="6445377"/>
            <a:chOff x="0" y="0"/>
            <a:chExt cx="11289030" cy="6350000"/>
          </a:xfrm>
        </p:grpSpPr>
        <p:sp>
          <p:nvSpPr>
            <p:cNvPr name="Freeform 3" id="3"/>
            <p:cNvSpPr/>
            <p:nvPr/>
          </p:nvSpPr>
          <p:spPr>
            <a:xfrm>
              <a:off x="0" y="0"/>
              <a:ext cx="11287761" cy="6350000"/>
            </a:xfrm>
            <a:custGeom>
              <a:avLst/>
              <a:gdLst/>
              <a:ahLst/>
              <a:cxnLst/>
              <a:rect r="r" b="b" t="t" l="l"/>
              <a:pathLst>
                <a:path h="6350000" w="11287761">
                  <a:moveTo>
                    <a:pt x="0" y="5824220"/>
                  </a:moveTo>
                  <a:lnTo>
                    <a:pt x="0" y="525780"/>
                  </a:lnTo>
                  <a:cubicBezTo>
                    <a:pt x="0" y="234950"/>
                    <a:pt x="234950" y="0"/>
                    <a:pt x="525780" y="0"/>
                  </a:cubicBezTo>
                  <a:lnTo>
                    <a:pt x="10761980" y="0"/>
                  </a:lnTo>
                  <a:cubicBezTo>
                    <a:pt x="11052811" y="0"/>
                    <a:pt x="11287761" y="234950"/>
                    <a:pt x="11287761" y="525780"/>
                  </a:cubicBezTo>
                  <a:lnTo>
                    <a:pt x="11287761" y="5822950"/>
                  </a:lnTo>
                  <a:cubicBezTo>
                    <a:pt x="11287761" y="6113780"/>
                    <a:pt x="11052811" y="6348730"/>
                    <a:pt x="10761980" y="6348730"/>
                  </a:cubicBezTo>
                  <a:lnTo>
                    <a:pt x="525780" y="6348730"/>
                  </a:lnTo>
                  <a:cubicBezTo>
                    <a:pt x="236220" y="6350000"/>
                    <a:pt x="0" y="6115050"/>
                    <a:pt x="0" y="5824220"/>
                  </a:cubicBezTo>
                  <a:cubicBezTo>
                    <a:pt x="0" y="5824220"/>
                    <a:pt x="0" y="5824220"/>
                    <a:pt x="0" y="5824220"/>
                  </a:cubicBezTo>
                  <a:close/>
                </a:path>
              </a:pathLst>
            </a:custGeom>
            <a:blipFill>
              <a:blip r:embed="rId2"/>
              <a:stretch>
                <a:fillRect l="0" r="0" t="-17011" b="0"/>
              </a:stretch>
            </a:blipFill>
          </p:spPr>
        </p:sp>
      </p:grpSp>
      <p:grpSp>
        <p:nvGrpSpPr>
          <p:cNvPr name="Group 4" id="4"/>
          <p:cNvGrpSpPr/>
          <p:nvPr/>
        </p:nvGrpSpPr>
        <p:grpSpPr>
          <a:xfrm rot="0">
            <a:off x="-1506312" y="6751100"/>
            <a:ext cx="11779339" cy="4307095"/>
            <a:chOff x="0" y="0"/>
            <a:chExt cx="3102377" cy="1134379"/>
          </a:xfrm>
        </p:grpSpPr>
        <p:sp>
          <p:nvSpPr>
            <p:cNvPr name="Freeform 5" id="5"/>
            <p:cNvSpPr/>
            <p:nvPr/>
          </p:nvSpPr>
          <p:spPr>
            <a:xfrm>
              <a:off x="0" y="0"/>
              <a:ext cx="3102377" cy="1134379"/>
            </a:xfrm>
            <a:custGeom>
              <a:avLst/>
              <a:gdLst/>
              <a:ahLst/>
              <a:cxnLst/>
              <a:rect r="r" b="b" t="t" l="l"/>
              <a:pathLst>
                <a:path h="1134379" w="3102377">
                  <a:moveTo>
                    <a:pt x="0" y="0"/>
                  </a:moveTo>
                  <a:lnTo>
                    <a:pt x="3102377" y="0"/>
                  </a:lnTo>
                  <a:lnTo>
                    <a:pt x="3102377" y="1134379"/>
                  </a:lnTo>
                  <a:lnTo>
                    <a:pt x="0" y="1134379"/>
                  </a:lnTo>
                  <a:close/>
                </a:path>
              </a:pathLst>
            </a:custGeom>
            <a:solidFill>
              <a:srgbClr val="174D88"/>
            </a:solidFill>
          </p:spPr>
        </p:sp>
        <p:sp>
          <p:nvSpPr>
            <p:cNvPr name="TextBox 6" id="6"/>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1411042" y="1421579"/>
            <a:ext cx="15465917" cy="8371999"/>
            <a:chOff x="0" y="0"/>
            <a:chExt cx="4073328" cy="2204971"/>
          </a:xfrm>
        </p:grpSpPr>
        <p:sp>
          <p:nvSpPr>
            <p:cNvPr name="Freeform 8" id="8"/>
            <p:cNvSpPr/>
            <p:nvPr/>
          </p:nvSpPr>
          <p:spPr>
            <a:xfrm>
              <a:off x="0" y="0"/>
              <a:ext cx="4073328" cy="2204971"/>
            </a:xfrm>
            <a:custGeom>
              <a:avLst/>
              <a:gdLst/>
              <a:ahLst/>
              <a:cxnLst/>
              <a:rect r="r" b="b" t="t" l="l"/>
              <a:pathLst>
                <a:path h="2204971" w="4073328">
                  <a:moveTo>
                    <a:pt x="0" y="0"/>
                  </a:moveTo>
                  <a:lnTo>
                    <a:pt x="4073328" y="0"/>
                  </a:lnTo>
                  <a:lnTo>
                    <a:pt x="4073328" y="2204971"/>
                  </a:lnTo>
                  <a:lnTo>
                    <a:pt x="0" y="2204971"/>
                  </a:lnTo>
                  <a:close/>
                </a:path>
              </a:pathLst>
            </a:custGeom>
            <a:solidFill>
              <a:srgbClr val="FFFFFF"/>
            </a:solidFill>
          </p:spPr>
        </p:sp>
        <p:sp>
          <p:nvSpPr>
            <p:cNvPr name="TextBox 9" id="9"/>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1204866" y="1316544"/>
            <a:ext cx="15930609" cy="8672421"/>
            <a:chOff x="0" y="0"/>
            <a:chExt cx="21240812" cy="11563228"/>
          </a:xfrm>
        </p:grpSpPr>
        <p:pic>
          <p:nvPicPr>
            <p:cNvPr name="Picture 11" id="11"/>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8153" b="0"/>
            <a:stretch>
              <a:fillRect/>
            </a:stretch>
          </p:blipFill>
          <p:spPr>
            <a:xfrm flipH="true" flipV="false" rot="0">
              <a:off x="10620406" y="0"/>
              <a:ext cx="10620406" cy="11563228"/>
            </a:xfrm>
            <a:prstGeom prst="rect">
              <a:avLst/>
            </a:prstGeom>
          </p:spPr>
        </p:pic>
        <p:pic>
          <p:nvPicPr>
            <p:cNvPr name="Picture 12" id="12"/>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8153" b="0"/>
            <a:stretch>
              <a:fillRect/>
            </a:stretch>
          </p:blipFill>
          <p:spPr>
            <a:xfrm flipH="false" flipV="false" rot="0">
              <a:off x="0" y="0"/>
              <a:ext cx="10620406" cy="11563228"/>
            </a:xfrm>
            <a:prstGeom prst="rect">
              <a:avLst/>
            </a:prstGeom>
          </p:spPr>
        </p:pic>
      </p:grpSp>
      <p:pic>
        <p:nvPicPr>
          <p:cNvPr name="Picture 13" id="13"/>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391076" y="229634"/>
            <a:ext cx="1156690" cy="982135"/>
          </a:xfrm>
          <a:prstGeom prst="rect">
            <a:avLst/>
          </a:prstGeom>
        </p:spPr>
      </p:pic>
      <p:sp>
        <p:nvSpPr>
          <p:cNvPr name="TextBox 14" id="14"/>
          <p:cNvSpPr txBox="true"/>
          <p:nvPr/>
        </p:nvSpPr>
        <p:spPr>
          <a:xfrm rot="0">
            <a:off x="2967204" y="3940762"/>
            <a:ext cx="12983876" cy="1771275"/>
          </a:xfrm>
          <a:prstGeom prst="rect">
            <a:avLst/>
          </a:prstGeom>
        </p:spPr>
        <p:txBody>
          <a:bodyPr anchor="t" rtlCol="false" tIns="0" lIns="0" bIns="0" rIns="0">
            <a:spAutoFit/>
          </a:bodyPr>
          <a:lstStyle/>
          <a:p>
            <a:pPr algn="just">
              <a:lnSpc>
                <a:spcPts val="4662"/>
              </a:lnSpc>
            </a:pPr>
            <a:r>
              <a:rPr lang="en-US" sz="3759">
                <a:solidFill>
                  <a:srgbClr val="000000"/>
                </a:solidFill>
                <a:latin typeface="Alice Bold"/>
              </a:rPr>
              <a:t>Terakhir, untuk mencari simpangan baku, nilai varians harus  diakarkuadratkan.</a:t>
            </a:r>
          </a:p>
          <a:p>
            <a:pPr algn="just">
              <a:lnSpc>
                <a:spcPts val="4662"/>
              </a:lnSpc>
            </a:pPr>
          </a:p>
        </p:txBody>
      </p:sp>
      <p:pic>
        <p:nvPicPr>
          <p:cNvPr name="Picture 15" id="15"/>
          <p:cNvPicPr>
            <a:picLocks noChangeAspect="true"/>
          </p:cNvPicPr>
          <p:nvPr/>
        </p:nvPicPr>
        <p:blipFill>
          <a:blip r:embed="rId7"/>
          <a:srcRect l="0" t="0" r="0" b="0"/>
          <a:stretch>
            <a:fillRect/>
          </a:stretch>
        </p:blipFill>
        <p:spPr>
          <a:xfrm flipH="false" flipV="false" rot="0">
            <a:off x="4287629" y="5652754"/>
            <a:ext cx="9712742" cy="1466475"/>
          </a:xfrm>
          <a:prstGeom prst="rect">
            <a:avLst/>
          </a:prstGeom>
        </p:spPr>
      </p:pic>
      <p:sp>
        <p:nvSpPr>
          <p:cNvPr name="TextBox 16" id="16"/>
          <p:cNvSpPr txBox="true"/>
          <p:nvPr/>
        </p:nvSpPr>
        <p:spPr>
          <a:xfrm rot="0">
            <a:off x="4738216" y="2377116"/>
            <a:ext cx="7753225" cy="1026032"/>
          </a:xfrm>
          <a:prstGeom prst="rect">
            <a:avLst/>
          </a:prstGeom>
        </p:spPr>
        <p:txBody>
          <a:bodyPr anchor="t" rtlCol="false" tIns="0" lIns="0" bIns="0" rIns="0">
            <a:spAutoFit/>
          </a:bodyPr>
          <a:lstStyle/>
          <a:p>
            <a:pPr algn="ctr">
              <a:lnSpc>
                <a:spcPts val="8426"/>
              </a:lnSpc>
            </a:pPr>
            <a:r>
              <a:rPr lang="en-US" sz="6018">
                <a:solidFill>
                  <a:srgbClr val="174D88"/>
                </a:solidFill>
                <a:latin typeface="Eczar SemiBold"/>
              </a:rPr>
              <a:t>SIMPANGAN BAKU</a:t>
            </a:r>
          </a:p>
        </p:txBody>
      </p:sp>
      <p:sp>
        <p:nvSpPr>
          <p:cNvPr name="TextBox 17" id="17"/>
          <p:cNvSpPr txBox="true"/>
          <p:nvPr/>
        </p:nvSpPr>
        <p:spPr>
          <a:xfrm rot="0">
            <a:off x="832610" y="589480"/>
            <a:ext cx="4516838" cy="406193"/>
          </a:xfrm>
          <a:prstGeom prst="rect">
            <a:avLst/>
          </a:prstGeom>
        </p:spPr>
        <p:txBody>
          <a:bodyPr anchor="t" rtlCol="false" tIns="0" lIns="0" bIns="0" rIns="0">
            <a:spAutoFit/>
          </a:bodyPr>
          <a:lstStyle/>
          <a:p>
            <a:pPr algn="ctr">
              <a:lnSpc>
                <a:spcPts val="3336"/>
              </a:lnSpc>
              <a:spcBef>
                <a:spcPct val="0"/>
              </a:spcBef>
            </a:pPr>
            <a:r>
              <a:rPr lang="en-US" sz="2383">
                <a:solidFill>
                  <a:srgbClr val="DBBF8B"/>
                </a:solidFill>
                <a:latin typeface="Open Sans"/>
              </a:rPr>
              <a:t>Universitas Ginyard</a:t>
            </a:r>
          </a:p>
        </p:txBody>
      </p:sp>
      <p:sp>
        <p:nvSpPr>
          <p:cNvPr name="TextBox 18" id="18"/>
          <p:cNvSpPr txBox="true"/>
          <p:nvPr/>
        </p:nvSpPr>
        <p:spPr>
          <a:xfrm rot="0">
            <a:off x="2822250" y="7474297"/>
            <a:ext cx="13128830" cy="1348463"/>
          </a:xfrm>
          <a:prstGeom prst="rect">
            <a:avLst/>
          </a:prstGeom>
        </p:spPr>
        <p:txBody>
          <a:bodyPr anchor="t" rtlCol="false" tIns="0" lIns="0" bIns="0" rIns="0">
            <a:spAutoFit/>
          </a:bodyPr>
          <a:lstStyle/>
          <a:p>
            <a:pPr algn="ctr">
              <a:lnSpc>
                <a:spcPts val="5463"/>
              </a:lnSpc>
              <a:spcBef>
                <a:spcPct val="0"/>
              </a:spcBef>
            </a:pPr>
            <a:r>
              <a:rPr lang="en-US" sz="3902">
                <a:solidFill>
                  <a:srgbClr val="000000"/>
                </a:solidFill>
                <a:latin typeface="Open Sans Extra Bold"/>
              </a:rPr>
              <a:t>Jadi, nilai simpangan baku data tersebut adalah 9,354</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8165413" y="2430065"/>
            <a:ext cx="11458592" cy="6445377"/>
            <a:chOff x="0" y="0"/>
            <a:chExt cx="11289030" cy="6350000"/>
          </a:xfrm>
        </p:grpSpPr>
        <p:sp>
          <p:nvSpPr>
            <p:cNvPr name="Freeform 3" id="3"/>
            <p:cNvSpPr/>
            <p:nvPr/>
          </p:nvSpPr>
          <p:spPr>
            <a:xfrm>
              <a:off x="0" y="0"/>
              <a:ext cx="11287761" cy="6350000"/>
            </a:xfrm>
            <a:custGeom>
              <a:avLst/>
              <a:gdLst/>
              <a:ahLst/>
              <a:cxnLst/>
              <a:rect r="r" b="b" t="t" l="l"/>
              <a:pathLst>
                <a:path h="6350000" w="11287761">
                  <a:moveTo>
                    <a:pt x="0" y="5824220"/>
                  </a:moveTo>
                  <a:lnTo>
                    <a:pt x="0" y="525780"/>
                  </a:lnTo>
                  <a:cubicBezTo>
                    <a:pt x="0" y="234950"/>
                    <a:pt x="234950" y="0"/>
                    <a:pt x="525780" y="0"/>
                  </a:cubicBezTo>
                  <a:lnTo>
                    <a:pt x="10761980" y="0"/>
                  </a:lnTo>
                  <a:cubicBezTo>
                    <a:pt x="11052811" y="0"/>
                    <a:pt x="11287761" y="234950"/>
                    <a:pt x="11287761" y="525780"/>
                  </a:cubicBezTo>
                  <a:lnTo>
                    <a:pt x="11287761" y="5822950"/>
                  </a:lnTo>
                  <a:cubicBezTo>
                    <a:pt x="11287761" y="6113780"/>
                    <a:pt x="11052811" y="6348730"/>
                    <a:pt x="10761980" y="6348730"/>
                  </a:cubicBezTo>
                  <a:lnTo>
                    <a:pt x="525780" y="6348730"/>
                  </a:lnTo>
                  <a:cubicBezTo>
                    <a:pt x="236220" y="6350000"/>
                    <a:pt x="0" y="6115050"/>
                    <a:pt x="0" y="5824220"/>
                  </a:cubicBezTo>
                  <a:cubicBezTo>
                    <a:pt x="0" y="5824220"/>
                    <a:pt x="0" y="5824220"/>
                    <a:pt x="0" y="5824220"/>
                  </a:cubicBezTo>
                  <a:close/>
                </a:path>
              </a:pathLst>
            </a:custGeom>
            <a:blipFill>
              <a:blip r:embed="rId2"/>
              <a:stretch>
                <a:fillRect l="0" r="0" t="-17011" b="0"/>
              </a:stretch>
            </a:blipFill>
          </p:spPr>
        </p:sp>
      </p:grpSp>
      <p:grpSp>
        <p:nvGrpSpPr>
          <p:cNvPr name="Group 4" id="4"/>
          <p:cNvGrpSpPr/>
          <p:nvPr/>
        </p:nvGrpSpPr>
        <p:grpSpPr>
          <a:xfrm rot="0">
            <a:off x="13549784" y="2491416"/>
            <a:ext cx="11779339" cy="6445377"/>
            <a:chOff x="0" y="0"/>
            <a:chExt cx="3102377" cy="1697548"/>
          </a:xfrm>
        </p:grpSpPr>
        <p:sp>
          <p:nvSpPr>
            <p:cNvPr name="Freeform 5" id="5"/>
            <p:cNvSpPr/>
            <p:nvPr/>
          </p:nvSpPr>
          <p:spPr>
            <a:xfrm>
              <a:off x="0" y="0"/>
              <a:ext cx="3102377" cy="1697548"/>
            </a:xfrm>
            <a:custGeom>
              <a:avLst/>
              <a:gdLst/>
              <a:ahLst/>
              <a:cxnLst/>
              <a:rect r="r" b="b" t="t" l="l"/>
              <a:pathLst>
                <a:path h="1697548" w="3102377">
                  <a:moveTo>
                    <a:pt x="0" y="0"/>
                  </a:moveTo>
                  <a:lnTo>
                    <a:pt x="3102377" y="0"/>
                  </a:lnTo>
                  <a:lnTo>
                    <a:pt x="3102377" y="1697548"/>
                  </a:lnTo>
                  <a:lnTo>
                    <a:pt x="0" y="1697548"/>
                  </a:lnTo>
                  <a:close/>
                </a:path>
              </a:pathLst>
            </a:custGeom>
            <a:solidFill>
              <a:srgbClr val="174D88"/>
            </a:solidFill>
          </p:spPr>
        </p:sp>
        <p:sp>
          <p:nvSpPr>
            <p:cNvPr name="TextBox 6" id="6"/>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1424154" y="1404278"/>
            <a:ext cx="15482015" cy="8435392"/>
            <a:chOff x="0" y="0"/>
            <a:chExt cx="4077568" cy="2221667"/>
          </a:xfrm>
        </p:grpSpPr>
        <p:sp>
          <p:nvSpPr>
            <p:cNvPr name="Freeform 8" id="8"/>
            <p:cNvSpPr/>
            <p:nvPr/>
          </p:nvSpPr>
          <p:spPr>
            <a:xfrm>
              <a:off x="0" y="0"/>
              <a:ext cx="4077568" cy="2221667"/>
            </a:xfrm>
            <a:custGeom>
              <a:avLst/>
              <a:gdLst/>
              <a:ahLst/>
              <a:cxnLst/>
              <a:rect r="r" b="b" t="t" l="l"/>
              <a:pathLst>
                <a:path h="2221667" w="4077568">
                  <a:moveTo>
                    <a:pt x="0" y="0"/>
                  </a:moveTo>
                  <a:lnTo>
                    <a:pt x="4077568" y="0"/>
                  </a:lnTo>
                  <a:lnTo>
                    <a:pt x="4077568" y="2221667"/>
                  </a:lnTo>
                  <a:lnTo>
                    <a:pt x="0" y="2221667"/>
                  </a:lnTo>
                  <a:close/>
                </a:path>
              </a:pathLst>
            </a:custGeom>
            <a:solidFill>
              <a:srgbClr val="FFFFFF"/>
            </a:solidFill>
          </p:spPr>
        </p:sp>
        <p:sp>
          <p:nvSpPr>
            <p:cNvPr name="TextBox 9" id="9"/>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1204866" y="1316544"/>
            <a:ext cx="15930609" cy="8672421"/>
            <a:chOff x="0" y="0"/>
            <a:chExt cx="21240812" cy="11563228"/>
          </a:xfrm>
        </p:grpSpPr>
        <p:pic>
          <p:nvPicPr>
            <p:cNvPr name="Picture 11" id="11"/>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8153" b="0"/>
            <a:stretch>
              <a:fillRect/>
            </a:stretch>
          </p:blipFill>
          <p:spPr>
            <a:xfrm flipH="true" flipV="false" rot="0">
              <a:off x="10620406" y="0"/>
              <a:ext cx="10620406" cy="11563228"/>
            </a:xfrm>
            <a:prstGeom prst="rect">
              <a:avLst/>
            </a:prstGeom>
          </p:spPr>
        </p:pic>
        <p:pic>
          <p:nvPicPr>
            <p:cNvPr name="Picture 12" id="12"/>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8153" b="0"/>
            <a:stretch>
              <a:fillRect/>
            </a:stretch>
          </p:blipFill>
          <p:spPr>
            <a:xfrm flipH="false" flipV="false" rot="0">
              <a:off x="0" y="0"/>
              <a:ext cx="10620406" cy="11563228"/>
            </a:xfrm>
            <a:prstGeom prst="rect">
              <a:avLst/>
            </a:prstGeom>
          </p:spPr>
        </p:pic>
      </p:grpSp>
      <p:pic>
        <p:nvPicPr>
          <p:cNvPr name="Picture 13" id="13"/>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391076" y="229634"/>
            <a:ext cx="1156690" cy="982135"/>
          </a:xfrm>
          <a:prstGeom prst="rect">
            <a:avLst/>
          </a:prstGeom>
        </p:spPr>
      </p:pic>
      <p:sp>
        <p:nvSpPr>
          <p:cNvPr name="TextBox 14" id="14"/>
          <p:cNvSpPr txBox="true"/>
          <p:nvPr/>
        </p:nvSpPr>
        <p:spPr>
          <a:xfrm rot="0">
            <a:off x="2967204" y="3940762"/>
            <a:ext cx="13376658" cy="3283523"/>
          </a:xfrm>
          <a:prstGeom prst="rect">
            <a:avLst/>
          </a:prstGeom>
        </p:spPr>
        <p:txBody>
          <a:bodyPr anchor="t" rtlCol="false" tIns="0" lIns="0" bIns="0" rIns="0">
            <a:spAutoFit/>
          </a:bodyPr>
          <a:lstStyle/>
          <a:p>
            <a:pPr algn="just">
              <a:lnSpc>
                <a:spcPts val="5185"/>
              </a:lnSpc>
            </a:pPr>
            <a:r>
              <a:rPr lang="en-US" sz="4182">
                <a:solidFill>
                  <a:srgbClr val="000000"/>
                </a:solidFill>
                <a:latin typeface="Alice Bold"/>
              </a:rPr>
              <a:t>Di suatu kelas terdiri dari 8 orang yang memiliki tinggi badan (dalam cm) 150, 167, 175, 157, 165, 153, 177, dan 160.</a:t>
            </a:r>
          </a:p>
          <a:p>
            <a:pPr algn="just">
              <a:lnSpc>
                <a:spcPts val="5185"/>
              </a:lnSpc>
            </a:pPr>
          </a:p>
          <a:p>
            <a:pPr algn="just">
              <a:lnSpc>
                <a:spcPts val="5185"/>
              </a:lnSpc>
            </a:pPr>
            <a:r>
              <a:rPr lang="en-US" sz="4182">
                <a:solidFill>
                  <a:srgbClr val="000000"/>
                </a:solidFill>
                <a:latin typeface="Alice Bold"/>
              </a:rPr>
              <a:t>Tentukan simpangan baku </a:t>
            </a:r>
          </a:p>
          <a:p>
            <a:pPr algn="just">
              <a:lnSpc>
                <a:spcPts val="5185"/>
              </a:lnSpc>
            </a:pPr>
          </a:p>
        </p:txBody>
      </p:sp>
      <p:sp>
        <p:nvSpPr>
          <p:cNvPr name="TextBox 15" id="15"/>
          <p:cNvSpPr txBox="true"/>
          <p:nvPr/>
        </p:nvSpPr>
        <p:spPr>
          <a:xfrm rot="0">
            <a:off x="4738216" y="2377116"/>
            <a:ext cx="8811568" cy="1026032"/>
          </a:xfrm>
          <a:prstGeom prst="rect">
            <a:avLst/>
          </a:prstGeom>
        </p:spPr>
        <p:txBody>
          <a:bodyPr anchor="t" rtlCol="false" tIns="0" lIns="0" bIns="0" rIns="0">
            <a:spAutoFit/>
          </a:bodyPr>
          <a:lstStyle/>
          <a:p>
            <a:pPr algn="ctr">
              <a:lnSpc>
                <a:spcPts val="8426"/>
              </a:lnSpc>
            </a:pPr>
            <a:r>
              <a:rPr lang="en-US" sz="6018">
                <a:solidFill>
                  <a:srgbClr val="174D88"/>
                </a:solidFill>
                <a:latin typeface="Eczar SemiBold"/>
              </a:rPr>
              <a:t>LATIHAN</a:t>
            </a:r>
          </a:p>
        </p:txBody>
      </p:sp>
      <p:sp>
        <p:nvSpPr>
          <p:cNvPr name="TextBox 16" id="16"/>
          <p:cNvSpPr txBox="true"/>
          <p:nvPr/>
        </p:nvSpPr>
        <p:spPr>
          <a:xfrm rot="0">
            <a:off x="1424154" y="673076"/>
            <a:ext cx="4516838" cy="406112"/>
          </a:xfrm>
          <a:prstGeom prst="rect">
            <a:avLst/>
          </a:prstGeom>
        </p:spPr>
        <p:txBody>
          <a:bodyPr anchor="t" rtlCol="false" tIns="0" lIns="0" bIns="0" rIns="0">
            <a:spAutoFit/>
          </a:bodyPr>
          <a:lstStyle/>
          <a:p>
            <a:pPr algn="ctr">
              <a:lnSpc>
                <a:spcPts val="3336"/>
              </a:lnSpc>
              <a:spcBef>
                <a:spcPct val="0"/>
              </a:spcBef>
            </a:pPr>
            <a:r>
              <a:rPr lang="en-US" sz="2383">
                <a:solidFill>
                  <a:srgbClr val="DBBF8B"/>
                </a:solidFill>
                <a:latin typeface="Open Sans Bold"/>
              </a:rPr>
              <a:t>STIMIK PESAT NABIRE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DAFdszk183I</dc:identifier>
  <dcterms:modified xsi:type="dcterms:W3CDTF">2011-08-01T06:04:30Z</dcterms:modified>
  <cp:revision>1</cp:revision>
  <dc:title>STIMIK PESAT NABIRE</dc:title>
</cp:coreProperties>
</file>