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31"/>
  </p:notesMasterIdLst>
  <p:sldIdLst>
    <p:sldId id="268" r:id="rId7"/>
    <p:sldId id="275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</p:sldIdLst>
  <p:sldSz cx="9144000" cy="5143500" type="screen16x9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800000"/>
    <a:srgbClr val="A50021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74" autoAdjust="0"/>
    <p:restoredTop sz="94632" autoAdjust="0"/>
  </p:normalViewPr>
  <p:slideViewPr>
    <p:cSldViewPr>
      <p:cViewPr>
        <p:scale>
          <a:sx n="100" d="100"/>
          <a:sy n="100" d="100"/>
        </p:scale>
        <p:origin x="-1104" y="-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4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3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tags" Target="tags/tag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17/10/17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1164172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06913" y="2499794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752475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1971675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06913" y="2088097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Subqueries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WHERE clause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6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3505200" cy="1371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Select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,…,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From 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 …,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m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Where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condition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7200" y="0"/>
            <a:ext cx="48768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</a:t>
            </a:r>
            <a:r>
              <a:rPr lang="en-US" dirty="0" err="1" smtClean="0"/>
              <a:t>Subqueries</a:t>
            </a:r>
            <a:r>
              <a:rPr lang="en-US" dirty="0" smtClean="0"/>
              <a:t> in WHERE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49555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Demo: simple college admissions database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College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 smtClean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 smtClean="0">
                <a:latin typeface="Lucida Console" pitchFamily="49" charset="0"/>
              </a:rPr>
              <a:t>)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935022"/>
            <a:ext cx="3262816" cy="1255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rgbClr val="990000"/>
                </a:solidFill>
              </a:rPr>
              <a:t>Expressions involving</a:t>
            </a:r>
          </a:p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rgbClr val="990000"/>
                </a:solidFill>
              </a:rPr>
              <a:t>“</a:t>
            </a:r>
            <a:r>
              <a:rPr lang="en-US" sz="2800" dirty="0" err="1" smtClean="0">
                <a:solidFill>
                  <a:srgbClr val="990000"/>
                </a:solidFill>
              </a:rPr>
              <a:t>subqueries</a:t>
            </a:r>
            <a:r>
              <a:rPr lang="en-US" sz="2800" dirty="0" smtClean="0">
                <a:solidFill>
                  <a:srgbClr val="990000"/>
                </a:solidFill>
              </a:rPr>
              <a:t>”: nested</a:t>
            </a:r>
          </a:p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Select </a:t>
            </a:r>
            <a:r>
              <a:rPr lang="en-US" sz="2800" dirty="0" smtClean="0">
                <a:solidFill>
                  <a:srgbClr val="990000"/>
                </a:solidFill>
                <a:latin typeface="+mj-lt"/>
              </a:rPr>
              <a:t>statements</a:t>
            </a:r>
            <a:endParaRPr lang="en-US" sz="2400" dirty="0">
              <a:solidFill>
                <a:srgbClr val="990000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81400" y="1655762"/>
            <a:ext cx="914400" cy="1588"/>
          </a:xfrm>
          <a:prstGeom prst="straightConnector1">
            <a:avLst/>
          </a:prstGeom>
          <a:ln w="38100">
            <a:solidFill>
              <a:srgbClr val="99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35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752475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1971675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06913" y="2088097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4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3505200" cy="1371600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Select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,…,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From 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 …,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m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Where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condition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48400" y="0"/>
            <a:ext cx="2895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Aggregation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720221"/>
            <a:ext cx="3929281" cy="1089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“Aggregation” functions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over values in multiple rows:</a:t>
            </a:r>
          </a:p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min</a:t>
            </a: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,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max</a:t>
            </a: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,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sum</a:t>
            </a: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,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avg</a:t>
            </a: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,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count</a:t>
            </a:r>
            <a:endParaRPr lang="en-US" sz="2400" b="1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81400" y="872621"/>
            <a:ext cx="914400" cy="1588"/>
          </a:xfrm>
          <a:prstGeom prst="straightConnector1">
            <a:avLst/>
          </a:prstGeom>
          <a:ln w="38100">
            <a:solidFill>
              <a:srgbClr val="99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21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48400" y="0"/>
            <a:ext cx="2895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Aggregation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842558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Demo: simple college admissions database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College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 smtClean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 smtClean="0">
                <a:latin typeface="Lucida Console" pitchFamily="49" charset="0"/>
              </a:rPr>
              <a:t>)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90550"/>
            <a:ext cx="3505200" cy="2057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Select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,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2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,…,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From 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R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,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R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2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, …,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R</a:t>
            </a:r>
            <a:r>
              <a:rPr kumimoji="0" lang="en-US" sz="24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m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condition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noProof="0" dirty="0" smtClean="0">
                <a:latin typeface="Lucida Console" pitchFamily="49" charset="0"/>
              </a:rPr>
              <a:t>Group By 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columns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Having</a:t>
            </a:r>
            <a:r>
              <a:rPr kumimoji="0" lang="en-US" sz="2400" b="1" i="0" u="none" strike="noStrike" kern="1200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condition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800" y="720221"/>
            <a:ext cx="3929281" cy="1089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“Aggregation” functions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over values in multiple rows:</a:t>
            </a:r>
          </a:p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min</a:t>
            </a: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,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max</a:t>
            </a: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,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sum</a:t>
            </a: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,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avg</a:t>
            </a: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,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count</a:t>
            </a:r>
            <a:endParaRPr lang="en-US" sz="2400" b="1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81400" y="872621"/>
            <a:ext cx="914400" cy="1588"/>
          </a:xfrm>
          <a:prstGeom prst="straightConnector1">
            <a:avLst/>
          </a:prstGeom>
          <a:ln w="38100">
            <a:solidFill>
              <a:srgbClr val="99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5800" y="1962150"/>
            <a:ext cx="1728487" cy="424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New clauses</a:t>
            </a:r>
            <a:endParaRPr lang="en-US" sz="2400" b="1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81400" y="1962150"/>
            <a:ext cx="914400" cy="153988"/>
          </a:xfrm>
          <a:prstGeom prst="straightConnector1">
            <a:avLst/>
          </a:prstGeom>
          <a:ln w="38100">
            <a:solidFill>
              <a:srgbClr val="99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581400" y="2268538"/>
            <a:ext cx="914400" cy="74612"/>
          </a:xfrm>
          <a:prstGeom prst="straightConnector1">
            <a:avLst/>
          </a:prstGeom>
          <a:ln w="38100">
            <a:solidFill>
              <a:srgbClr val="99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3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752475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1971675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06913" y="2088097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NULL values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0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514350"/>
            <a:ext cx="3505200" cy="1371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Select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,…,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From 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 …,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m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Where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condition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0"/>
            <a:ext cx="2438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</a:t>
            </a:r>
            <a:r>
              <a:rPr lang="en-US" dirty="0" err="1" smtClean="0"/>
              <a:t>NULLs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309158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Demo: simple college admissions database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College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 smtClean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 smtClean="0">
                <a:latin typeface="Lucida Console" pitchFamily="49" charset="0"/>
              </a:rPr>
              <a:t>)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31173" y="3028950"/>
            <a:ext cx="1868140" cy="1089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NULL</a:t>
            </a: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 values: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undefined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or unknown</a:t>
            </a:r>
            <a:endParaRPr lang="en-US" sz="2400" dirty="0">
              <a:solidFill>
                <a:srgbClr val="990000"/>
              </a:solidFill>
              <a:latin typeface="+mj-lt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6477000" y="3257550"/>
            <a:ext cx="533400" cy="598337"/>
          </a:xfrm>
          <a:prstGeom prst="leftArrow">
            <a:avLst/>
          </a:prstGeom>
          <a:solidFill>
            <a:schemeClr val="bg1">
              <a:lumMod val="85000"/>
              <a:alpha val="60000"/>
            </a:scheme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3333750"/>
            <a:ext cx="685800" cy="457200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4400" y="3714750"/>
            <a:ext cx="1676400" cy="533400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3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752475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1971675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267200" y="2088097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Modification Statements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98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76350"/>
            <a:ext cx="3733800" cy="9144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Lucida Console" pitchFamily="49" charset="0"/>
              </a:rPr>
              <a:t>Insert Into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Table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  Values(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,…,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  <a:r>
              <a:rPr lang="en-US" sz="2400" b="1" dirty="0" smtClean="0">
                <a:latin typeface="Lucida Console" pitchFamily="49" charset="0"/>
              </a:rPr>
              <a:t>)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15000" y="0"/>
            <a:ext cx="3429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Modifications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3815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990000"/>
                </a:solidFill>
              </a:rPr>
              <a:t>Inserting new data (2 methods)</a:t>
            </a:r>
            <a:endParaRPr lang="en-US" sz="2800" b="1" dirty="0">
              <a:solidFill>
                <a:srgbClr val="99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2495550"/>
            <a:ext cx="3733800" cy="914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Insert Into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Select-Statement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24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76350"/>
            <a:ext cx="3352800" cy="9144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Lucida Console" pitchFamily="49" charset="0"/>
              </a:rPr>
              <a:t>Delete From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Table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Lucida Console" pitchFamily="49" charset="0"/>
              </a:rPr>
              <a:t>Where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Condition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15000" y="0"/>
            <a:ext cx="3429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Modifications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3815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990000"/>
                </a:solidFill>
              </a:rPr>
              <a:t>Deleting existing data</a:t>
            </a:r>
            <a:endParaRPr lang="en-US" sz="2800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68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0" y="0"/>
            <a:ext cx="2286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Intro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761999"/>
            <a:ext cx="8763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990000"/>
                </a:solidFill>
              </a:rPr>
              <a:t>“</a:t>
            </a:r>
            <a:r>
              <a:rPr lang="en-US" sz="2800" dirty="0" err="1" smtClean="0">
                <a:solidFill>
                  <a:srgbClr val="990000"/>
                </a:solidFill>
              </a:rPr>
              <a:t>S.Q.L.</a:t>
            </a:r>
            <a:r>
              <a:rPr lang="en-US" sz="2800" dirty="0" smtClean="0">
                <a:solidFill>
                  <a:srgbClr val="990000"/>
                </a:solidFill>
              </a:rPr>
              <a:t>” or “sequel”</a:t>
            </a:r>
          </a:p>
          <a:p>
            <a:pPr marL="274320" indent="-18288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Supported by all major commercial database systems</a:t>
            </a:r>
          </a:p>
          <a:p>
            <a:pPr marL="274320" indent="-18288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Standardized –</a:t>
            </a:r>
            <a:r>
              <a:rPr lang="en-US" sz="2800" dirty="0">
                <a:solidFill>
                  <a:srgbClr val="990000"/>
                </a:solidFill>
              </a:rPr>
              <a:t> </a:t>
            </a:r>
            <a:r>
              <a:rPr lang="en-US" sz="2800" dirty="0" smtClean="0">
                <a:solidFill>
                  <a:srgbClr val="990000"/>
                </a:solidFill>
              </a:rPr>
              <a:t>many new features over time</a:t>
            </a:r>
          </a:p>
          <a:p>
            <a:pPr marL="274320" indent="-18288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Interactive via GUI or prompt, or embedded in programs</a:t>
            </a:r>
          </a:p>
          <a:p>
            <a:pPr marL="274320" indent="-18288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Declarative, based on 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1296693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15000" y="0"/>
            <a:ext cx="3429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Modifications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3815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990000"/>
                </a:solidFill>
              </a:rPr>
              <a:t>Updating existing data</a:t>
            </a:r>
            <a:endParaRPr lang="en-US" sz="2800" b="1" dirty="0">
              <a:solidFill>
                <a:srgbClr val="99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1123950"/>
            <a:ext cx="4191000" cy="137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Update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Table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Console" pitchFamily="49" charset="0"/>
              </a:rPr>
              <a:t>Set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Attr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noProof="0" dirty="0" smtClean="0">
                <a:latin typeface="Lucida Console" pitchFamily="49" charset="0"/>
              </a:rPr>
              <a:t>= 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Expression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ondition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95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15000" y="0"/>
            <a:ext cx="3429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Modifications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3815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990000"/>
                </a:solidFill>
              </a:rPr>
              <a:t>Updating existing data</a:t>
            </a:r>
            <a:endParaRPr lang="en-US" sz="2800" b="1" dirty="0">
              <a:solidFill>
                <a:srgbClr val="99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1123950"/>
            <a:ext cx="5867400" cy="137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Update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Table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Console" pitchFamily="49" charset="0"/>
              </a:rPr>
              <a:t>Set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</a:t>
            </a:r>
            <a:r>
              <a:rPr lang="en-US" sz="2400" b="1" noProof="0" dirty="0" smtClean="0">
                <a:latin typeface="Lucida Console" pitchFamily="49" charset="0"/>
              </a:rPr>
              <a:t>=</a:t>
            </a:r>
            <a:r>
              <a:rPr lang="en-US" sz="24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Expr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latin typeface="Lucida Console" pitchFamily="49" charset="0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Expr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latin typeface="Lucida Console" pitchFamily="49" charset="0"/>
              </a:rPr>
              <a:t>,…,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  <a:r>
              <a:rPr lang="en-US" sz="2400" b="1" dirty="0" smtClean="0">
                <a:latin typeface="Lucida Console" pitchFamily="49" charset="0"/>
              </a:rPr>
              <a:t>=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Expr</a:t>
            </a:r>
            <a:r>
              <a:rPr lang="en-US" sz="2400" b="1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ondition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72415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Demo: simple college admissions database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College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 smtClean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 smtClean="0">
                <a:latin typeface="Lucida Console" pitchFamily="49" charset="0"/>
              </a:rPr>
              <a:t>)</a:t>
            </a:r>
            <a:endParaRPr lang="en-US" sz="2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15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752475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1971675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114800" y="2240497"/>
            <a:ext cx="4637087" cy="26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JOIN family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operators</a:t>
            </a:r>
          </a:p>
        </p:txBody>
      </p:sp>
    </p:spTree>
    <p:extLst>
      <p:ext uri="{BB962C8B-B14F-4D97-AF65-F5344CB8AC3E}">
        <p14:creationId xmlns:p14="http://schemas.microsoft.com/office/powerpoint/2010/main" val="274213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3505200" cy="1371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Select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,…,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From 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 …,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m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Where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condition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00400" y="0"/>
            <a:ext cx="5943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The JOIN family of operators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24400" y="1428750"/>
            <a:ext cx="3490507" cy="4801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rgbClr val="990000"/>
                </a:solidFill>
              </a:rPr>
              <a:t>Explicit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Join </a:t>
            </a:r>
            <a:r>
              <a:rPr lang="en-US" sz="2800" dirty="0" smtClean="0">
                <a:solidFill>
                  <a:srgbClr val="990000"/>
                </a:solidFill>
              </a:rPr>
              <a:t>of tables</a:t>
            </a:r>
            <a:endParaRPr lang="en-US" sz="2400" dirty="0">
              <a:solidFill>
                <a:srgbClr val="990000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33800" y="1657350"/>
            <a:ext cx="990600" cy="1588"/>
          </a:xfrm>
          <a:prstGeom prst="straightConnector1">
            <a:avLst/>
          </a:prstGeom>
          <a:ln w="38100">
            <a:solidFill>
              <a:srgbClr val="99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9201" y="2571750"/>
            <a:ext cx="4269862" cy="424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Inner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Join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On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i="1" dirty="0" smtClean="0">
                <a:solidFill>
                  <a:srgbClr val="0000FF"/>
                </a:solidFill>
                <a:latin typeface="Lucida Console" pitchFamily="49" charset="0"/>
              </a:rPr>
              <a:t>condition</a:t>
            </a:r>
            <a:endParaRPr lang="en-US" sz="2400" i="1" dirty="0">
              <a:solidFill>
                <a:srgbClr val="99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9200" y="3105150"/>
            <a:ext cx="2339102" cy="424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Natural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Join</a:t>
            </a:r>
            <a:endParaRPr lang="en-US" sz="2400" i="1" dirty="0">
              <a:solidFill>
                <a:srgbClr val="99000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" y="3638550"/>
            <a:ext cx="4416595" cy="424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Inner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Join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Using(</a:t>
            </a:r>
            <a:r>
              <a:rPr lang="en-US" sz="2400" b="1" i="1" dirty="0" err="1" smtClean="0">
                <a:solidFill>
                  <a:srgbClr val="0000FF"/>
                </a:solidFill>
                <a:latin typeface="Lucida Console" pitchFamily="49" charset="0"/>
              </a:rPr>
              <a:t>attrs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  <a:endParaRPr lang="en-US" sz="2400" dirty="0">
              <a:solidFill>
                <a:srgbClr val="9900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9200" y="4204418"/>
            <a:ext cx="5295039" cy="424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Left</a:t>
            </a:r>
            <a:r>
              <a:rPr lang="en-US" sz="1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|</a:t>
            </a:r>
            <a:r>
              <a:rPr lang="en-US" sz="1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Right</a:t>
            </a:r>
            <a:r>
              <a:rPr lang="en-US" sz="1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|</a:t>
            </a:r>
            <a:r>
              <a:rPr lang="en-US" sz="1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Full Outer</a:t>
            </a: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Join</a:t>
            </a:r>
            <a:endParaRPr lang="en-US" sz="2400" dirty="0">
              <a:solidFill>
                <a:srgbClr val="99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1631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3505200" cy="1371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Select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,…,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From 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 …,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m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Where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condition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00400" y="0"/>
            <a:ext cx="5943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The JOIN family of operators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766358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Demo: simple college admissions database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College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 smtClean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 smtClean="0">
                <a:latin typeface="Lucida Console" pitchFamily="49" charset="0"/>
              </a:rPr>
              <a:t>)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1428750"/>
            <a:ext cx="3490507" cy="4801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rgbClr val="990000"/>
                </a:solidFill>
              </a:rPr>
              <a:t>Explicit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Join </a:t>
            </a:r>
            <a:r>
              <a:rPr lang="en-US" sz="2800" dirty="0" smtClean="0">
                <a:solidFill>
                  <a:srgbClr val="990000"/>
                </a:solidFill>
              </a:rPr>
              <a:t>of tables</a:t>
            </a:r>
            <a:endParaRPr lang="en-US" sz="2400" dirty="0">
              <a:solidFill>
                <a:srgbClr val="990000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33800" y="1657350"/>
            <a:ext cx="990600" cy="1588"/>
          </a:xfrm>
          <a:prstGeom prst="straightConnector1">
            <a:avLst/>
          </a:prstGeom>
          <a:ln w="38100">
            <a:solidFill>
              <a:srgbClr val="99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0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85750"/>
            <a:ext cx="8839200" cy="462915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Calibri" pitchFamily="34" charset="0"/>
              <a:buChar char=" "/>
            </a:pPr>
            <a:r>
              <a:rPr lang="en-US" sz="2800" dirty="0" smtClean="0">
                <a:solidFill>
                  <a:srgbClr val="990000"/>
                </a:solidFill>
              </a:rPr>
              <a:t>Data Definition Language (DDL)</a:t>
            </a:r>
          </a:p>
          <a:p>
            <a:pPr>
              <a:spcAft>
                <a:spcPts val="1200"/>
              </a:spcAft>
              <a:buNone/>
            </a:pPr>
            <a:endParaRPr lang="en-US" sz="2800" dirty="0" smtClean="0"/>
          </a:p>
          <a:p>
            <a:pPr>
              <a:spcBef>
                <a:spcPts val="600"/>
              </a:spcBef>
              <a:spcAft>
                <a:spcPts val="1800"/>
              </a:spcAft>
              <a:buFont typeface="Calibri" pitchFamily="34" charset="0"/>
              <a:buChar char=" "/>
            </a:pPr>
            <a:r>
              <a:rPr lang="en-US" sz="2800" dirty="0" smtClean="0">
                <a:solidFill>
                  <a:srgbClr val="990000"/>
                </a:solidFill>
              </a:rPr>
              <a:t>Data Manipulation Language (DML)</a:t>
            </a:r>
          </a:p>
          <a:p>
            <a:pPr>
              <a:spcAft>
                <a:spcPts val="1200"/>
              </a:spcAft>
              <a:buNone/>
            </a:pPr>
            <a:endParaRPr lang="en-US" sz="2800" dirty="0" smtClean="0"/>
          </a:p>
          <a:p>
            <a:pPr>
              <a:spcAft>
                <a:spcPts val="1200"/>
              </a:spcAft>
              <a:buNone/>
            </a:pPr>
            <a:endParaRPr lang="en-US" sz="2800" dirty="0" smtClean="0"/>
          </a:p>
          <a:p>
            <a:pPr>
              <a:spcBef>
                <a:spcPts val="1200"/>
              </a:spcBef>
              <a:buFont typeface="Calibri" pitchFamily="34" charset="0"/>
              <a:buChar char=" "/>
            </a:pPr>
            <a:r>
              <a:rPr lang="en-US" sz="2800" dirty="0" smtClean="0">
                <a:solidFill>
                  <a:srgbClr val="990000"/>
                </a:solidFill>
              </a:rPr>
              <a:t>Other Commands</a:t>
            </a:r>
          </a:p>
          <a:p>
            <a:pPr>
              <a:spcAft>
                <a:spcPts val="1200"/>
              </a:spcAft>
              <a:buFont typeface="Calibri" pitchFamily="34" charset="0"/>
              <a:buChar char=" "/>
            </a:pPr>
            <a:r>
              <a:rPr lang="en-US" sz="2400" dirty="0" smtClean="0">
                <a:solidFill>
                  <a:srgbClr val="0000FF"/>
                </a:solidFill>
              </a:rPr>
              <a:t>indexes, constraints, views, triggers, transactions, authorization, …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0" y="0"/>
            <a:ext cx="2286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Intro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61950"/>
            <a:ext cx="7543800" cy="3429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2400"/>
              </a:spcAft>
              <a:buFont typeface="Calibri" pitchFamily="34" charset="0"/>
              <a:buChar char=" "/>
            </a:pPr>
            <a:r>
              <a:rPr lang="en-US" sz="2800" dirty="0" smtClean="0">
                <a:solidFill>
                  <a:srgbClr val="990000"/>
                </a:solidFill>
                <a:latin typeface="+mj-lt"/>
              </a:rPr>
              <a:t>The Basic </a:t>
            </a:r>
            <a:r>
              <a:rPr lang="en-US" sz="2800" dirty="0" smtClean="0">
                <a:latin typeface="+mj-lt"/>
              </a:rPr>
              <a:t>SELECT</a:t>
            </a:r>
            <a:r>
              <a:rPr lang="en-US" sz="2800" dirty="0" smtClean="0">
                <a:solidFill>
                  <a:srgbClr val="990000"/>
                </a:solidFill>
                <a:latin typeface="+mj-lt"/>
              </a:rPr>
              <a:t> Statement</a:t>
            </a:r>
            <a:endParaRPr lang="en-US" sz="2800" dirty="0" smtClean="0">
              <a:solidFill>
                <a:srgbClr val="990000"/>
              </a:solidFill>
            </a:endParaRPr>
          </a:p>
          <a:p>
            <a:pPr>
              <a:spcBef>
                <a:spcPts val="0"/>
              </a:spcBef>
              <a:buFont typeface="Lucida Console" pitchFamily="49" charset="0"/>
              <a:buChar char=" "/>
            </a:pP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</a:rPr>
              <a:t>  Select </a:t>
            </a:r>
            <a:r>
              <a:rPr lang="en-US" sz="2800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800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800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800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</a:rPr>
              <a:t>,…,</a:t>
            </a:r>
            <a:r>
              <a:rPr lang="en-US" sz="2800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800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</a:p>
          <a:p>
            <a:pPr>
              <a:buFont typeface="Calibri" pitchFamily="34" charset="0"/>
              <a:buChar char=" "/>
            </a:pP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</a:rPr>
              <a:t>  From   </a:t>
            </a:r>
            <a:r>
              <a:rPr lang="en-US" sz="2800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800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800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800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</a:rPr>
              <a:t>, …,</a:t>
            </a:r>
            <a:r>
              <a:rPr lang="en-US" sz="2800" dirty="0" err="1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m</a:t>
            </a:r>
            <a:endParaRPr lang="en-US" sz="2800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buFont typeface="Calibri" pitchFamily="34" charset="0"/>
              <a:buChar char=" "/>
            </a:pP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</a:rPr>
              <a:t>  Where  </a:t>
            </a:r>
            <a:r>
              <a:rPr lang="en-US" sz="2800" dirty="0" smtClean="0">
                <a:solidFill>
                  <a:srgbClr val="0000FF"/>
                </a:solidFill>
                <a:latin typeface="Lucida Console" pitchFamily="49" charset="0"/>
              </a:rPr>
              <a:t>condition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0" y="0"/>
            <a:ext cx="2286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Intro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123950"/>
            <a:ext cx="3962400" cy="1524000"/>
          </a:xfrm>
          <a:prstGeom prst="rect">
            <a:avLst/>
          </a:prstGeom>
          <a:noFill/>
          <a:ln w="127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0" y="0"/>
            <a:ext cx="2286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Intro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761999"/>
            <a:ext cx="8763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990000"/>
                </a:solidFill>
              </a:rPr>
              <a:t>“</a:t>
            </a:r>
            <a:r>
              <a:rPr lang="en-US" sz="2800" dirty="0" err="1" smtClean="0">
                <a:solidFill>
                  <a:srgbClr val="990000"/>
                </a:solidFill>
              </a:rPr>
              <a:t>S.Q.L.</a:t>
            </a:r>
            <a:r>
              <a:rPr lang="en-US" sz="2800" dirty="0" smtClean="0">
                <a:solidFill>
                  <a:srgbClr val="990000"/>
                </a:solidFill>
              </a:rPr>
              <a:t>” or “sequel”</a:t>
            </a:r>
          </a:p>
          <a:p>
            <a:pPr marL="274320" indent="-18288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Supported by all major commercial database systems</a:t>
            </a:r>
          </a:p>
          <a:p>
            <a:pPr marL="274320" indent="-18288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Standardized –</a:t>
            </a:r>
            <a:r>
              <a:rPr lang="en-US" sz="2800" dirty="0">
                <a:solidFill>
                  <a:srgbClr val="990000"/>
                </a:solidFill>
              </a:rPr>
              <a:t> </a:t>
            </a:r>
            <a:r>
              <a:rPr lang="en-US" sz="2800" dirty="0" smtClean="0">
                <a:solidFill>
                  <a:srgbClr val="990000"/>
                </a:solidFill>
              </a:rPr>
              <a:t>many new features over time</a:t>
            </a:r>
          </a:p>
          <a:p>
            <a:pPr marL="274320" indent="-18288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Interactive via GUI or prompt, or embedded in programs</a:t>
            </a:r>
          </a:p>
          <a:p>
            <a:pPr marL="274320" indent="-18288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Declarative, based on 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1296693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752475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1971675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06913" y="2088097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SELECT Statement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54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"/>
            <a:ext cx="3429000" cy="1371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Select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,…,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From 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 …,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m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Where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condition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43600" y="0"/>
            <a:ext cx="3200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Basic SELECT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6695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Demo: simple college admissions database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College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 smtClean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 smtClean="0">
                <a:latin typeface="Lucida Console" pitchFamily="49" charset="0"/>
              </a:rPr>
              <a:t>)</a:t>
            </a:r>
            <a:endParaRPr lang="en-US" sz="2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18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752475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1971675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06913" y="2088097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Variables</a:t>
            </a:r>
          </a:p>
          <a:p>
            <a:pPr algn="l"/>
            <a:r>
              <a:rPr lang="en-US" sz="4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Set Operators</a:t>
            </a:r>
            <a:endParaRPr lang="en-US" sz="4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9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3505200" cy="1371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Select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,…,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From 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 …,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m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Where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condition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7200" y="0"/>
            <a:ext cx="48768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Table </a:t>
            </a:r>
            <a:r>
              <a:rPr lang="en-US" dirty="0" err="1" smtClean="0"/>
              <a:t>Vars</a:t>
            </a:r>
            <a:r>
              <a:rPr lang="en-US" dirty="0" smtClean="0"/>
              <a:t> and Set Operators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49555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Demo: simple college admissions database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College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 smtClean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 smtClean="0">
                <a:latin typeface="Lucida Console" pitchFamily="49" charset="0"/>
              </a:rPr>
              <a:t>)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7200" y="1504950"/>
            <a:ext cx="4275529" cy="812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rgbClr val="990000"/>
                </a:solidFill>
              </a:rPr>
              <a:t>Set Operators:</a:t>
            </a:r>
          </a:p>
          <a:p>
            <a:pPr algn="ctr">
              <a:lnSpc>
                <a:spcPct val="90000"/>
              </a:lnSpc>
            </a:pP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Union,Intersect,Except</a:t>
            </a:r>
            <a:endParaRPr lang="en-US" sz="2400" b="1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33800" y="1200150"/>
            <a:ext cx="838200" cy="1588"/>
          </a:xfrm>
          <a:prstGeom prst="straightConnector1">
            <a:avLst/>
          </a:prstGeom>
          <a:ln w="38100">
            <a:solidFill>
              <a:srgbClr val="99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28195" y="905530"/>
            <a:ext cx="232980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990000"/>
                </a:solidFill>
              </a:rPr>
              <a:t>Table variables</a:t>
            </a:r>
            <a:endParaRPr lang="en-US" sz="2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9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68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2046</TotalTime>
  <Words>809</Words>
  <Application>Microsoft Macintosh PowerPoint</Application>
  <PresentationFormat>如螢幕大小 (16:9)</PresentationFormat>
  <Paragraphs>155</Paragraphs>
  <Slides>24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6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4_Lecture</vt:lpstr>
      <vt:lpstr>1_Lecture</vt:lpstr>
      <vt:lpstr>2_Lecture</vt:lpstr>
      <vt:lpstr>3_Office Theme</vt:lpstr>
      <vt:lpstr>4_Office Theme</vt:lpstr>
      <vt:lpstr>5_Office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HUI</cp:lastModifiedBy>
  <cp:revision>163</cp:revision>
  <dcterms:created xsi:type="dcterms:W3CDTF">2010-07-08T21:59:02Z</dcterms:created>
  <dcterms:modified xsi:type="dcterms:W3CDTF">2017-10-17T23:08:44Z</dcterms:modified>
</cp:coreProperties>
</file>