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4" r:id="rId1"/>
  </p:sldMasterIdLst>
  <p:notesMasterIdLst>
    <p:notesMasterId r:id="rId88"/>
  </p:notesMasterIdLst>
  <p:sldIdLst>
    <p:sldId id="256" r:id="rId2"/>
    <p:sldId id="257" r:id="rId3"/>
    <p:sldId id="288" r:id="rId4"/>
    <p:sldId id="311" r:id="rId5"/>
    <p:sldId id="307" r:id="rId6"/>
    <p:sldId id="314" r:id="rId7"/>
    <p:sldId id="308" r:id="rId8"/>
    <p:sldId id="309" r:id="rId9"/>
    <p:sldId id="312" r:id="rId10"/>
    <p:sldId id="313" r:id="rId11"/>
    <p:sldId id="315" r:id="rId12"/>
    <p:sldId id="321" r:id="rId13"/>
    <p:sldId id="316" r:id="rId14"/>
    <p:sldId id="364" r:id="rId15"/>
    <p:sldId id="365" r:id="rId16"/>
    <p:sldId id="324" r:id="rId17"/>
    <p:sldId id="318" r:id="rId18"/>
    <p:sldId id="366" r:id="rId19"/>
    <p:sldId id="367" r:id="rId20"/>
    <p:sldId id="261" r:id="rId21"/>
    <p:sldId id="267" r:id="rId22"/>
    <p:sldId id="320" r:id="rId23"/>
    <p:sldId id="273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303" r:id="rId32"/>
    <p:sldId id="306" r:id="rId33"/>
    <p:sldId id="368" r:id="rId34"/>
    <p:sldId id="369" r:id="rId35"/>
    <p:sldId id="283" r:id="rId36"/>
    <p:sldId id="373" r:id="rId37"/>
    <p:sldId id="319" r:id="rId38"/>
    <p:sldId id="289" r:id="rId39"/>
    <p:sldId id="287" r:id="rId40"/>
    <p:sldId id="374" r:id="rId41"/>
    <p:sldId id="337" r:id="rId42"/>
    <p:sldId id="338" r:id="rId43"/>
    <p:sldId id="339" r:id="rId44"/>
    <p:sldId id="344" r:id="rId45"/>
    <p:sldId id="345" r:id="rId46"/>
    <p:sldId id="346" r:id="rId47"/>
    <p:sldId id="347" r:id="rId48"/>
    <p:sldId id="342" r:id="rId49"/>
    <p:sldId id="341" r:id="rId50"/>
    <p:sldId id="343" r:id="rId51"/>
    <p:sldId id="340" r:id="rId52"/>
    <p:sldId id="375" r:id="rId53"/>
    <p:sldId id="348" r:id="rId54"/>
    <p:sldId id="349" r:id="rId55"/>
    <p:sldId id="350" r:id="rId56"/>
    <p:sldId id="352" r:id="rId57"/>
    <p:sldId id="353" r:id="rId58"/>
    <p:sldId id="262" r:id="rId59"/>
    <p:sldId id="266" r:id="rId60"/>
    <p:sldId id="268" r:id="rId61"/>
    <p:sldId id="270" r:id="rId62"/>
    <p:sldId id="362" r:id="rId63"/>
    <p:sldId id="363" r:id="rId64"/>
    <p:sldId id="376" r:id="rId65"/>
    <p:sldId id="271" r:id="rId66"/>
    <p:sldId id="378" r:id="rId67"/>
    <p:sldId id="377" r:id="rId68"/>
    <p:sldId id="269" r:id="rId69"/>
    <p:sldId id="354" r:id="rId70"/>
    <p:sldId id="379" r:id="rId71"/>
    <p:sldId id="355" r:id="rId72"/>
    <p:sldId id="380" r:id="rId73"/>
    <p:sldId id="381" r:id="rId74"/>
    <p:sldId id="356" r:id="rId75"/>
    <p:sldId id="382" r:id="rId76"/>
    <p:sldId id="383" r:id="rId77"/>
    <p:sldId id="384" r:id="rId78"/>
    <p:sldId id="385" r:id="rId79"/>
    <p:sldId id="357" r:id="rId80"/>
    <p:sldId id="358" r:id="rId81"/>
    <p:sldId id="386" r:id="rId82"/>
    <p:sldId id="360" r:id="rId83"/>
    <p:sldId id="361" r:id="rId84"/>
    <p:sldId id="298" r:id="rId85"/>
    <p:sldId id="335" r:id="rId86"/>
    <p:sldId id="323" r:id="rId8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55C60-1CC0-4DA1-8BD6-3A8A6B125E0A}">
          <p14:sldIdLst>
            <p14:sldId id="256"/>
          </p14:sldIdLst>
        </p14:section>
        <p14:section name="Intro" id="{9FB74B72-85BF-4C56-BAA0-C4A04B5BA006}">
          <p14:sldIdLst>
            <p14:sldId id="257"/>
            <p14:sldId id="288"/>
          </p14:sldIdLst>
        </p14:section>
        <p14:section name="NewSql" id="{DDCE54FB-A233-4AA4-AD71-7F79A99DB5AE}">
          <p14:sldIdLst>
            <p14:sldId id="311"/>
            <p14:sldId id="307"/>
            <p14:sldId id="314"/>
            <p14:sldId id="308"/>
            <p14:sldId id="309"/>
            <p14:sldId id="312"/>
            <p14:sldId id="313"/>
            <p14:sldId id="315"/>
            <p14:sldId id="321"/>
            <p14:sldId id="316"/>
            <p14:sldId id="364"/>
            <p14:sldId id="365"/>
            <p14:sldId id="324"/>
            <p14:sldId id="318"/>
          </p14:sldIdLst>
        </p14:section>
        <p14:section name="connector" id="{50B89807-4804-41B5-B70B-2A233AE16AD5}">
          <p14:sldIdLst>
            <p14:sldId id="366"/>
            <p14:sldId id="367"/>
            <p14:sldId id="261"/>
            <p14:sldId id="267"/>
            <p14:sldId id="320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303"/>
            <p14:sldId id="306"/>
            <p14:sldId id="368"/>
            <p14:sldId id="369"/>
            <p14:sldId id="283"/>
            <p14:sldId id="373"/>
            <p14:sldId id="319"/>
            <p14:sldId id="289"/>
            <p14:sldId id="287"/>
          </p14:sldIdLst>
        </p14:section>
        <p14:section name="Tricks" id="{F8979F1A-4271-45CE-B5E6-38EA54F335C8}">
          <p14:sldIdLst>
            <p14:sldId id="374"/>
            <p14:sldId id="337"/>
            <p14:sldId id="338"/>
            <p14:sldId id="339"/>
            <p14:sldId id="344"/>
            <p14:sldId id="345"/>
            <p14:sldId id="346"/>
            <p14:sldId id="347"/>
            <p14:sldId id="342"/>
            <p14:sldId id="341"/>
            <p14:sldId id="343"/>
            <p14:sldId id="340"/>
            <p14:sldId id="375"/>
            <p14:sldId id="348"/>
            <p14:sldId id="349"/>
            <p14:sldId id="350"/>
            <p14:sldId id="352"/>
            <p14:sldId id="353"/>
          </p14:sldIdLst>
        </p14:section>
        <p14:section name="Performance" id="{98A0AD1C-8EC1-445A-B767-254449F45CE2}">
          <p14:sldIdLst>
            <p14:sldId id="262"/>
            <p14:sldId id="266"/>
            <p14:sldId id="268"/>
            <p14:sldId id="270"/>
            <p14:sldId id="362"/>
            <p14:sldId id="363"/>
            <p14:sldId id="376"/>
            <p14:sldId id="271"/>
            <p14:sldId id="378"/>
            <p14:sldId id="377"/>
            <p14:sldId id="269"/>
          </p14:sldIdLst>
        </p14:section>
        <p14:section name="Tricks" id="{BB6C386F-047B-4E33-B916-8E755BC665B3}">
          <p14:sldIdLst>
            <p14:sldId id="354"/>
            <p14:sldId id="379"/>
            <p14:sldId id="355"/>
            <p14:sldId id="380"/>
            <p14:sldId id="381"/>
            <p14:sldId id="356"/>
            <p14:sldId id="382"/>
            <p14:sldId id="383"/>
            <p14:sldId id="384"/>
            <p14:sldId id="385"/>
            <p14:sldId id="357"/>
            <p14:sldId id="358"/>
            <p14:sldId id="386"/>
            <p14:sldId id="360"/>
            <p14:sldId id="361"/>
          </p14:sldIdLst>
        </p14:section>
        <p14:section name="Outro" id="{B7A2CDD2-6C7A-43A1-B55C-AE369E740053}">
          <p14:sldIdLst>
            <p14:sldId id="298"/>
            <p14:sldId id="335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 snapToObjects="1">
      <p:cViewPr varScale="1">
        <p:scale>
          <a:sx n="131" d="100"/>
          <a:sy n="131" d="100"/>
        </p:scale>
        <p:origin x="144" y="4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A3BD8-B5F4-4D18-8FFC-314A642ED4F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19E93-7671-419B-882A-3012E6AE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9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946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99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945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638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0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54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8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7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353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78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9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25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46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5833-C4BA-4B8E-A138-B4A264CFDC06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18F193-25BF-4324-8885-40FFB3F330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0B86-B040-41CF-94A1-BAA06AA8A05D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C3BE4F0-A338-467E-BD36-97E6BFACD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8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016F-4071-4C3B-98A0-09F64B820C0F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1354AE7-688E-432E-A3B0-ACE39ACBFB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FAF-9FAD-4A28-91E3-D68931532B91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A9B3D5-A536-4D5D-8F56-8AAB10ACE6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6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615F-AEBB-4007-A9A9-382D7E90723A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CB7BB25-CD33-47AA-9A72-846F03A39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1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1F0D-ACEE-4446-A4E1-60FECEBA907F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7F4686-053B-4A5A-A73B-0F8343B3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8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8638-2897-4151-A388-A072541F3B22}" type="datetime1">
              <a:rPr lang="ru-RU" smtClean="0"/>
              <a:t>21.11.2018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F7EA44D-AD41-404A-88D3-4705E1413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09AD-0A6B-4576-8C55-C74E53BC8E70}" type="datetime1">
              <a:rPr lang="ru-RU" smtClean="0"/>
              <a:t>21.11.2018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602674D-48B8-4982-B8AA-EFCC9F688B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C237-623C-4897-899F-7EA5CD146BA3}" type="datetime1">
              <a:rPr lang="ru-RU" smtClean="0"/>
              <a:t>21.11.2018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07BDF28-738E-4380-9946-367A7A63B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FAC0-760B-495C-A75B-90F17E3ADEE4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36DED77-839F-4B50-82CD-E4B1ED69F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D695-3837-4CCD-B652-F0774D6D5D0B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4844B7E-79F2-431A-9225-0390C391D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694A-3765-4870-94B9-3F8F70ABA027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mikel/tarantool-net" TargetMode="External"/><Relationship Id="rId2" Type="http://schemas.openxmlformats.org/officeDocument/2006/relationships/hyperlink" Target="https://github.com/progaudi/progaudi.taran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ukhodko/dotnet-tarantool-clien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nsidhe" TargetMode="External"/><Relationship Id="rId2" Type="http://schemas.openxmlformats.org/officeDocument/2006/relationships/hyperlink" Target="mailto:me@aensidhe.ru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 err="1"/>
              <a:t>Tarantool</a:t>
            </a:r>
            <a:r>
              <a:rPr lang="en-US" dirty="0"/>
              <a:t> </a:t>
            </a:r>
            <a:r>
              <a:rPr lang="ru-RU" dirty="0"/>
              <a:t>в .</a:t>
            </a:r>
            <a:r>
              <a:rPr lang="en-US" dirty="0"/>
              <a:t>NET-</a:t>
            </a:r>
            <a:r>
              <a:rPr lang="ru-RU" dirty="0"/>
              <a:t>проектах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Анатолий Попов</a:t>
            </a:r>
            <a:endParaRPr lang="en-US" dirty="0"/>
          </a:p>
          <a:p>
            <a:r>
              <a:rPr lang="en-US"/>
              <a:t> </a:t>
            </a:r>
            <a:r>
              <a:rPr lang="en-US" dirty="0"/>
              <a:t>Director </a:t>
            </a:r>
            <a:r>
              <a:rPr lang="en-US"/>
              <a:t>of Engineering, Net2Phone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56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8F6D-8CC8-4F67-9E79-563CC7F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56F8-8F29-4275-A531-F8FCC79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  <a:p>
            <a:endParaRPr lang="en-US" dirty="0"/>
          </a:p>
          <a:p>
            <a:r>
              <a:rPr lang="en-US" dirty="0"/>
              <a:t>Ad-hoc query, data export/import, reporting</a:t>
            </a:r>
          </a:p>
          <a:p>
            <a:endParaRPr lang="en-US" dirty="0"/>
          </a:p>
          <a:p>
            <a:r>
              <a:rPr lang="ru-RU" dirty="0"/>
              <a:t>Шардинг всё ещё сложный</a:t>
            </a:r>
          </a:p>
          <a:p>
            <a:endParaRPr lang="ru-RU" dirty="0"/>
          </a:p>
          <a:p>
            <a:r>
              <a:rPr lang="en-US" dirty="0"/>
              <a:t>MySQL is fast enough for 90% websites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12AC7-1885-4209-806C-ADF102F7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9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15B-3110-4AC4-965B-0F55F9BE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C680-7979-4911-BA3C-46E3027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Aslett</a:t>
            </a:r>
            <a:r>
              <a:rPr lang="en-US" dirty="0"/>
              <a:t> in a 2011</a:t>
            </a:r>
          </a:p>
          <a:p>
            <a:endParaRPr lang="en-US" dirty="0"/>
          </a:p>
          <a:p>
            <a:r>
              <a:rPr lang="en-US" dirty="0"/>
              <a:t>Relations</a:t>
            </a:r>
            <a:r>
              <a:rPr lang="ru-RU" dirty="0"/>
              <a:t> </a:t>
            </a:r>
            <a:r>
              <a:rPr lang="en-US" dirty="0"/>
              <a:t>and SQL</a:t>
            </a:r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ru-RU" dirty="0"/>
              <a:t>Бонусы </a:t>
            </a:r>
            <a:r>
              <a:rPr lang="en-US" dirty="0"/>
              <a:t>NoSQL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FEBB6-0FDB-4256-954F-925AB0F9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5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15B-3110-4AC4-965B-0F55F9BE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NewSQL: </a:t>
            </a:r>
            <a:r>
              <a:rPr lang="ru-RU" dirty="0"/>
              <a:t>код около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C680-7979-4911-BA3C-46E3027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VoltDB</a:t>
            </a:r>
            <a:r>
              <a:rPr lang="en-US" dirty="0"/>
              <a:t>: Java</a:t>
            </a:r>
            <a:r>
              <a:rPr lang="ru-RU" dirty="0"/>
              <a:t> </a:t>
            </a:r>
            <a:r>
              <a:rPr lang="en-US" dirty="0"/>
              <a:t>&amp; </a:t>
            </a:r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 Server: </a:t>
            </a:r>
            <a:r>
              <a:rPr lang="en-US" dirty="0" err="1"/>
              <a:t>.net</a:t>
            </a:r>
            <a:r>
              <a:rPr lang="en-US" dirty="0"/>
              <a:t> &amp; </a:t>
            </a:r>
            <a:r>
              <a:rPr lang="en-US" dirty="0" err="1"/>
              <a:t>sql</a:t>
            </a:r>
            <a:r>
              <a:rPr lang="en-US" dirty="0"/>
              <a:t> native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en-US" dirty="0" err="1"/>
              <a:t>lua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3A-A89C-4F8C-A7C7-D87AD53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Server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- 2012</a:t>
            </a:r>
          </a:p>
          <a:p>
            <a:endParaRPr lang="en-US" dirty="0"/>
          </a:p>
          <a:p>
            <a:r>
              <a:rPr lang="en-US" dirty="0" err="1"/>
              <a:t>Hekaton</a:t>
            </a:r>
            <a:r>
              <a:rPr lang="en-US" dirty="0"/>
              <a:t> (In-Memory OLTP) - 2014</a:t>
            </a:r>
          </a:p>
          <a:p>
            <a:endParaRPr lang="en-US" dirty="0"/>
          </a:p>
          <a:p>
            <a:r>
              <a:rPr lang="en-US" dirty="0"/>
              <a:t>Cluster: up to 9 nodes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6367D-F242-467D-9C7B-8A64B8B4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08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1849-0762-4A1E-B588-7C33BD15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r>
              <a:rPr lang="en-US" dirty="0"/>
              <a:t>: storage model</a:t>
            </a:r>
            <a:endParaRPr lang="ru-R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D4E5E1-768F-49B7-9990-5500ACD26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812329"/>
              </p:ext>
            </p:extLst>
          </p:nvPr>
        </p:nvGraphicFramePr>
        <p:xfrm>
          <a:off x="628650" y="1270087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723508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287265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99609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Вася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6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Петя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8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967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DA62-2606-4641-BF8B-97397FBD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45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5345-8E70-4537-9DFB-B22176DD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r>
              <a:rPr lang="en-US" dirty="0"/>
              <a:t>: storage model</a:t>
            </a:r>
            <a:endParaRPr lang="ru-R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DECD3E-BE82-4742-AA6A-C1BC6FBCC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696747"/>
              </p:ext>
            </p:extLst>
          </p:nvPr>
        </p:nvGraphicFramePr>
        <p:xfrm>
          <a:off x="628650" y="1268016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344899218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19986396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66289051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969547828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540490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13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Вася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123,09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Молоко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3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Петя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МГУ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3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Женат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5693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6C1F4-4E00-4D7D-BCEF-4C1B70E4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60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memtx</a:t>
            </a:r>
            <a:r>
              <a:rPr lang="en-US" dirty="0"/>
              <a:t> – in-memory store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HASH</a:t>
            </a:r>
          </a:p>
          <a:p>
            <a:pPr lvl="1"/>
            <a:r>
              <a:rPr lang="en-US" dirty="0"/>
              <a:t>RTREE</a:t>
            </a:r>
          </a:p>
          <a:p>
            <a:pPr lvl="1"/>
            <a:r>
              <a:rPr lang="en-US" dirty="0"/>
              <a:t>BITSET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vinyl – write-mostly store (LSM + BTREE)</a:t>
            </a:r>
          </a:p>
          <a:p>
            <a:pPr lvl="1"/>
            <a:r>
              <a:rPr lang="en-US" dirty="0"/>
              <a:t>TREE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18C45-0639-430A-881D-73AFC06F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– 2.1 beta</a:t>
            </a:r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en-US" dirty="0" err="1"/>
              <a:t>vshard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E3639-8835-4849-BDBB-40FFDD48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6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49FC5B0-C7B5-48B9-9660-0833B18B6D78}"/>
              </a:ext>
            </a:extLst>
          </p:cNvPr>
          <p:cNvSpPr/>
          <p:nvPr/>
        </p:nvSpPr>
        <p:spPr>
          <a:xfrm>
            <a:off x="4729273" y="1369219"/>
            <a:ext cx="1789788" cy="293943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043DD81-A163-4A3E-AEC1-89491322247E}"/>
              </a:ext>
            </a:extLst>
          </p:cNvPr>
          <p:cNvSpPr/>
          <p:nvPr/>
        </p:nvSpPr>
        <p:spPr>
          <a:xfrm>
            <a:off x="2465222" y="1369219"/>
            <a:ext cx="1789788" cy="293943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5F118-2810-4B10-AA17-8C8BE12D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ru-RU" dirty="0"/>
              <a:t>Что такое коннектор/драйвер?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3A985-66FC-4AE2-991D-04021B70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18</a:t>
            </a:fld>
            <a:endParaRPr lang="ru-RU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70BFB54-6717-408E-BF1C-A4CA14F932B5}"/>
              </a:ext>
            </a:extLst>
          </p:cNvPr>
          <p:cNvSpPr/>
          <p:nvPr/>
        </p:nvSpPr>
        <p:spPr>
          <a:xfrm>
            <a:off x="358445" y="2509113"/>
            <a:ext cx="1470355" cy="6437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Код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4E5CD8B-8682-41BD-A19A-D4A50BACB7B5}"/>
              </a:ext>
            </a:extLst>
          </p:cNvPr>
          <p:cNvSpPr/>
          <p:nvPr/>
        </p:nvSpPr>
        <p:spPr>
          <a:xfrm>
            <a:off x="2623717" y="1560574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Query</a:t>
            </a:r>
            <a:endParaRPr lang="ru-RU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8DC6709-F71C-424B-85B1-DBAAFEE0A3D5}"/>
              </a:ext>
            </a:extLst>
          </p:cNvPr>
          <p:cNvSpPr/>
          <p:nvPr/>
        </p:nvSpPr>
        <p:spPr>
          <a:xfrm>
            <a:off x="2623718" y="2509113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NHibernate</a:t>
            </a:r>
            <a:endParaRPr lang="ru-RU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EA3910E-04BD-40BC-902C-65CC6851DCA5}"/>
              </a:ext>
            </a:extLst>
          </p:cNvPr>
          <p:cNvSpPr/>
          <p:nvPr/>
        </p:nvSpPr>
        <p:spPr>
          <a:xfrm>
            <a:off x="2623718" y="3457651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Linq</a:t>
            </a:r>
            <a:endParaRPr lang="ru-RU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CB81A4A-50A9-4430-9655-0A419FC09A67}"/>
              </a:ext>
            </a:extLst>
          </p:cNvPr>
          <p:cNvSpPr/>
          <p:nvPr/>
        </p:nvSpPr>
        <p:spPr>
          <a:xfrm>
            <a:off x="4888991" y="1560575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SqlClient</a:t>
            </a:r>
            <a:endParaRPr lang="ru-RU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8784F39-7A01-4AF3-AD19-ED7B270E518A}"/>
              </a:ext>
            </a:extLst>
          </p:cNvPr>
          <p:cNvSpPr/>
          <p:nvPr/>
        </p:nvSpPr>
        <p:spPr>
          <a:xfrm>
            <a:off x="4888991" y="2509112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MySQL.Data</a:t>
            </a:r>
            <a:endParaRPr lang="ru-RU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B0F3D2F-4664-475A-868E-8C728C10E049}"/>
              </a:ext>
            </a:extLst>
          </p:cNvPr>
          <p:cNvSpPr/>
          <p:nvPr/>
        </p:nvSpPr>
        <p:spPr>
          <a:xfrm>
            <a:off x="4888990" y="3457651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Npgsql</a:t>
            </a:r>
            <a:endParaRPr lang="ru-RU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627DDC1-6D6B-4FDB-9EB7-8C76A2C4A6CD}"/>
              </a:ext>
            </a:extLst>
          </p:cNvPr>
          <p:cNvSpPr/>
          <p:nvPr/>
        </p:nvSpPr>
        <p:spPr>
          <a:xfrm>
            <a:off x="7154264" y="2493271"/>
            <a:ext cx="1470355" cy="6437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</p:spTree>
    <p:extLst>
      <p:ext uri="{BB962C8B-B14F-4D97-AF65-F5344CB8AC3E}">
        <p14:creationId xmlns:p14="http://schemas.microsoft.com/office/powerpoint/2010/main" val="213820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F118-2810-4B10-AA17-8C8BE12D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ru-RU" dirty="0"/>
              <a:t>Что такое коннектор/драйвер?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3A985-66FC-4AE2-991D-04021B70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19</a:t>
            </a:fld>
            <a:endParaRPr lang="ru-RU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70BFB54-6717-408E-BF1C-A4CA14F932B5}"/>
              </a:ext>
            </a:extLst>
          </p:cNvPr>
          <p:cNvSpPr/>
          <p:nvPr/>
        </p:nvSpPr>
        <p:spPr>
          <a:xfrm>
            <a:off x="358445" y="2509113"/>
            <a:ext cx="1470355" cy="6437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Код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8DC6709-F71C-424B-85B1-DBAAFEE0A3D5}"/>
              </a:ext>
            </a:extLst>
          </p:cNvPr>
          <p:cNvSpPr/>
          <p:nvPr/>
        </p:nvSpPr>
        <p:spPr>
          <a:xfrm>
            <a:off x="2623718" y="2509113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Запрос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8784F39-7A01-4AF3-AD19-ED7B270E518A}"/>
              </a:ext>
            </a:extLst>
          </p:cNvPr>
          <p:cNvSpPr/>
          <p:nvPr/>
        </p:nvSpPr>
        <p:spPr>
          <a:xfrm>
            <a:off x="4888991" y="2509112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Драйвер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627DDC1-6D6B-4FDB-9EB7-8C76A2C4A6CD}"/>
              </a:ext>
            </a:extLst>
          </p:cNvPr>
          <p:cNvSpPr/>
          <p:nvPr/>
        </p:nvSpPr>
        <p:spPr>
          <a:xfrm>
            <a:off x="7154264" y="2493271"/>
            <a:ext cx="1470355" cy="6437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</p:spTree>
    <p:extLst>
      <p:ext uri="{BB962C8B-B14F-4D97-AF65-F5344CB8AC3E}">
        <p14:creationId xmlns:p14="http://schemas.microsoft.com/office/powerpoint/2010/main" val="28390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Тезисы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Что такое </a:t>
            </a:r>
            <a:r>
              <a:rPr lang="en-US" sz="2000" dirty="0" err="1"/>
              <a:t>NewSql</a:t>
            </a:r>
            <a:r>
              <a:rPr lang="en-US" sz="2000" dirty="0"/>
              <a:t>? </a:t>
            </a:r>
            <a:r>
              <a:rPr lang="ru-RU" sz="2000" dirty="0"/>
              <a:t>Куда делся </a:t>
            </a:r>
            <a:r>
              <a:rPr lang="en-US" sz="2000" dirty="0" err="1"/>
              <a:t>NoSql</a:t>
            </a:r>
            <a:r>
              <a:rPr lang="en-US" sz="2000" dirty="0"/>
              <a:t>?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Как использовать </a:t>
            </a:r>
            <a:r>
              <a:rPr lang="en-US" sz="2000" dirty="0" err="1"/>
              <a:t>Tarantool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dirty="0" err="1"/>
              <a:t>.net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r>
              <a:rPr lang="ru-RU" sz="2000" dirty="0"/>
              <a:t>Производительность progaudi.tarantool</a:t>
            </a:r>
          </a:p>
          <a:p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669BE-66E1-41B1-8B65-8127AED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20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https://github.com/progaudi/progaudi.tarantool</a:t>
            </a:r>
            <a:br>
              <a:rPr lang="en-US" sz="2400" dirty="0"/>
            </a:br>
            <a:r>
              <a:rPr lang="ru-RU" sz="1400" dirty="0"/>
              <a:t>2</a:t>
            </a:r>
            <a:r>
              <a:rPr lang="en-US" sz="1400" dirty="0"/>
              <a:t> month ago, 1.0.0 is on the way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3"/>
              </a:rPr>
              <a:t>https://github.com/donmikel/tarantool-net</a:t>
            </a:r>
            <a:br>
              <a:rPr lang="en-US" sz="2400" dirty="0"/>
            </a:br>
            <a:r>
              <a:rPr lang="en-US" sz="1400" dirty="0"/>
              <a:t>2 years ago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4"/>
              </a:rPr>
              <a:t>https://github.com/asukhodko/dotnet-tarantool-client</a:t>
            </a:r>
            <a:br>
              <a:rPr lang="en-US" sz="2400" dirty="0"/>
            </a:br>
            <a:r>
              <a:rPr lang="en-US" sz="1400" dirty="0"/>
              <a:t>1 year ago</a:t>
            </a:r>
            <a:endParaRPr lang="ru-RU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E53C7-00F7-41B4-A870-7464A0B9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29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progaudi.tarantool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Поддерживает </a:t>
            </a:r>
            <a:r>
              <a:rPr lang="en-US" dirty="0"/>
              <a:t>.netstandard2.0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Поддерживает</a:t>
            </a:r>
            <a:r>
              <a:rPr lang="en-US" dirty="0"/>
              <a:t> Windows, Linux </a:t>
            </a:r>
            <a:r>
              <a:rPr lang="ru-RU" dirty="0"/>
              <a:t>и </a:t>
            </a:r>
            <a:r>
              <a:rPr lang="en-US" dirty="0"/>
              <a:t>Mac OSX</a:t>
            </a:r>
          </a:p>
          <a:p>
            <a:endParaRPr lang="ru-RU" dirty="0"/>
          </a:p>
          <a:p>
            <a:r>
              <a:rPr lang="ru-RU" dirty="0"/>
              <a:t>Поддерживает почти весь протокол</a:t>
            </a:r>
          </a:p>
          <a:p>
            <a:endParaRPr lang="ru-RU" dirty="0"/>
          </a:p>
          <a:p>
            <a:r>
              <a:rPr lang="ru-RU" dirty="0"/>
              <a:t>Устанавливается через </a:t>
            </a:r>
            <a:r>
              <a:rPr lang="en-US" dirty="0" err="1"/>
              <a:t>nuget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AB3DC-3FE1-421C-90FE-170CF47E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5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Фичи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Полностью асинхронный</a:t>
            </a:r>
          </a:p>
          <a:p>
            <a:endParaRPr lang="ru-RU" dirty="0"/>
          </a:p>
          <a:p>
            <a:r>
              <a:rPr lang="ru-RU" dirty="0"/>
              <a:t>Встроенное мультиплексирование</a:t>
            </a:r>
            <a:endParaRPr lang="en-US" dirty="0"/>
          </a:p>
          <a:p>
            <a:endParaRPr lang="ru-RU" dirty="0"/>
          </a:p>
          <a:p>
            <a:r>
              <a:rPr lang="en-US" dirty="0"/>
              <a:t>Keep-alive</a:t>
            </a:r>
          </a:p>
          <a:p>
            <a:endParaRPr lang="en-US" dirty="0"/>
          </a:p>
          <a:p>
            <a:r>
              <a:rPr lang="ru-RU" dirty="0"/>
              <a:t>Автоматическое обновление схемы </a:t>
            </a:r>
            <a:r>
              <a:rPr lang="en-US" dirty="0"/>
              <a:t>[1.0+]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1E3B87-860B-4B36-8C66-9E8ED5D6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85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вставка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8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8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8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8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0.0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"4th"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576B8-E6AF-4879-AE2A-E934EFEF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8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async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9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9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9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9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9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9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9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9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9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9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9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9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</a:t>
            </a:r>
            <a:r>
              <a:rPr lang="en-US" sz="1900" dirty="0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</a:t>
            </a:r>
            <a:r>
              <a:rPr lang="en-US" sz="19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9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9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(</a:t>
            </a:r>
            <a:r>
              <a:rPr lang="en-US" sz="19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9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new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9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SelectOptions</a:t>
            </a:r>
            <a:endParaRPr lang="en-US" sz="19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9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Iterator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9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</a:t>
            </a:r>
            <a:r>
              <a:rPr lang="en-US" sz="19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9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Req</a:t>
            </a:r>
            <a:endParaRPr lang="en-US" sz="19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9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9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9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9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92121-B476-42F3-8BE6-1D425290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955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(bool, </a:t>
            </a:r>
            <a:r>
              <a:rPr lang="en-US" sz="1400" b="1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2061D-004B-4BDD-AD16-64234AE9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636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b="1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b="1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1AAFB5-5CFB-4ACF-B666-DACFA348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459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(false, </a:t>
            </a:r>
            <a:r>
              <a:rPr lang="en-US" sz="1400" b="1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3B0F8-B92D-4E9E-849C-8BA44402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16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 </a:t>
            </a:r>
            <a:r>
              <a:rPr lang="en-US" sz="1400" b="1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SelectOptions</a:t>
            </a:r>
            <a:endParaRPr lang="en-US" sz="1400" b="1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Iterator = </a:t>
            </a:r>
            <a:r>
              <a:rPr lang="en-US" sz="1400" b="1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Iterator.Req</a:t>
            </a:r>
            <a:endParaRPr lang="en-US" sz="1400" b="1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2F48A4-1F58-4012-9D1A-E490A2F5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281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b="1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4551F-4F02-4743-8908-5BBC2C29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68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Работаю с </a:t>
            </a:r>
            <a:r>
              <a:rPr lang="en-US" sz="2800" dirty="0" err="1"/>
              <a:t>.net</a:t>
            </a:r>
            <a:r>
              <a:rPr lang="en-US" sz="2800" dirty="0"/>
              <a:t> </a:t>
            </a:r>
            <a:r>
              <a:rPr lang="ru-RU" sz="2800" dirty="0"/>
              <a:t>с 2006 года</a:t>
            </a:r>
          </a:p>
          <a:p>
            <a:endParaRPr lang="ru-RU" sz="2800" dirty="0"/>
          </a:p>
          <a:p>
            <a:r>
              <a:rPr lang="ru-RU" sz="2800" dirty="0"/>
              <a:t>Активно в </a:t>
            </a:r>
            <a:r>
              <a:rPr lang="en-US" sz="2800" dirty="0"/>
              <a:t>OSS </a:t>
            </a:r>
            <a:r>
              <a:rPr lang="ru-RU" sz="2800" dirty="0"/>
              <a:t>с 2016 года</a:t>
            </a:r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FFEC-7685-4671-B6AC-AEA6C7F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Почему?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надо писать доку</a:t>
            </a:r>
            <a:endParaRPr lang="en-US" dirty="0"/>
          </a:p>
          <a:p>
            <a:endParaRPr lang="en-US" dirty="0"/>
          </a:p>
          <a:p>
            <a:r>
              <a:rPr lang="ru-RU" dirty="0"/>
              <a:t>Люди пойдут и почитают доку к </a:t>
            </a:r>
            <a:r>
              <a:rPr lang="en-US" dirty="0" err="1"/>
              <a:t>Tarantool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Полная мимика </a:t>
            </a:r>
            <a:r>
              <a:rPr lang="en-US" dirty="0" err="1"/>
              <a:t>IProto</a:t>
            </a:r>
            <a:endParaRPr lang="ru-RU" dirty="0"/>
          </a:p>
          <a:p>
            <a:endParaRPr lang="ru-RU" dirty="0"/>
          </a:p>
          <a:p>
            <a:r>
              <a:rPr lang="ru-RU" dirty="0"/>
              <a:t>Гибкость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CD29F-E0D5-4EA1-98B3-30A5F9C1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06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99E19A-531C-426E-9910-30DC0562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332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будет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68016"/>
            <a:ext cx="8361731" cy="3364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GetSpace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9C8300-86D5-4F92-B2C8-7D172711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4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4261-C1BA-4A3C-A1BF-45BD1121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5FA3-D85D-4297-9670-245C47FF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1148486"/>
            <a:ext cx="8909914" cy="3484237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700" dirty="0">
                <a:solidFill>
                  <a:srgbClr val="7B1FA2"/>
                </a:solidFill>
                <a:latin typeface="Fira Code" panose="020B0509050000020004" pitchFamily="49" charset="0"/>
              </a:rPr>
              <a:t>interface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700" dirty="0" err="1">
                <a:solidFill>
                  <a:srgbClr val="1A1A1A"/>
                </a:solidFill>
                <a:latin typeface="Fira Code" panose="020B0509050000020004" pitchFamily="49" charset="0"/>
              </a:rPr>
              <a:t>IIndex</a:t>
            </a:r>
            <a:endParaRPr lang="en-US" sz="17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B1FA2"/>
                </a:solidFill>
                <a:latin typeface="Fira Code" panose="020B0509050000020004" pitchFamily="49" charset="0"/>
              </a:rPr>
              <a:t>	Task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DataResponse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[]&gt;&gt; </a:t>
            </a:r>
            <a:r>
              <a:rPr lang="en-US" sz="1700" dirty="0">
                <a:solidFill>
                  <a:srgbClr val="3F831E"/>
                </a:solidFill>
                <a:latin typeface="Fira Code" panose="020B0509050000020004" pitchFamily="49" charset="0"/>
              </a:rPr>
              <a:t>Select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1A1A1A"/>
                </a:solidFill>
                <a:latin typeface="Fira Code" panose="020B0509050000020004" pitchFamily="49" charset="0"/>
              </a:rPr>
              <a:t>TKey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700" dirty="0" err="1">
                <a:solidFill>
                  <a:srgbClr val="1A1A1A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&gt;(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TKey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key);</a:t>
            </a:r>
          </a:p>
          <a:p>
            <a:pPr marL="0" indent="0">
              <a:buNone/>
            </a:pPr>
            <a:b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	</a:t>
            </a:r>
            <a:r>
              <a:rPr lang="en-US" sz="1700" dirty="0">
                <a:solidFill>
                  <a:srgbClr val="7B1FA2"/>
                </a:solidFill>
                <a:latin typeface="Fira Code" panose="020B0509050000020004" pitchFamily="49" charset="0"/>
              </a:rPr>
              <a:t>Task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DataResponse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[]&gt;&gt; </a:t>
            </a:r>
            <a:r>
              <a:rPr lang="en-US" sz="1700" dirty="0">
                <a:solidFill>
                  <a:srgbClr val="3F831E"/>
                </a:solidFill>
                <a:latin typeface="Fira Code" panose="020B0509050000020004" pitchFamily="49" charset="0"/>
              </a:rPr>
              <a:t>Insert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1A1A1A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&gt;(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tuple);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7EEE7-8FA2-4CE0-969D-D9142685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222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4261-C1BA-4A3C-A1BF-45BD1121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5FA3-D85D-4297-9670-245C47FF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1148486"/>
            <a:ext cx="8909914" cy="3484237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700" dirty="0">
                <a:solidFill>
                  <a:srgbClr val="7B1FA2"/>
                </a:solidFill>
                <a:latin typeface="Fira Code" panose="020B0509050000020004" pitchFamily="49" charset="0"/>
              </a:rPr>
              <a:t>interface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700" dirty="0" err="1">
                <a:solidFill>
                  <a:srgbClr val="1A1A1A"/>
                </a:solidFill>
                <a:latin typeface="Fira Code" panose="020B0509050000020004" pitchFamily="49" charset="0"/>
              </a:rPr>
              <a:t>IIndex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1A1A1A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B1FA2"/>
                </a:solidFill>
                <a:latin typeface="Fira Code" panose="020B0509050000020004" pitchFamily="49" charset="0"/>
              </a:rPr>
              <a:t>	Task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DataResponse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[]&gt;&gt; </a:t>
            </a:r>
            <a:r>
              <a:rPr lang="en-US" sz="1700" dirty="0">
                <a:solidFill>
                  <a:srgbClr val="3F831E"/>
                </a:solidFill>
                <a:latin typeface="Fira Code" panose="020B0509050000020004" pitchFamily="49" charset="0"/>
              </a:rPr>
              <a:t>Select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1A1A1A"/>
                </a:solidFill>
                <a:latin typeface="Fira Code" panose="020B0509050000020004" pitchFamily="49" charset="0"/>
              </a:rPr>
              <a:t>TKey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&gt;(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TKey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key);</a:t>
            </a:r>
          </a:p>
          <a:p>
            <a:pPr marL="0" indent="0">
              <a:buNone/>
            </a:pPr>
            <a:b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	</a:t>
            </a:r>
            <a:r>
              <a:rPr lang="en-US" sz="1700" dirty="0">
                <a:solidFill>
                  <a:srgbClr val="7B1FA2"/>
                </a:solidFill>
                <a:latin typeface="Fira Code" panose="020B0509050000020004" pitchFamily="49" charset="0"/>
              </a:rPr>
              <a:t>Task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DataResponse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[]&gt;&gt; </a:t>
            </a:r>
            <a:r>
              <a:rPr lang="en-US" sz="1700" dirty="0">
                <a:solidFill>
                  <a:srgbClr val="3F831E"/>
                </a:solidFill>
                <a:latin typeface="Fira Code" panose="020B0509050000020004" pitchFamily="49" charset="0"/>
              </a:rPr>
              <a:t>Insert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tuple);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7EEE7-8FA2-4CE0-969D-D9142685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4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/>
              <a:t>mini-ORM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5334"/>
            <a:ext cx="7886700" cy="3965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MsgPackArray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class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1A1A1A"/>
                </a:solidFill>
                <a:latin typeface="Fira Code" panose="020B0509050000020004" pitchFamily="49" charset="0"/>
              </a:rPr>
              <a:t>ImageInfo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: 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IImageInfo</a:t>
            </a:r>
            <a:endParaRPr lang="en-US" sz="14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MsgPackArrayElement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Width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MsgPackArrayElement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Height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MsgPackArrayElement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Link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MsgPackArrayElement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4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Credits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1A1A1A"/>
                </a:solidFill>
                <a:latin typeface="Fira Code" panose="020B0509050000020004" pitchFamily="49" charset="0"/>
              </a:rPr>
              <a:t>NotSerializedProperty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  <a:endParaRPr lang="en-US" sz="11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E70A7-0D33-4B34-BAAD-BA11403F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608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/>
              <a:t>mini-ORM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5334"/>
            <a:ext cx="7886700" cy="3965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MsgPackMap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class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1A1A1A"/>
                </a:solidFill>
                <a:latin typeface="Fira Code" panose="020B0509050000020004" pitchFamily="49" charset="0"/>
              </a:rPr>
              <a:t>ImageInfo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: 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IImageInfo</a:t>
            </a:r>
            <a:endParaRPr lang="en-US" sz="14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MsgPackMapElement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BD7111"/>
                </a:solidFill>
                <a:latin typeface="Fira Code" panose="020B0509050000020004" pitchFamily="49" charset="0"/>
              </a:rPr>
              <a:t>"Width"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Width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MsgPackMapElement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BD7111"/>
                </a:solidFill>
                <a:latin typeface="Fira Code" panose="020B0509050000020004" pitchFamily="49" charset="0"/>
              </a:rPr>
              <a:t>"Height"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Height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MsgPackMapElement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BD7111"/>
                </a:solidFill>
                <a:latin typeface="Fira Code" panose="020B0509050000020004" pitchFamily="49" charset="0"/>
              </a:rPr>
              <a:t>"Link"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Link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MsgPackMapElement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BD7111"/>
                </a:solidFill>
                <a:latin typeface="Fira Code" panose="020B0509050000020004" pitchFamily="49" charset="0"/>
              </a:rPr>
              <a:t>"Credits"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Credits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1A1A1A"/>
                </a:solidFill>
                <a:latin typeface="Fira Code" panose="020B0509050000020004" pitchFamily="49" charset="0"/>
              </a:rPr>
              <a:t>NotSerializedProperty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E70A7-0D33-4B34-BAAD-BA11403F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754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 err="1"/>
              <a:t>MsgPackToken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token)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token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CastTokenToValue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EBCAE8-07D9-464C-94EC-B2D58E61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710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055-D77E-4017-82C3-59BB809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ru-RU" dirty="0"/>
              <a:t>сервер приложений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0741-87AF-488F-B02E-16D1E42E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tarantool</a:t>
            </a:r>
            <a:r>
              <a:rPr lang="en-US" sz="2800" dirty="0"/>
              <a:t>/queue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логика на </a:t>
            </a:r>
            <a:r>
              <a:rPr lang="en-US" sz="2800" dirty="0" err="1"/>
              <a:t>lua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A8B37-357D-4257-A60D-545BDC18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3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/queue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Сейчас</a:t>
            </a:r>
            <a:r>
              <a:rPr lang="ru-RU" sz="1400" dirty="0">
                <a:latin typeface="Consolas" panose="020B0609020204030204" pitchFamily="49" charset="0"/>
              </a:rPr>
              <a:t>: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.box.Call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QueueOptions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queue.queue.tube.queue_name:put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((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QueueOptions.WithDelay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/>
              <a:t>Хочется:</a:t>
            </a:r>
            <a:br>
              <a:rPr lang="ru-RU" sz="1400" dirty="0"/>
            </a:b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queue = </a:t>
            </a:r>
            <a:r>
              <a:rPr lang="en-US" sz="1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.box.GetQueue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)&gt;(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queue_name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queue.Put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Работы начну после 1.0 релиза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FE057-E25F-4EE5-A17C-EF78F99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0627-AF2A-40D9-9C5E-53A3FA4B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Тот, кто не помнит прошлого, обречён на его повторение.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8C06-0BCB-4775-840D-3507CBF21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ru-RU" dirty="0"/>
              <a:t>Джордж Сантаяна, Жизнь разума</a:t>
            </a:r>
            <a:r>
              <a:rPr lang="en-US" dirty="0"/>
              <a:t>, 1905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D1B19-67EF-42A1-87F1-D025BEDE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01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DE22-331B-4FC4-91FA-A25DCD2C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761A-B031-4809-984C-9DD4B36A7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C128B-D9DA-41BE-BC1A-7A502C3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57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D82-3A25-42A8-B1B2-69A00243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5726"/>
            <a:ext cx="7886700" cy="994172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1.1 </a:t>
            </a:r>
            <a:r>
              <a:rPr lang="en-US" dirty="0" err="1"/>
              <a:t>DnsEndPoint</a:t>
            </a:r>
            <a:r>
              <a:rPr lang="en-US" dirty="0"/>
              <a:t>,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BB8DF-9203-4FF0-B1E7-41B1FB6D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50131"/>
            <a:ext cx="7886700" cy="382591"/>
          </a:xfrm>
        </p:spPr>
        <p:txBody>
          <a:bodyPr>
            <a:normAutofit/>
          </a:bodyPr>
          <a:lstStyle/>
          <a:p>
            <a:r>
              <a:rPr lang="en-US" dirty="0"/>
              <a:t>Exception: .NET Core not supporting </a:t>
            </a:r>
            <a:r>
              <a:rPr lang="en-US" dirty="0" err="1"/>
              <a:t>DnsEndPoint</a:t>
            </a:r>
            <a:r>
              <a:rPr lang="en-US" dirty="0"/>
              <a:t> in </a:t>
            </a:r>
            <a:r>
              <a:rPr lang="en-US" dirty="0" err="1"/>
              <a:t>Socket.Connect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21DAF-C454-4CA5-B624-1BD947E7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670A5-6D35-41B0-9127-9AE7E1E7385F}"/>
              </a:ext>
            </a:extLst>
          </p:cNvPr>
          <p:cNvSpPr txBox="1"/>
          <p:nvPr/>
        </p:nvSpPr>
        <p:spPr>
          <a:xfrm>
            <a:off x="44158" y="1222535"/>
            <a:ext cx="89178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Fact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r>
              <a:rPr lang="en-US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void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DnsTest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()</a:t>
            </a:r>
          </a:p>
          <a:p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var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socket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Socket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SocketType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Stream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ProtocolType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Tcp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{</a:t>
            </a:r>
          </a:p>
          <a:p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		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NoDelay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5319C"/>
                </a:solidFill>
                <a:latin typeface="Fira Code" panose="020B0509050000020004" pitchFamily="49" charset="0"/>
              </a:rPr>
              <a:t>true</a:t>
            </a:r>
            <a:endParaRPr lang="en-US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};</a:t>
            </a:r>
          </a:p>
          <a:p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socket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Connect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7B1FA2"/>
                </a:solidFill>
                <a:latin typeface="Fira Code" panose="020B0509050000020004" pitchFamily="49" charset="0"/>
              </a:rPr>
              <a:t>DnsEndPoint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BD7111"/>
                </a:solidFill>
                <a:latin typeface="Fira Code" panose="020B0509050000020004" pitchFamily="49" charset="0"/>
              </a:rPr>
              <a:t>"www.google.com"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443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));</a:t>
            </a:r>
          </a:p>
          <a:p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73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D82-3A25-42A8-B1B2-69A00243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4835"/>
            <a:ext cx="7886700" cy="994172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1.1 </a:t>
            </a:r>
            <a:r>
              <a:rPr lang="en-US" dirty="0" err="1"/>
              <a:t>DnsEndPoint</a:t>
            </a:r>
            <a:r>
              <a:rPr lang="en-US" dirty="0"/>
              <a:t>,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076B3-F7F7-4D11-8C04-6A52B625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58" y="987552"/>
            <a:ext cx="8390992" cy="364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AF33A6"/>
                </a:solidFill>
                <a:latin typeface="Fira Code" panose="020B0509050000020004" pitchFamily="49" charset="0"/>
              </a:rPr>
              <a:t>async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Task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F831E"/>
                </a:solidFill>
                <a:latin typeface="Fira Code" panose="020B0509050000020004" pitchFamily="49" charset="0"/>
              </a:rPr>
              <a:t>DnsTest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socket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Socket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SocketType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Stream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ProtocolType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Tcp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resolved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await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Dns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F831E"/>
                </a:solidFill>
                <a:latin typeface="Fira Code" panose="020B0509050000020004" pitchFamily="49" charset="0"/>
              </a:rPr>
              <a:t>GetHostAddressesAsync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BD7111"/>
                </a:solidFill>
                <a:latin typeface="Fira Code" panose="020B0509050000020004" pitchFamily="49" charset="0"/>
              </a:rPr>
              <a:t>"…"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foreach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addr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in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resolved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try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{</a:t>
            </a:r>
          </a:p>
          <a:p>
            <a:pPr marL="1028700" lvl="3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await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socket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F831E"/>
                </a:solidFill>
                <a:latin typeface="Fira Code" panose="020B0509050000020004" pitchFamily="49" charset="0"/>
              </a:rPr>
              <a:t>ConnectAsync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addr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443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1028700" lvl="3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685800" lvl="2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catch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{}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continue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throw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Exception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BD7111"/>
                </a:solidFill>
                <a:latin typeface="Fira Code" panose="020B0509050000020004" pitchFamily="49" charset="0"/>
              </a:rPr>
              <a:t>"Can't connect"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DE95B-42E1-43C6-BD22-B6F25044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772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StackExchange.Redis</a:t>
            </a:r>
            <a:r>
              <a:rPr lang="en-US" dirty="0"/>
              <a:t>: </a:t>
            </a:r>
            <a:r>
              <a:rPr lang="ru-RU" dirty="0"/>
              <a:t>фичи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Асинхронность</a:t>
            </a:r>
          </a:p>
          <a:p>
            <a:endParaRPr lang="ru-RU" dirty="0"/>
          </a:p>
          <a:p>
            <a:r>
              <a:rPr lang="ru-RU" dirty="0"/>
              <a:t>Конвейерная обработка</a:t>
            </a:r>
          </a:p>
          <a:p>
            <a:endParaRPr lang="ru-RU" dirty="0"/>
          </a:p>
          <a:p>
            <a:r>
              <a:rPr lang="ru-RU" dirty="0"/>
              <a:t>Мультиплексирование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5941B-715D-40D4-8F39-D23AF44F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68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progaudi.tarantool</a:t>
            </a:r>
            <a:r>
              <a:rPr lang="en-US" dirty="0"/>
              <a:t>: </a:t>
            </a:r>
            <a:r>
              <a:rPr lang="ru-RU" dirty="0"/>
              <a:t>фичи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Асинхронность</a:t>
            </a:r>
          </a:p>
          <a:p>
            <a:endParaRPr lang="ru-RU" dirty="0"/>
          </a:p>
          <a:p>
            <a:r>
              <a:rPr lang="ru-RU" dirty="0"/>
              <a:t>Конвейерная обработка</a:t>
            </a:r>
          </a:p>
          <a:p>
            <a:endParaRPr lang="ru-RU" dirty="0"/>
          </a:p>
          <a:p>
            <a:r>
              <a:rPr lang="ru-RU" dirty="0"/>
              <a:t>Мультиплексирование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CAB7A-4530-41F2-9524-DC162A18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0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TaskCompletionSource</a:t>
            </a:r>
            <a:r>
              <a:rPr lang="en-US" dirty="0"/>
              <a:t>&lt;T&gt;</a:t>
            </a:r>
          </a:p>
          <a:p>
            <a:endParaRPr lang="en-US" dirty="0"/>
          </a:p>
          <a:p>
            <a:r>
              <a:rPr lang="en-US" dirty="0"/>
              <a:t>Custom </a:t>
            </a:r>
            <a:r>
              <a:rPr lang="en-US" dirty="0" err="1"/>
              <a:t>awaiter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8D0B4-ED90-4C6A-96BE-82EC3C74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Мультиплексирование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Несколько запросов могут использовать одно соединение</a:t>
            </a:r>
          </a:p>
          <a:p>
            <a:endParaRPr lang="ru-RU" dirty="0"/>
          </a:p>
          <a:p>
            <a:r>
              <a:rPr lang="en-US" dirty="0" err="1"/>
              <a:t>Sql</a:t>
            </a:r>
            <a:r>
              <a:rPr lang="en-US" dirty="0"/>
              <a:t> Server + MARS, HTTP/1.1, HTTP/2, HTTP/3, Redis,…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RequestId</a:t>
            </a:r>
            <a:r>
              <a:rPr lang="en-US" dirty="0"/>
              <a:t> + </a:t>
            </a:r>
            <a:r>
              <a:rPr lang="en-US" dirty="0" err="1"/>
              <a:t>ConcurrentDictionary</a:t>
            </a:r>
            <a:r>
              <a:rPr lang="en-US" dirty="0"/>
              <a:t>&lt;,&gt;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ACA571-4549-4989-B97C-62F68E20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9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Конвейерная обработка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Чтения и записи из сети разделены</a:t>
            </a:r>
          </a:p>
          <a:p>
            <a:endParaRPr lang="ru-RU" dirty="0"/>
          </a:p>
          <a:p>
            <a:r>
              <a:rPr lang="ru-RU" dirty="0"/>
              <a:t>Запросы отправляются по мере запросов от юзера</a:t>
            </a:r>
          </a:p>
          <a:p>
            <a:endParaRPr lang="ru-RU" dirty="0"/>
          </a:p>
          <a:p>
            <a:r>
              <a:rPr lang="ru-RU" dirty="0"/>
              <a:t>Ответы читаются по мере прихода от сервера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76105-5EC2-4145-8575-2AFAAFEE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77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5575-DC29-48C2-A761-005A9C4C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StackExchange.Redis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5FB8F1-12C0-4ECA-AB87-7A2BE4557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369219"/>
            <a:ext cx="8332470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options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7B1FA2"/>
                </a:solidFill>
                <a:latin typeface="Fira Code" panose="020B0509050000020004" pitchFamily="49" charset="0"/>
              </a:rPr>
              <a:t>ConfigurationOptions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options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EndPoints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Add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BD7111"/>
                </a:solidFill>
                <a:latin typeface="Fira Code" panose="020B0509050000020004" pitchFamily="49" charset="0"/>
              </a:rPr>
              <a:t>"localhost"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6379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options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ClientName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BD7111"/>
                </a:solidFill>
                <a:latin typeface="Fira Code" panose="020B0509050000020004" pitchFamily="49" charset="0"/>
              </a:rPr>
              <a:t>"</a:t>
            </a:r>
            <a:r>
              <a:rPr lang="en-US" sz="1800" dirty="0" err="1">
                <a:solidFill>
                  <a:srgbClr val="BD7111"/>
                </a:solidFill>
                <a:latin typeface="Fira Code" panose="020B0509050000020004" pitchFamily="49" charset="0"/>
              </a:rPr>
              <a:t>DotNext</a:t>
            </a:r>
            <a:r>
              <a:rPr lang="en-US" sz="1800" dirty="0">
                <a:solidFill>
                  <a:srgbClr val="BD7111"/>
                </a:solidFill>
                <a:latin typeface="Fira Code" panose="020B0509050000020004" pitchFamily="49" charset="0"/>
              </a:rPr>
              <a:t> : Redis"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multiplexer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ConnectionMulteplexer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Connect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Fira Code" panose="020B0509050000020004" pitchFamily="49" charset="0"/>
              </a:rPr>
              <a:t>options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FB552-7F63-453B-BE1D-192210D0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00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5575-DC29-48C2-A761-005A9C4C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StackExchange.Redis</a:t>
            </a:r>
            <a:r>
              <a:rPr lang="ru-RU" dirty="0"/>
              <a:t>, 1.2.6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5FB8F1-12C0-4ECA-AB87-7A2BE455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Отдельный поток на запись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3A519-29A9-42AF-84CD-EF903073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37366"/>
            <a:ext cx="7840662" cy="27870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D6565-A289-4665-8478-4FB75EB3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82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66F-0267-4F3F-8971-FA8C8584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1F4C-8E42-4213-9B65-C2A5492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purpose database</a:t>
            </a:r>
          </a:p>
          <a:p>
            <a:endParaRPr lang="en-US" dirty="0"/>
          </a:p>
          <a:p>
            <a:r>
              <a:rPr lang="en-US" dirty="0"/>
              <a:t>Usually SQL</a:t>
            </a:r>
          </a:p>
          <a:p>
            <a:endParaRPr lang="en-US" dirty="0"/>
          </a:p>
          <a:p>
            <a:r>
              <a:rPr lang="en-US" dirty="0"/>
              <a:t>Developed since 1990s or so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600A2-ACFF-4A64-8828-0C129C86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0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простой вариант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BACE5-89AF-43C2-A5E7-AD482FBA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50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A6400-240C-458E-812E-6DEC2FB3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96928F"/>
                </a:solidFill>
                <a:latin typeface="Fira Code" panose="020B0509050000020004" pitchFamily="49" charset="0"/>
              </a:rPr>
              <a:t>// получение таски</a:t>
            </a:r>
            <a:endParaRPr lang="ru-RU" sz="18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Task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800" dirty="0" err="1">
                <a:solidFill>
                  <a:srgbClr val="7B1FA2"/>
                </a:solidFill>
                <a:latin typeface="Fira Code" panose="020B0509050000020004" pitchFamily="49" charset="0"/>
              </a:rPr>
              <a:t>MemoryStream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&gt; 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GetTaskNaive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 err="1">
                <a:solidFill>
                  <a:srgbClr val="7B1FA2"/>
                </a:solidFill>
                <a:latin typeface="Fira Code" panose="020B0509050000020004" pitchFamily="49" charset="0"/>
              </a:rPr>
              <a:t>RequestId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requestId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    var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tcs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concurrentCache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requestId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7B1FA2"/>
                </a:solidFill>
                <a:latin typeface="Fira Code" panose="020B0509050000020004" pitchFamily="49" charset="0"/>
              </a:rPr>
              <a:t>CreateTcs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();</a:t>
            </a:r>
            <a:endParaRPr lang="en-US" sz="18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    return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tcs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Task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7B1FA2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96928F"/>
                </a:solidFill>
                <a:latin typeface="Fira Code" panose="020B0509050000020004" pitchFamily="49" charset="0"/>
              </a:rPr>
              <a:t>// запись</a:t>
            </a:r>
            <a:endParaRPr lang="ru-RU" sz="18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lock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logWriter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?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WriteLine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BD7111"/>
                </a:solidFill>
                <a:latin typeface="Fira Code" panose="020B0509050000020004" pitchFamily="49" charset="0"/>
              </a:rPr>
              <a:t>$"Begin sending request"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header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body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62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вариант</a:t>
            </a:r>
            <a:r>
              <a:rPr lang="en-US" dirty="0"/>
              <a:t> </a:t>
            </a:r>
            <a:r>
              <a:rPr lang="ru-RU" dirty="0"/>
              <a:t>посложнее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638B40-E0DD-4F8D-8833-A75457EA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try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{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physicalConnectionLock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EnterWriteLock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logWriter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?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WriteLine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BD7111"/>
                </a:solidFill>
                <a:latin typeface="Fira Code" panose="020B0509050000020004" pitchFamily="49" charset="0"/>
              </a:rPr>
              <a:t>$"Begin sending request"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header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body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finally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Fira Code" panose="020B0509050000020004" pitchFamily="49" charset="0"/>
              </a:rPr>
              <a:t>   _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physicalConnectionLock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ExitWriteLock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84A1B-B869-41ED-809D-656934B2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281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вариант</a:t>
            </a:r>
            <a:r>
              <a:rPr lang="en-US" dirty="0"/>
              <a:t> </a:t>
            </a:r>
            <a:r>
              <a:rPr lang="ru-RU" dirty="0"/>
              <a:t>посложнее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638B40-E0DD-4F8D-8833-A75457EA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try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333333"/>
                </a:solidFill>
                <a:latin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pendingRequestsLock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F831E"/>
                </a:solidFill>
                <a:latin typeface="Fira Code" panose="020B0509050000020004" pitchFamily="49" charset="0"/>
              </a:rPr>
              <a:t>EnterWriteLock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7B1FA2"/>
                </a:solidFill>
                <a:latin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tcs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_cache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requestId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F831E"/>
                </a:solidFill>
                <a:latin typeface="Fira Code" panose="020B0509050000020004" pitchFamily="49" charset="0"/>
              </a:rPr>
              <a:t>CreateTcs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7B1FA2"/>
                </a:solidFill>
                <a:latin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tcs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Task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finally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333333"/>
                </a:solidFill>
                <a:latin typeface="Fira Code" panose="020B0509050000020004" pitchFamily="49" charset="0"/>
              </a:rPr>
              <a:t>	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pendingRequestsLock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F831E"/>
                </a:solidFill>
                <a:latin typeface="Fira Code" panose="020B0509050000020004" pitchFamily="49" charset="0"/>
              </a:rPr>
              <a:t>ExitWriteLock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84A1B-B869-41ED-809D-656934B2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846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правильно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9D556-0BD4-485F-A519-F683D2F5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53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582C4-DCD7-4227-B3B1-B6FB62C3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74" y="1385887"/>
            <a:ext cx="8178851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void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Write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7B1FA2"/>
                </a:solidFill>
                <a:latin typeface="Fira Code" panose="020B0509050000020004" pitchFamily="49" charset="0"/>
              </a:rPr>
              <a:t>ArraySegment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&gt; header, </a:t>
            </a:r>
            <a:r>
              <a:rPr lang="en-US" dirty="0" err="1">
                <a:solidFill>
                  <a:srgbClr val="7B1FA2"/>
                </a:solidFill>
                <a:latin typeface="Fira Code" panose="020B0509050000020004" pitchFamily="49" charset="0"/>
              </a:rPr>
              <a:t>ArraySegment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&gt; body) {</a:t>
            </a:r>
          </a:p>
          <a:p>
            <a:pPr marL="0" indent="0">
              <a:buNone/>
            </a:pPr>
            <a:r>
              <a:rPr lang="ru-RU" dirty="0">
                <a:solidFill>
                  <a:srgbClr val="7B1FA2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if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_disposed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throw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ODE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7B1FA2"/>
                </a:solidFill>
                <a:latin typeface="Fira Code" panose="020B0509050000020004" pitchFamily="49" charset="0"/>
              </a:rPr>
              <a:t>nameof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ResponseReader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clientOptions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?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LogWriter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?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WriteLine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BD7111"/>
                </a:solidFill>
                <a:latin typeface="Fira Code" panose="020B0509050000020004" pitchFamily="49" charset="0"/>
              </a:rPr>
              <a:t>$"Enqueuing request."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bool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shouldSignal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lock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_lock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		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Enqueue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Tuple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Create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header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body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		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shouldSignal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Count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1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if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shouldSignal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newRequestsAvailable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Set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868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правильно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C9730-439E-44B9-8DC2-F8325FF6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void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WriteFunction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var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handles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[] { 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exitEvent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newRequestsAvailable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};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while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dirty="0">
                <a:solidFill>
                  <a:srgbClr val="A5319C"/>
                </a:solidFill>
                <a:latin typeface="Fira Code" panose="020B0509050000020004" pitchFamily="49" charset="0"/>
              </a:rPr>
              <a:t>true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switch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WaitHandle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WaitAny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handles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	case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: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	case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1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: 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WriteRequests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200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break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	default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		throw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7B1FA2"/>
                </a:solidFill>
                <a:latin typeface="Fira Code" panose="020B0509050000020004" pitchFamily="49" charset="0"/>
              </a:rPr>
              <a:t>ArgumentOutOfRangeException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73B5D-B358-4DF1-BE45-E7AF6185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16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правильно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C9730-439E-44B9-8DC2-F8325FF6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182"/>
            <a:ext cx="7886700" cy="36305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Tuple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7B1FA2"/>
                </a:solidFill>
                <a:latin typeface="Fira Code" panose="020B0509050000020004" pitchFamily="49" charset="0"/>
              </a:rPr>
              <a:t>ArraySegment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&gt;, </a:t>
            </a:r>
            <a:r>
              <a:rPr lang="en-US" dirty="0" err="1">
                <a:solidFill>
                  <a:srgbClr val="7B1FA2"/>
                </a:solidFill>
                <a:latin typeface="Fira Code" panose="020B0509050000020004" pitchFamily="49" charset="0"/>
              </a:rPr>
              <a:t>ArraySegment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&gt;&gt; request;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count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while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request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GetRequest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())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!=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5319C"/>
                </a:solidFill>
                <a:latin typeface="Fira Code" panose="020B0509050000020004" pitchFamily="49" charset="0"/>
              </a:rPr>
              <a:t>null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WriteBuffer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request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Item1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WriteBuffer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request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Item2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count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if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limit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&gt;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&amp;&amp;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count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&gt;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limit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break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lock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_lock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if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Count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		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newRequestsAvailable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Reset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Flush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A4360-63C5-4002-B1B3-DA3C8B73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04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Keep-alive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C9730-439E-44B9-8DC2-F8325FF6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Options.ConnectionOptions.PingCheckTimeout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Служебный пакет </a:t>
            </a:r>
            <a:r>
              <a:rPr lang="en-US" dirty="0"/>
              <a:t>Ping</a:t>
            </a:r>
          </a:p>
          <a:p>
            <a:endParaRPr lang="en-US" dirty="0"/>
          </a:p>
          <a:p>
            <a:r>
              <a:rPr lang="ru-RU" dirty="0" err="1"/>
              <a:t>Переподключение</a:t>
            </a:r>
            <a:r>
              <a:rPr lang="ru-RU" dirty="0"/>
              <a:t> почти прозрачно для юзера</a:t>
            </a:r>
          </a:p>
          <a:p>
            <a:endParaRPr lang="ru-RU" dirty="0"/>
          </a:p>
          <a:p>
            <a:r>
              <a:rPr lang="ru-RU" dirty="0" err="1"/>
              <a:t>Перепосылку</a:t>
            </a:r>
            <a:r>
              <a:rPr lang="ru-RU" dirty="0"/>
              <a:t> запроса мы пока не делаем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49ACD-A0AC-4129-967C-F0FC00F8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2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C9730-439E-44B9-8DC2-F8325FF6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Читаем пачку байт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Парсим</a:t>
            </a:r>
            <a:r>
              <a:rPr lang="ru-RU" dirty="0"/>
              <a:t> всю пачку перед тем, как читать следующую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Если остался хвост, переносим его в начало пачки</a:t>
            </a:r>
          </a:p>
          <a:p>
            <a:endParaRPr lang="ru-RU" dirty="0"/>
          </a:p>
          <a:p>
            <a:r>
              <a:rPr lang="ru-RU" dirty="0"/>
              <a:t>Первые пять байт пакета – это длина, очень удобно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1FF792-D428-4FC3-BFBE-9EF50D7D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со скоростью?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Бенчмарк: 1М вставок в пустой </a:t>
            </a:r>
            <a:r>
              <a:rPr lang="en-US" sz="2800" dirty="0"/>
              <a:t>temporary space</a:t>
            </a:r>
            <a:endParaRPr lang="ru-RU" sz="2800" dirty="0"/>
          </a:p>
          <a:p>
            <a:endParaRPr lang="ru-RU" sz="2800" dirty="0"/>
          </a:p>
          <a:p>
            <a:r>
              <a:rPr lang="en-US" sz="2800" dirty="0"/>
              <a:t>Go: ≈215k RPS</a:t>
            </a:r>
            <a:br>
              <a:rPr lang="en-US" sz="2800" dirty="0"/>
            </a:br>
            <a:r>
              <a:rPr lang="en-US" sz="1400" dirty="0"/>
              <a:t>Insert took 4.651657s</a:t>
            </a:r>
          </a:p>
          <a:p>
            <a:endParaRPr lang="ru-RU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: ≈</a:t>
            </a:r>
            <a:r>
              <a:rPr lang="ru-RU" sz="2800" dirty="0"/>
              <a:t>27</a:t>
            </a:r>
            <a:r>
              <a:rPr lang="en-US" sz="2800" dirty="0"/>
              <a:t>k RPS</a:t>
            </a:r>
            <a:br>
              <a:rPr lang="en-US" sz="2800" dirty="0"/>
            </a:br>
            <a:r>
              <a:rPr lang="en-US" sz="1400" dirty="0"/>
              <a:t>30-</a:t>
            </a:r>
            <a:r>
              <a:rPr lang="ru-RU" sz="1400" dirty="0"/>
              <a:t>45</a:t>
            </a:r>
            <a:r>
              <a:rPr lang="en-US" sz="1400" dirty="0"/>
              <a:t> sec per 1M inserts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04F02-1954-4C34-84BD-299E9769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мы тестируем?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lst </a:t>
            </a:r>
            <a:r>
              <a:rPr lang="nn-NO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nn-NO" sz="1800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nn-NO" sz="1800" dirty="0">
                <a:solidFill>
                  <a:srgbClr val="7B1FA2"/>
                </a:solidFill>
                <a:latin typeface="Fira Code" panose="020B0509050000020004" pitchFamily="49" charset="0"/>
              </a:rPr>
              <a:t>Task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nn-NO" sz="1800" dirty="0">
                <a:solidFill>
                  <a:srgbClr val="398BC9"/>
                </a:solidFill>
                <a:latin typeface="Fira Code" panose="020B0509050000020004" pitchFamily="49" charset="0"/>
              </a:rPr>
              <a:t>1000000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nn-NO" sz="18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i </a:t>
            </a:r>
            <a:r>
              <a:rPr lang="nn-NO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nn-NO" sz="18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nn-NO" sz="1800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lst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Length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nn-NO" sz="1800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    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lst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nn-NO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space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nn-NO" sz="1800" dirty="0">
                <a:solidFill>
                  <a:srgbClr val="3F831E"/>
                </a:solidFill>
                <a:latin typeface="Fira Code" panose="020B0509050000020004" pitchFamily="49" charset="0"/>
              </a:rPr>
              <a:t>Insert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((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nn-NO" sz="1800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[] { 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}, 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Task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nn-NO" sz="1800" dirty="0">
                <a:solidFill>
                  <a:srgbClr val="3F831E"/>
                </a:solidFill>
                <a:latin typeface="Fira Code" panose="020B0509050000020004" pitchFamily="49" charset="0"/>
              </a:rPr>
              <a:t>WaitAll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lst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F6A379-54A4-491B-9DB2-69AD95D2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8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66F-0267-4F3F-8971-FA8C8584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1F4C-8E42-4213-9B65-C2A5492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Strozzi</a:t>
            </a:r>
            <a:r>
              <a:rPr lang="en-US" dirty="0"/>
              <a:t> NoSQL open-source relational database – 1999</a:t>
            </a:r>
          </a:p>
          <a:p>
            <a:endParaRPr lang="en-US" dirty="0"/>
          </a:p>
          <a:p>
            <a:r>
              <a:rPr lang="en-US" dirty="0"/>
              <a:t>Open source distributed, non relational databases – 2009</a:t>
            </a:r>
          </a:p>
          <a:p>
            <a:endParaRPr lang="en-US" dirty="0"/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Column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KV</a:t>
            </a:r>
          </a:p>
          <a:p>
            <a:pPr lvl="1"/>
            <a:r>
              <a:rPr lang="en-US" dirty="0"/>
              <a:t>Graph</a:t>
            </a:r>
          </a:p>
          <a:p>
            <a:pPr lvl="1"/>
            <a:r>
              <a:rPr lang="en-US" dirty="0" err="1"/>
              <a:t>etc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ACFD-6412-4A61-9E4F-1AF6E5C5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5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Уменьшим размер пачки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6928F"/>
                </a:solidFill>
                <a:latin typeface="Fira Code" panose="020B0509050000020004" pitchFamily="49" charset="0"/>
              </a:rPr>
              <a:t>// 30 </a:t>
            </a:r>
            <a:r>
              <a:rPr lang="ru-RU" sz="1800" dirty="0">
                <a:solidFill>
                  <a:srgbClr val="96928F"/>
                </a:solidFill>
                <a:latin typeface="Fira Code" panose="020B0509050000020004" pitchFamily="49" charset="0"/>
              </a:rPr>
              <a:t>секунд, 30к </a:t>
            </a:r>
            <a:r>
              <a:rPr lang="en-US" sz="1800" dirty="0">
                <a:solidFill>
                  <a:srgbClr val="96928F"/>
                </a:solidFill>
                <a:latin typeface="Fira Code" panose="020B0509050000020004" pitchFamily="49" charset="0"/>
              </a:rPr>
              <a:t>RPS, </a:t>
            </a:r>
            <a:r>
              <a:rPr lang="ru-RU" sz="1800" dirty="0">
                <a:solidFill>
                  <a:srgbClr val="96928F"/>
                </a:solidFill>
                <a:latin typeface="Fira Code" panose="020B0509050000020004" pitchFamily="49" charset="0"/>
              </a:rPr>
              <a:t>стабильно</a:t>
            </a:r>
            <a:endParaRPr lang="en-US" sz="1800" dirty="0">
              <a:solidFill>
                <a:srgbClr val="7B1FA2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lst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Task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1000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]; </a:t>
            </a:r>
            <a:endParaRPr lang="ru-RU" sz="18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1_000_000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    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lst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%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1000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space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Insert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((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, (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),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    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if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%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1000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999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Task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WaitAll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lst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403B5-4A6A-44A3-93AC-DDE88677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621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сейчас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794198-7562-4826-BF29-87C87DE39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1979"/>
            <a:ext cx="3846567" cy="3102371"/>
          </a:xfr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68884E9E-6156-4D29-8AEF-41AB1C4C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5" y="1221979"/>
            <a:ext cx="3175093" cy="33933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3CDCD-9978-4CBF-A7BB-D773839B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85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5C14-0DF7-4A8C-814F-469216EB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в Тарантул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EF48-08FB-4E42-8AAB-26ADC398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FB343-2DB3-4E2F-BADB-E05BAE97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62</a:t>
            </a:fld>
            <a:endParaRPr lang="ru-RU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1415D39-231D-456A-8748-3AAA7E2D4E23}"/>
              </a:ext>
            </a:extLst>
          </p:cNvPr>
          <p:cNvSpPr/>
          <p:nvPr/>
        </p:nvSpPr>
        <p:spPr>
          <a:xfrm>
            <a:off x="858977" y="1957688"/>
            <a:ext cx="1257300" cy="9941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24061-9318-49DD-864B-D81C254A21E1}"/>
              </a:ext>
            </a:extLst>
          </p:cNvPr>
          <p:cNvSpPr/>
          <p:nvPr/>
        </p:nvSpPr>
        <p:spPr>
          <a:xfrm>
            <a:off x="4177995" y="1994399"/>
            <a:ext cx="1257300" cy="920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  <a:endParaRPr lang="ru-RU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8254621-4D08-4DA1-9586-6411FDDBF425}"/>
              </a:ext>
            </a:extLst>
          </p:cNvPr>
          <p:cNvSpPr/>
          <p:nvPr/>
        </p:nvSpPr>
        <p:spPr>
          <a:xfrm>
            <a:off x="2419847" y="3587353"/>
            <a:ext cx="1257300" cy="61555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76B52E-6B0F-401C-A870-DA3992080E7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116277" y="2454774"/>
            <a:ext cx="2061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DD7C1A-033E-4A9B-8941-386A48AC3526}"/>
              </a:ext>
            </a:extLst>
          </p:cNvPr>
          <p:cNvSpPr txBox="1"/>
          <p:nvPr/>
        </p:nvSpPr>
        <p:spPr>
          <a:xfrm>
            <a:off x="2551963" y="208544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35D94-23B7-464B-B93D-DA9A845B0DA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584448" y="2915149"/>
            <a:ext cx="1222197" cy="771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1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68B2-3BDA-4534-BF88-857B37A1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в Тарантул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BBE-F62F-4C71-8FA8-2924645F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EA83-CDD0-4FF7-93F6-CAADC1C1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63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5B0EE-2FCF-48B8-AD3E-679928E502F3}"/>
              </a:ext>
            </a:extLst>
          </p:cNvPr>
          <p:cNvSpPr/>
          <p:nvPr/>
        </p:nvSpPr>
        <p:spPr>
          <a:xfrm>
            <a:off x="628649" y="2111375"/>
            <a:ext cx="1257300" cy="920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  <a:endParaRPr lang="ru-RU" dirty="0"/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4A1E46D8-5E26-4E2F-AACB-968BB2881310}"/>
              </a:ext>
            </a:extLst>
          </p:cNvPr>
          <p:cNvSpPr/>
          <p:nvPr/>
        </p:nvSpPr>
        <p:spPr>
          <a:xfrm>
            <a:off x="3880713" y="2111375"/>
            <a:ext cx="1382573" cy="92075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MsgPack</a:t>
            </a:r>
            <a:endParaRPr lang="ru-R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652E81-D69D-48ED-9535-65B514033E6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885949" y="2571750"/>
            <a:ext cx="1994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1CEE3E-FE40-446E-9CDC-D6CF6840AA67}"/>
              </a:ext>
            </a:extLst>
          </p:cNvPr>
          <p:cNvSpPr txBox="1"/>
          <p:nvPr/>
        </p:nvSpPr>
        <p:spPr>
          <a:xfrm>
            <a:off x="2254681" y="220241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DDA480-2A35-4BCB-95FB-28F47B44C48C}"/>
              </a:ext>
            </a:extLst>
          </p:cNvPr>
          <p:cNvSpPr/>
          <p:nvPr/>
        </p:nvSpPr>
        <p:spPr>
          <a:xfrm>
            <a:off x="6817453" y="1563329"/>
            <a:ext cx="1882263" cy="63908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Заголовок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0E7C49-B45A-4C4B-AAF8-BC4537C38C1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263286" y="1882874"/>
            <a:ext cx="1554167" cy="68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/>
      <p:bldP spid="3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68B2-3BDA-4534-BF88-857B37A1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в Тарантул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BBE-F62F-4C71-8FA8-2924645F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EA83-CDD0-4FF7-93F6-CAADC1C1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64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5B0EE-2FCF-48B8-AD3E-679928E502F3}"/>
              </a:ext>
            </a:extLst>
          </p:cNvPr>
          <p:cNvSpPr/>
          <p:nvPr/>
        </p:nvSpPr>
        <p:spPr>
          <a:xfrm>
            <a:off x="628649" y="2111375"/>
            <a:ext cx="1257300" cy="920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  <a:endParaRPr lang="ru-RU" dirty="0"/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4A1E46D8-5E26-4E2F-AACB-968BB2881310}"/>
              </a:ext>
            </a:extLst>
          </p:cNvPr>
          <p:cNvSpPr/>
          <p:nvPr/>
        </p:nvSpPr>
        <p:spPr>
          <a:xfrm>
            <a:off x="3880713" y="2111375"/>
            <a:ext cx="1382573" cy="92075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MsgPack</a:t>
            </a:r>
            <a:endParaRPr lang="ru-R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652E81-D69D-48ED-9535-65B514033E6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885949" y="2571750"/>
            <a:ext cx="1994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1CEE3E-FE40-446E-9CDC-D6CF6840AA67}"/>
              </a:ext>
            </a:extLst>
          </p:cNvPr>
          <p:cNvSpPr txBox="1"/>
          <p:nvPr/>
        </p:nvSpPr>
        <p:spPr>
          <a:xfrm>
            <a:off x="2573693" y="2202418"/>
            <a:ext cx="74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Тело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DDA480-2A35-4BCB-95FB-28F47B44C48C}"/>
              </a:ext>
            </a:extLst>
          </p:cNvPr>
          <p:cNvSpPr/>
          <p:nvPr/>
        </p:nvSpPr>
        <p:spPr>
          <a:xfrm>
            <a:off x="6817453" y="1563329"/>
            <a:ext cx="1882263" cy="63908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Заголовок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0E7C49-B45A-4C4B-AAF8-BC4537C38C1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263286" y="1882874"/>
            <a:ext cx="1554167" cy="68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479AAE-21BD-429F-8651-EC67E00EB97B}"/>
              </a:ext>
            </a:extLst>
          </p:cNvPr>
          <p:cNvSpPr/>
          <p:nvPr/>
        </p:nvSpPr>
        <p:spPr>
          <a:xfrm>
            <a:off x="6817452" y="2941083"/>
            <a:ext cx="1882263" cy="63908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0A98A5-3799-4F9D-96E9-B27F965D7C68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>
            <a:off x="5263286" y="2571750"/>
            <a:ext cx="1554166" cy="68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4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/>
      <p:bldP spid="30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в 1.0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B3010B-AF97-4F77-89C1-FAA3D9C6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65</a:t>
            </a:fld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591C6-868B-4210-9D1C-7D322B03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E37ABFE-299A-49FD-82C3-200B7F3729AC}"/>
              </a:ext>
            </a:extLst>
          </p:cNvPr>
          <p:cNvSpPr/>
          <p:nvPr/>
        </p:nvSpPr>
        <p:spPr>
          <a:xfrm>
            <a:off x="336498" y="1647162"/>
            <a:ext cx="1287475" cy="18116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B5018F-1DF6-4427-840B-A3322D454E14}"/>
              </a:ext>
            </a:extLst>
          </p:cNvPr>
          <p:cNvSpPr/>
          <p:nvPr/>
        </p:nvSpPr>
        <p:spPr>
          <a:xfrm>
            <a:off x="2976144" y="2111375"/>
            <a:ext cx="1257300" cy="920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  <a:endParaRPr lang="ru-R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2C63F2-1DDD-48A3-B625-3CC5758CCEB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623973" y="2571750"/>
            <a:ext cx="1352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87A40B-D79E-47D4-989C-09737AF03079}"/>
              </a:ext>
            </a:extLst>
          </p:cNvPr>
          <p:cNvSpPr txBox="1"/>
          <p:nvPr/>
        </p:nvSpPr>
        <p:spPr>
          <a:xfrm>
            <a:off x="1873889" y="2248586"/>
            <a:ext cx="85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Поток байт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D27DB68-48DF-4760-864D-51A3D6C5393B}"/>
              </a:ext>
            </a:extLst>
          </p:cNvPr>
          <p:cNvSpPr/>
          <p:nvPr/>
        </p:nvSpPr>
        <p:spPr>
          <a:xfrm>
            <a:off x="3632450" y="3914905"/>
            <a:ext cx="1257300" cy="61555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  <a:endParaRPr lang="ru-RU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1B5384-1371-4225-8098-7F4AD047BDBA}"/>
              </a:ext>
            </a:extLst>
          </p:cNvPr>
          <p:cNvSpPr/>
          <p:nvPr/>
        </p:nvSpPr>
        <p:spPr>
          <a:xfrm>
            <a:off x="5894294" y="1487459"/>
            <a:ext cx="1882263" cy="63908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Ответ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AE9A8D-D35C-4912-8E87-5D2A44D25F8B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4233444" y="1807004"/>
            <a:ext cx="1660850" cy="764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Plaque 22">
            <a:extLst>
              <a:ext uri="{FF2B5EF4-FFF2-40B4-BE49-F238E27FC236}">
                <a16:creationId xmlns:a16="http://schemas.microsoft.com/office/drawing/2014/main" id="{47691168-EA07-4566-93AB-3EE5CFDB8780}"/>
              </a:ext>
            </a:extLst>
          </p:cNvPr>
          <p:cNvSpPr/>
          <p:nvPr/>
        </p:nvSpPr>
        <p:spPr>
          <a:xfrm>
            <a:off x="6240830" y="3237433"/>
            <a:ext cx="1382573" cy="92075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MsgPack</a:t>
            </a:r>
            <a:endParaRPr lang="ru-R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A4606F-E78E-487C-9984-D83853009FC3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>
            <a:off x="6835426" y="2126548"/>
            <a:ext cx="96691" cy="111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339C82-0C4B-4855-8629-45B4191779D6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233444" y="2894917"/>
            <a:ext cx="2007386" cy="802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58AA3F-7BD8-48C0-86CC-6FF58189A843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3632450" y="3032125"/>
            <a:ext cx="628650" cy="917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3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78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 animBg="1"/>
      <p:bldP spid="18" grpId="0" animBg="1"/>
      <p:bldP spid="2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68B2-3BDA-4534-BF88-857B37A1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: было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BBE-F62F-4C71-8FA8-2924645F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EA83-CDD0-4FF7-93F6-CAADC1C1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66</a:t>
            </a:fld>
            <a:endParaRPr lang="ru-RU"/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4A1E46D8-5E26-4E2F-AACB-968BB2881310}"/>
              </a:ext>
            </a:extLst>
          </p:cNvPr>
          <p:cNvSpPr/>
          <p:nvPr/>
        </p:nvSpPr>
        <p:spPr>
          <a:xfrm>
            <a:off x="2182816" y="2111377"/>
            <a:ext cx="1382573" cy="92075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MsgPack</a:t>
            </a:r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DDA480-2A35-4BCB-95FB-28F47B44C48C}"/>
              </a:ext>
            </a:extLst>
          </p:cNvPr>
          <p:cNvSpPr/>
          <p:nvPr/>
        </p:nvSpPr>
        <p:spPr>
          <a:xfrm>
            <a:off x="5442195" y="2252205"/>
            <a:ext cx="1882263" cy="63908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0E7C49-B45A-4C4B-AAF8-BC4537C38C1C}"/>
              </a:ext>
            </a:extLst>
          </p:cNvPr>
          <p:cNvCxnSpPr>
            <a:cxnSpLocks/>
            <a:stCxn id="7" idx="3"/>
            <a:endCxn id="30" idx="2"/>
          </p:cNvCxnSpPr>
          <p:nvPr/>
        </p:nvCxnSpPr>
        <p:spPr>
          <a:xfrm flipV="1">
            <a:off x="3565389" y="2571750"/>
            <a:ext cx="187680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68B2-3BDA-4534-BF88-857B37A1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: стало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BBE-F62F-4C71-8FA8-2924645F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EA83-CDD0-4FF7-93F6-CAADC1C1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67</a:t>
            </a:fld>
            <a:endParaRPr lang="ru-RU"/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4A1E46D8-5E26-4E2F-AACB-968BB2881310}"/>
              </a:ext>
            </a:extLst>
          </p:cNvPr>
          <p:cNvSpPr/>
          <p:nvPr/>
        </p:nvSpPr>
        <p:spPr>
          <a:xfrm>
            <a:off x="1819542" y="1650999"/>
            <a:ext cx="1382573" cy="92075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MsgPack</a:t>
            </a:r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DDA480-2A35-4BCB-95FB-28F47B44C48C}"/>
              </a:ext>
            </a:extLst>
          </p:cNvPr>
          <p:cNvSpPr/>
          <p:nvPr/>
        </p:nvSpPr>
        <p:spPr>
          <a:xfrm>
            <a:off x="4744757" y="1791829"/>
            <a:ext cx="1882263" cy="63908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  <a:endParaRPr lang="ru-R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0E7C49-B45A-4C4B-AAF8-BC4537C38C1C}"/>
              </a:ext>
            </a:extLst>
          </p:cNvPr>
          <p:cNvCxnSpPr>
            <a:cxnSpLocks/>
            <a:stCxn id="7" idx="3"/>
            <a:endCxn id="30" idx="2"/>
          </p:cNvCxnSpPr>
          <p:nvPr/>
        </p:nvCxnSpPr>
        <p:spPr>
          <a:xfrm>
            <a:off x="3202115" y="2111374"/>
            <a:ext cx="15426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3330D7FF-656C-4F5F-A91A-4478E0A14576}"/>
              </a:ext>
            </a:extLst>
          </p:cNvPr>
          <p:cNvSpPr/>
          <p:nvPr/>
        </p:nvSpPr>
        <p:spPr>
          <a:xfrm>
            <a:off x="5435194" y="3189427"/>
            <a:ext cx="2057400" cy="1243584"/>
          </a:xfrm>
          <a:prstGeom prst="beve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MemoryPool</a:t>
            </a:r>
            <a:endParaRPr lang="ru-RU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95F77D-168B-421E-A20B-A55A9C844C77}"/>
              </a:ext>
            </a:extLst>
          </p:cNvPr>
          <p:cNvCxnSpPr>
            <a:cxnSpLocks/>
            <a:stCxn id="30" idx="4"/>
            <a:endCxn id="13" idx="6"/>
          </p:cNvCxnSpPr>
          <p:nvPr/>
        </p:nvCxnSpPr>
        <p:spPr>
          <a:xfrm>
            <a:off x="5685889" y="2430918"/>
            <a:ext cx="778005" cy="75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07718D-819B-4F4D-994F-5A3591FABC78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3767328" y="3811219"/>
            <a:ext cx="16678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64DA074-400E-4EA0-BA88-786609D5B4D8}"/>
              </a:ext>
            </a:extLst>
          </p:cNvPr>
          <p:cNvSpPr/>
          <p:nvPr/>
        </p:nvSpPr>
        <p:spPr>
          <a:xfrm>
            <a:off x="1819543" y="3491674"/>
            <a:ext cx="1947786" cy="63908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Rented buffer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43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3" grpId="0" animBg="1"/>
      <p:bldP spid="3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Результаты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60k RPS, 16 sec</a:t>
            </a:r>
          </a:p>
          <a:p>
            <a:endParaRPr lang="en-US" dirty="0"/>
          </a:p>
          <a:p>
            <a:r>
              <a:rPr lang="ru-RU" dirty="0"/>
              <a:t>Если вставлять сразу 1М, то 18 </a:t>
            </a:r>
            <a:r>
              <a:rPr lang="en-US" dirty="0"/>
              <a:t>sec, 55K RPS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Не до конца проверенные: </a:t>
            </a:r>
            <a:r>
              <a:rPr lang="en-US" dirty="0"/>
              <a:t>~12 sec, 80k RPS</a:t>
            </a:r>
            <a:endParaRPr lang="ru-RU" dirty="0"/>
          </a:p>
          <a:p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A793B-6DDA-404D-B46F-4F040940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02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абстракции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4AD0E-8E05-4714-B640-0142AB4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69</a:t>
            </a:fld>
            <a:endParaRPr lang="ru-R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E5ECA-8CCD-47BB-B96C-1A0A0E99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Span&lt;T&gt; - ref </a:t>
            </a:r>
            <a:r>
              <a:rPr lang="en-US" dirty="0" err="1"/>
              <a:t>stackonly</a:t>
            </a:r>
            <a:r>
              <a:rPr lang="en-US" dirty="0"/>
              <a:t> struct</a:t>
            </a:r>
          </a:p>
          <a:p>
            <a:endParaRPr lang="en-US" dirty="0"/>
          </a:p>
          <a:p>
            <a:r>
              <a:rPr lang="en-US" dirty="0"/>
              <a:t>Memory&lt;T&gt; - struct</a:t>
            </a:r>
          </a:p>
          <a:p>
            <a:endParaRPr lang="en-US" dirty="0"/>
          </a:p>
          <a:p>
            <a:r>
              <a:rPr lang="en-US" dirty="0" err="1"/>
              <a:t>IMemoryOwner</a:t>
            </a:r>
            <a:r>
              <a:rPr lang="en-US" dirty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65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36B9-DFB7-4549-A32C-5D5B4AA8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создания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B86-5A6B-4FDC-A2ED-FDE9AD84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Простота: дизайна и администрирования</a:t>
            </a:r>
          </a:p>
          <a:p>
            <a:endParaRPr lang="ru-RU" dirty="0"/>
          </a:p>
          <a:p>
            <a:r>
              <a:rPr lang="ru-RU" dirty="0"/>
              <a:t>Высокая пропускная способность</a:t>
            </a:r>
          </a:p>
          <a:p>
            <a:endParaRPr lang="ru-RU" dirty="0"/>
          </a:p>
          <a:p>
            <a:r>
              <a:rPr lang="ru-RU" dirty="0"/>
              <a:t>Более эффективное использование памяти</a:t>
            </a:r>
          </a:p>
          <a:p>
            <a:endParaRPr lang="ru-RU" dirty="0"/>
          </a:p>
          <a:p>
            <a:r>
              <a:rPr lang="ru-RU" dirty="0"/>
              <a:t>Горизонтальное масштабирование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60254-4D22-4E6A-AEDE-B430EAA0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2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C#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4AD0E-8E05-4714-B640-0142AB4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70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805B3-6910-40A6-9924-7D79BB49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9226"/>
            <a:ext cx="7886700" cy="3513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const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_length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99000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AF33A6"/>
                </a:solidFill>
                <a:latin typeface="Fira Code" panose="020B0509050000020004" pitchFamily="49" charset="0"/>
              </a:rPr>
              <a:t>readonly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[] _buffer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ArrayPool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&gt;.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Rent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short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MaxValue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Benchmark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AsSpan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(;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_length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-=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1000u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MsgPackSpecSpan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WriteUInt32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Slice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5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*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),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877090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C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A45-5635-4E6C-A831-C5AEFFCE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char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buf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65535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AF33A6"/>
                </a:solidFill>
                <a:latin typeface="Fira Code" panose="020B0509050000020004" pitchFamily="49" charset="0"/>
              </a:rPr>
              <a:t>extern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uint32_t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serializeInts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uint32_t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size) {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char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*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w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buf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uint32_t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base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99000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(;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size;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base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-=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1000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w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mp_encode_uint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(w, base);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5721B-AB86-4B15-86DC-A0E70E11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7349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C++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A45-5635-4E6C-A831-C5AEFFCE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uint32_t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base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99000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sbuffer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buffer;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packer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sbuffer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&gt;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pk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&amp;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buffer);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(;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size;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base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-=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1000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pk.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pack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(base);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5721B-AB86-4B15-86DC-A0E70E11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915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C# pointers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A45-5635-4E6C-A831-C5AEFFCE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unsafe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F831E"/>
                </a:solidFill>
                <a:latin typeface="Fira Code" panose="020B0509050000020004" pitchFamily="49" charset="0"/>
              </a:rPr>
              <a:t>Pointers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3F831E"/>
                </a:solidFill>
                <a:latin typeface="Fira Code" panose="020B0509050000020004" pitchFamily="49" charset="0"/>
              </a:rPr>
              <a:t>fixed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byte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*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pointer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&amp;</a:t>
            </a: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_buffer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]) {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1A1A1A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(; </a:t>
            </a:r>
            <a:r>
              <a:rPr lang="en-US" sz="14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_length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1028700" lvl="3" indent="0">
              <a:buNone/>
            </a:pP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4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-=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1000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1028700" lvl="3" indent="0">
              <a:buNone/>
            </a:pP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MsgPackSpecPointer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>
                <a:solidFill>
                  <a:srgbClr val="3F831E"/>
                </a:solidFill>
                <a:latin typeface="Fira Code" panose="020B0509050000020004" pitchFamily="49" charset="0"/>
              </a:rPr>
              <a:t>WriteUInt32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pointer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5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*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4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685800" lvl="2" indent="0">
              <a:buNone/>
            </a:pPr>
            <a:r>
              <a:rPr lang="en-US" sz="155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5721B-AB86-4B15-86DC-A0E70E11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результаты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A45-5635-4E6C-A831-C5AEFFCE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82C12-F16F-4B76-8381-8F68FC32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704975"/>
            <a:ext cx="6991350" cy="17335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39D5B-34CF-4049-9FF4-5658495A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2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C#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4AD0E-8E05-4714-B640-0142AB4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75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805B3-6910-40A6-9924-7D79BB49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9226"/>
            <a:ext cx="7886700" cy="3513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const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_length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99000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AF33A6"/>
                </a:solidFill>
                <a:latin typeface="Fira Code" panose="020B0509050000020004" pitchFamily="49" charset="0"/>
              </a:rPr>
              <a:t>readonly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[] _buffer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ArrayPool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&gt;.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Rent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short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MaxValue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Benchmark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AsSpan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(;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_length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-=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1000u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MsgPackSpecSpan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WriteUInt32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Slice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5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*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),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405433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</a:t>
            </a:r>
            <a:r>
              <a:rPr lang="en-US" dirty="0" err="1"/>
              <a:t>SpanConst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4AD0E-8E05-4714-B640-0142AB4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76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805B3-6910-40A6-9924-7D79BB49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9226"/>
            <a:ext cx="7886700" cy="3513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const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_length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99000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AF33A6"/>
                </a:solidFill>
                <a:latin typeface="Fira Code" panose="020B0509050000020004" pitchFamily="49" charset="0"/>
              </a:rPr>
              <a:t>readonly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[] _buffer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ArrayPool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&gt;.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Rent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short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MaxValue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Benchmark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AsSpan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(;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_length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-=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1000u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MsgPackSpecSpan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WriteUInt32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Slice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5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*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),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_length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411695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</a:t>
            </a:r>
            <a:r>
              <a:rPr lang="en-US" dirty="0" err="1"/>
              <a:t>SpanConst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4AD0E-8E05-4714-B640-0142AB4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77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805B3-6910-40A6-9924-7D79BB49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9226"/>
            <a:ext cx="7886700" cy="3513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const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_length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99000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AF33A6"/>
                </a:solidFill>
                <a:latin typeface="Fira Code" panose="020B0509050000020004" pitchFamily="49" charset="0"/>
              </a:rPr>
              <a:t>readonly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[] _buffer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ArrayPool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&gt;.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Rent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short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MaxValue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Benchmark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AsSpan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(;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_length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-=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1000u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MsgPackSpecSpan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WriteUInt32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Slice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5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*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), </a:t>
            </a: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</a:rPr>
              <a:t>_length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380830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WriteUInt32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4AD0E-8E05-4714-B640-0142AB4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78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805B3-6910-40A6-9924-7D79BB49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9226"/>
            <a:ext cx="7886700" cy="3513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 err="1">
                <a:solidFill>
                  <a:srgbClr val="7B1FA2"/>
                </a:solidFill>
                <a:latin typeface="Fira Code" panose="020B0509050000020004" pitchFamily="49" charset="0"/>
              </a:rPr>
              <a:t>MethodImpl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MethodImplOptions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AggressiveInlining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AF33A6"/>
                </a:solidFill>
                <a:latin typeface="Fira Code" panose="020B0509050000020004" pitchFamily="49" charset="0"/>
              </a:rPr>
              <a:t>static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F831E"/>
                </a:solidFill>
                <a:latin typeface="Fira Code" panose="020B0509050000020004" pitchFamily="49" charset="0"/>
              </a:rPr>
              <a:t>WriteUInt32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Span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&gt; buffer, </a:t>
            </a:r>
            <a:r>
              <a:rPr lang="en-US" sz="16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	if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value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&lt;=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DataCodes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FixPositiveMax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		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WritePositiveFixInt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, (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 value);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	if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value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&lt;=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byte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MaxValue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		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F831E"/>
                </a:solidFill>
                <a:latin typeface="Fira Code" panose="020B0509050000020004" pitchFamily="49" charset="0"/>
              </a:rPr>
              <a:t>WriteFixUInt8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, (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 value);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	if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value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&lt;=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ushort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MaxValue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		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F831E"/>
                </a:solidFill>
                <a:latin typeface="Fira Code" panose="020B0509050000020004" pitchFamily="49" charset="0"/>
              </a:rPr>
              <a:t>WriteFixUInt16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, (</a:t>
            </a:r>
            <a:r>
              <a:rPr lang="en-US" sz="1600" dirty="0" err="1">
                <a:solidFill>
                  <a:srgbClr val="7B1FA2"/>
                </a:solidFill>
                <a:latin typeface="Fira Code" panose="020B0509050000020004" pitchFamily="49" charset="0"/>
              </a:rPr>
              <a:t>ushort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 value);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	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F831E"/>
                </a:solidFill>
                <a:latin typeface="Fira Code" panose="020B0509050000020004" pitchFamily="49" charset="0"/>
              </a:rPr>
              <a:t>WriteFixUInt32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value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  <a:endParaRPr lang="en-US" sz="12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0331117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IMemoryOwner</a:t>
            </a:r>
            <a:r>
              <a:rPr lang="en-US" dirty="0"/>
              <a:t>&lt;T&gt;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A45-5635-4E6C-A831-C5AEFFCE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buffer = </a:t>
            </a:r>
            <a:r>
              <a:rPr lang="en-US" dirty="0" err="1"/>
              <a:t>MemoryPool</a:t>
            </a:r>
            <a:r>
              <a:rPr lang="en-US" dirty="0"/>
              <a:t>&lt;T&gt;.</a:t>
            </a:r>
            <a:r>
              <a:rPr lang="en-US" dirty="0" err="1"/>
              <a:t>Shared.Rent</a:t>
            </a:r>
            <a:r>
              <a:rPr lang="en-US" dirty="0"/>
              <a:t>(100)</a:t>
            </a:r>
          </a:p>
          <a:p>
            <a:endParaRPr lang="en-US" dirty="0"/>
          </a:p>
          <a:p>
            <a:r>
              <a:rPr lang="en-US" dirty="0" err="1"/>
              <a:t>buffer.Length</a:t>
            </a:r>
            <a:r>
              <a:rPr lang="en-US" dirty="0"/>
              <a:t> = ????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D3632-5443-4FD7-BD23-839E18C6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2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F2E4-BD72-4C35-A075-C2971D03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new code: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1983-03DA-4E14-AEC4-7F520931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RDBMS are 25 year old legacy code lines that should be retired in favor of a collection of “from scratch” specialized engines. The DBMS vendors (and the research community) should start with a clean sheet of paper and design systems for tomorrow’s requirements, not continue to push code lines and architectures designed for yesterday’s needs</a:t>
            </a:r>
            <a:endParaRPr lang="ru-RU" dirty="0"/>
          </a:p>
          <a:p>
            <a:pPr marL="0" indent="0" algn="r">
              <a:buNone/>
            </a:pPr>
            <a:r>
              <a:rPr lang="en-US" dirty="0"/>
              <a:t> “The End of an Architectural Era” Michael </a:t>
            </a:r>
            <a:r>
              <a:rPr lang="en-US" dirty="0" err="1"/>
              <a:t>Stonebraker</a:t>
            </a:r>
            <a:r>
              <a:rPr lang="ru-RU" dirty="0"/>
              <a:t> </a:t>
            </a:r>
            <a:r>
              <a:rPr lang="en-US" dirty="0"/>
              <a:t>et 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698F-B795-477A-9C2C-757A9140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40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FixedMemoryOwner</a:t>
            </a:r>
            <a:r>
              <a:rPr lang="en-US" dirty="0"/>
              <a:t>&lt;T&gt;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EBB1D-F5B7-4168-8B63-8CF9F74D97BD}"/>
              </a:ext>
            </a:extLst>
          </p:cNvPr>
          <p:cNvSpPr txBox="1"/>
          <p:nvPr/>
        </p:nvSpPr>
        <p:spPr>
          <a:xfrm>
            <a:off x="2058147" y="4631015"/>
            <a:ext cx="528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https://www.nuget.org/packages/progaudi.buffers/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94444-1CA2-4C57-B7CA-A11C7345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80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4947C-0D58-4FC8-A113-BA257674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return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Memory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&gt;(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array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/>
              <a:t>Fixed: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return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Memory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&gt;(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array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_size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4B72-C78B-40E6-8E92-43B64948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DD43-3881-4584-B6C8-2D8BBA913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19" y="1369219"/>
            <a:ext cx="4361231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Benchmark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(Baseline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A5319C"/>
                </a:solidFill>
                <a:latin typeface="Fira Code" panose="020B0509050000020004" pitchFamily="49" charset="0"/>
              </a:rPr>
              <a:t>true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F831E"/>
                </a:solidFill>
                <a:latin typeface="Fira Code" panose="020B0509050000020004" pitchFamily="49" charset="0"/>
              </a:rPr>
              <a:t>Classic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Span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&gt; span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_buffer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span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span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1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128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2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F4C2B-8604-44A3-8EB5-6C8343DDB7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500" dirty="0">
                <a:solidFill>
                  <a:srgbClr val="7B1FA2"/>
                </a:solidFill>
                <a:latin typeface="Fira Code" panose="020B0509050000020004" pitchFamily="49" charset="0"/>
              </a:rPr>
              <a:t>Benchmark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 err="1">
                <a:solidFill>
                  <a:srgbClr val="3F831E"/>
                </a:solidFill>
                <a:latin typeface="Fira Code" panose="020B0509050000020004" pitchFamily="49" charset="0"/>
              </a:rPr>
              <a:t>EgorBogatov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500" dirty="0">
                <a:solidFill>
                  <a:srgbClr val="7B1FA2"/>
                </a:solidFill>
                <a:latin typeface="Fira Code" panose="020B0509050000020004" pitchFamily="49" charset="0"/>
              </a:rPr>
              <a:t>Span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5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&gt; span 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Fira Code" panose="020B0509050000020004" pitchFamily="49" charset="0"/>
              </a:rPr>
              <a:t>_buffer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500" dirty="0">
                <a:solidFill>
                  <a:srgbClr val="333333"/>
                </a:solidFill>
                <a:latin typeface="Fira Code" panose="020B0509050000020004" pitchFamily="49" charset="0"/>
              </a:rPr>
              <a:t>span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1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128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500" dirty="0">
                <a:solidFill>
                  <a:srgbClr val="333333"/>
                </a:solidFill>
                <a:latin typeface="Fira Code" panose="020B0509050000020004" pitchFamily="49" charset="0"/>
              </a:rPr>
              <a:t>span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5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2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6063D-AFDB-4BD8-8A34-A1258714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2985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AA94-DF35-47D1-AEBC-345B3CB2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check: 2 elements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DB60F9-7E29-4D1F-9406-576909220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2043906"/>
            <a:ext cx="6743700" cy="19145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336A6-8AA9-4FC2-BBC1-94075992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119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6099-5024-4682-9537-DDA1A43F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check: </a:t>
            </a:r>
            <a:r>
              <a:rPr lang="en-US" dirty="0" err="1"/>
              <a:t>asm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25420-9141-4F68-907F-C8B836C8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86A51-8FA5-4AF2-A333-3EBAAA41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83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7DEB4-14D7-4EF3-A8EB-EE42C7E3D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051918"/>
            <a:ext cx="82105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022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Коннектор кроссплатформенный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Активно развивается</a:t>
            </a:r>
          </a:p>
          <a:p>
            <a:endParaRPr lang="ru-RU" dirty="0"/>
          </a:p>
          <a:p>
            <a:r>
              <a:rPr lang="ru-RU" dirty="0"/>
              <a:t>Работы над производительностью ведутся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C63ED-1FC0-4FBA-AF22-EF354A01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Резюме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NewSql</a:t>
            </a:r>
            <a:r>
              <a:rPr lang="ru-RU" sz="2000" dirty="0"/>
              <a:t> – будущее СУБД</a:t>
            </a:r>
          </a:p>
          <a:p>
            <a:endParaRPr lang="ru-RU" sz="2000" dirty="0"/>
          </a:p>
          <a:p>
            <a:r>
              <a:rPr lang="ru-RU" sz="2000" dirty="0"/>
              <a:t>Коннектор в процессе работы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Чтобы писать </a:t>
            </a:r>
            <a:r>
              <a:rPr lang="ru-RU" sz="2000"/>
              <a:t>открытый код, </a:t>
            </a:r>
            <a:r>
              <a:rPr lang="ru-RU" sz="2000" dirty="0"/>
              <a:t>надо понимать бизнес</a:t>
            </a:r>
          </a:p>
          <a:p>
            <a:endParaRPr lang="ru-RU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0FE0E0-ED43-4475-8D0E-DE19A2350C33}"/>
              </a:ext>
            </a:extLst>
          </p:cNvPr>
          <p:cNvSpPr txBox="1">
            <a:spLocks/>
          </p:cNvSpPr>
          <p:nvPr/>
        </p:nvSpPr>
        <p:spPr>
          <a:xfrm>
            <a:off x="457200" y="3463925"/>
            <a:ext cx="8229600" cy="167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2400" dirty="0">
                <a:latin typeface="Calibri Light"/>
              </a:rPr>
              <a:t>Анатолий Попов</a:t>
            </a:r>
          </a:p>
          <a:p>
            <a:r>
              <a:rPr lang="en-US" sz="1600" dirty="0">
                <a:latin typeface="Calibri Light"/>
              </a:rPr>
              <a:t>Net2Phone, Director of Engineering</a:t>
            </a:r>
          </a:p>
          <a:p>
            <a:r>
              <a:rPr lang="en-US" sz="1600" dirty="0">
                <a:latin typeface="Calibri Light"/>
                <a:hlinkClick r:id="rId2"/>
              </a:rPr>
              <a:t>me@aensidhe.ru</a:t>
            </a:r>
          </a:p>
          <a:p>
            <a:r>
              <a:rPr lang="en-US" sz="1600" dirty="0">
                <a:latin typeface="Calibri Light"/>
                <a:hlinkClick r:id="rId3"/>
              </a:rPr>
              <a:t>https://github.com/aensidhe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21BE2-2CA5-44D7-8CBF-DB063C60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Список литературы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 err="1"/>
              <a:t>NewSql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http://www.christof-strauch.de/nosqldbs.pdf</a:t>
            </a:r>
            <a:endParaRPr lang="ru-RU" dirty="0"/>
          </a:p>
          <a:p>
            <a:endParaRPr lang="ru-RU" dirty="0"/>
          </a:p>
          <a:p>
            <a:r>
              <a:rPr lang="en-US" dirty="0"/>
              <a:t>https://habr.com/company/oleg-bunin/blog/413557/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0B348-7BF8-41EB-A03B-C957ACA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6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BFBC-6531-4B76-998D-56632795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4" name="Picture 2" descr="ttps://keefcode.files.wordpress.com/2013/12/nosql.png">
            <a:extLst>
              <a:ext uri="{FF2B5EF4-FFF2-40B4-BE49-F238E27FC236}">
                <a16:creationId xmlns:a16="http://schemas.microsoft.com/office/drawing/2014/main" id="{8E2D8B68-D40E-4866-BBE2-E48F98E734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91" y="1370013"/>
            <a:ext cx="4968018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F184A0-A6E4-4068-824C-076C99BD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8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15520</TotalTime>
  <Words>2272</Words>
  <Application>Microsoft Office PowerPoint</Application>
  <PresentationFormat>On-screen Show (16:9)</PresentationFormat>
  <Paragraphs>814</Paragraphs>
  <Slides>86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Consolas</vt:lpstr>
      <vt:lpstr>Fira Code</vt:lpstr>
      <vt:lpstr>Office Theme</vt:lpstr>
      <vt:lpstr>Использование Tarantool в .NET-проектах</vt:lpstr>
      <vt:lpstr>Тезисы</vt:lpstr>
      <vt:lpstr>Обо мне</vt:lpstr>
      <vt:lpstr>Тот, кто не помнит прошлого, обречён на его повторение.</vt:lpstr>
      <vt:lpstr>RDBMS</vt:lpstr>
      <vt:lpstr>NoSql</vt:lpstr>
      <vt:lpstr>Цели создания</vt:lpstr>
      <vt:lpstr>Shiny new code:</vt:lpstr>
      <vt:lpstr>Результат</vt:lpstr>
      <vt:lpstr>Недостатки</vt:lpstr>
      <vt:lpstr>NewSQL</vt:lpstr>
      <vt:lpstr>NewSQL: код около данных</vt:lpstr>
      <vt:lpstr>Sql Server</vt:lpstr>
      <vt:lpstr>Tarantool: storage model</vt:lpstr>
      <vt:lpstr>Tarantool: storage model</vt:lpstr>
      <vt:lpstr>Tarantool</vt:lpstr>
      <vt:lpstr>Tarantool</vt:lpstr>
      <vt:lpstr>Что такое коннектор/драйвер?</vt:lpstr>
      <vt:lpstr>Что такое коннектор/драйвер?</vt:lpstr>
      <vt:lpstr>.net и tarantool</vt:lpstr>
      <vt:lpstr>progaudi.tarantool</vt:lpstr>
      <vt:lpstr>Фичи</vt:lpstr>
      <vt:lpstr>Интерфейс: вставка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Почему?</vt:lpstr>
      <vt:lpstr>Интерфейс: выборка</vt:lpstr>
      <vt:lpstr>Интерфейс: будет</vt:lpstr>
      <vt:lpstr>PowerPoint Presentation</vt:lpstr>
      <vt:lpstr>PowerPoint Presentation</vt:lpstr>
      <vt:lpstr>Интерфейс: mini-ORM</vt:lpstr>
      <vt:lpstr>Интерфейс: mini-ORM</vt:lpstr>
      <vt:lpstr>Интерфейс: MsgPackToken</vt:lpstr>
      <vt:lpstr>Tarantool: сервер приложений</vt:lpstr>
      <vt:lpstr>tarantool/queue</vt:lpstr>
      <vt:lpstr>Tricks</vt:lpstr>
      <vt:lpstr>.net core 1.1 DnsEndPoint, linux</vt:lpstr>
      <vt:lpstr>.net core 1.1 DnsEndPoint, linux</vt:lpstr>
      <vt:lpstr>StackExchange.Redis: фичи</vt:lpstr>
      <vt:lpstr>progaudi.tarantool: фичи</vt:lpstr>
      <vt:lpstr>Асинхронность</vt:lpstr>
      <vt:lpstr>Мультиплексирование</vt:lpstr>
      <vt:lpstr>Конвейерная обработка</vt:lpstr>
      <vt:lpstr>StackExchange.Redis</vt:lpstr>
      <vt:lpstr>StackExchange.Redis, 1.2.6</vt:lpstr>
      <vt:lpstr>Отправка сообщений, простой вариант</vt:lpstr>
      <vt:lpstr>Отправка сообщений, вариант посложнее</vt:lpstr>
      <vt:lpstr>Отправка сообщений, вариант посложнее</vt:lpstr>
      <vt:lpstr>Отправка сообщений, правильно</vt:lpstr>
      <vt:lpstr>Отправка сообщений, правильно</vt:lpstr>
      <vt:lpstr>Отправка сообщений, правильно</vt:lpstr>
      <vt:lpstr>Keep-alive</vt:lpstr>
      <vt:lpstr>Чтение</vt:lpstr>
      <vt:lpstr>А что со скоростью?</vt:lpstr>
      <vt:lpstr>А что мы тестируем?</vt:lpstr>
      <vt:lpstr>Уменьшим размер пачки</vt:lpstr>
      <vt:lpstr>Запрос в Тарантул сейчас</vt:lpstr>
      <vt:lpstr>Запрос в Тарантул</vt:lpstr>
      <vt:lpstr>Запрос в Тарантул</vt:lpstr>
      <vt:lpstr>Запрос в Тарантул</vt:lpstr>
      <vt:lpstr>Запрос в Тарантул в 1.0</vt:lpstr>
      <vt:lpstr>Сериализация: было</vt:lpstr>
      <vt:lpstr>Сериализация: стало</vt:lpstr>
      <vt:lpstr>Результаты</vt:lpstr>
      <vt:lpstr>Новые абстракции</vt:lpstr>
      <vt:lpstr>Span&lt;T&gt;: цена, C# </vt:lpstr>
      <vt:lpstr>Span&lt;T&gt;: цена, C </vt:lpstr>
      <vt:lpstr>Span&lt;T&gt;: цена, C++ </vt:lpstr>
      <vt:lpstr>Span&lt;T&gt;: цена, C# pointers </vt:lpstr>
      <vt:lpstr>Span&lt;T&gt;: результаты</vt:lpstr>
      <vt:lpstr>Span&lt;T&gt;: цена, C# </vt:lpstr>
      <vt:lpstr>Span&lt;T&gt;: цена, SpanConst </vt:lpstr>
      <vt:lpstr>Span&lt;T&gt;: цена, SpanConst </vt:lpstr>
      <vt:lpstr>Span&lt;T&gt;: цена, WriteUInt32 </vt:lpstr>
      <vt:lpstr>IMemoryOwner&lt;T&gt;</vt:lpstr>
      <vt:lpstr>FixedMemoryOwner&lt;T&gt;</vt:lpstr>
      <vt:lpstr>Bounds check</vt:lpstr>
      <vt:lpstr>Bounds check: 2 elements</vt:lpstr>
      <vt:lpstr>Bounds check: asm</vt:lpstr>
      <vt:lpstr>Выводы</vt:lpstr>
      <vt:lpstr>Резюме</vt:lpstr>
      <vt:lpstr>Список литературы про NewSql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Tarantool в .net проектах</dc:title>
  <dc:creator>Aen Sidhe</dc:creator>
  <cp:lastModifiedBy>Anatoly Popov</cp:lastModifiedBy>
  <cp:revision>253</cp:revision>
  <dcterms:created xsi:type="dcterms:W3CDTF">2018-06-19T13:10:50Z</dcterms:created>
  <dcterms:modified xsi:type="dcterms:W3CDTF">2018-11-21T22:15:41Z</dcterms:modified>
</cp:coreProperties>
</file>