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80" r:id="rId5"/>
    <p:sldId id="275" r:id="rId6"/>
    <p:sldId id="267" r:id="rId7"/>
    <p:sldId id="276" r:id="rId8"/>
    <p:sldId id="278" r:id="rId9"/>
    <p:sldId id="300" r:id="rId10"/>
    <p:sldId id="268" r:id="rId11"/>
    <p:sldId id="269" r:id="rId12"/>
    <p:sldId id="272" r:id="rId13"/>
    <p:sldId id="273" r:id="rId14"/>
    <p:sldId id="274" r:id="rId15"/>
    <p:sldId id="285" r:id="rId16"/>
    <p:sldId id="301" r:id="rId17"/>
    <p:sldId id="281" r:id="rId18"/>
    <p:sldId id="282" r:id="rId19"/>
    <p:sldId id="283" r:id="rId20"/>
    <p:sldId id="299" r:id="rId21"/>
    <p:sldId id="284" r:id="rId22"/>
    <p:sldId id="287" r:id="rId23"/>
    <p:sldId id="302" r:id="rId24"/>
    <p:sldId id="297" r:id="rId25"/>
    <p:sldId id="304" r:id="rId26"/>
    <p:sldId id="305" r:id="rId27"/>
    <p:sldId id="291" r:id="rId28"/>
    <p:sldId id="292" r:id="rId29"/>
    <p:sldId id="293" r:id="rId30"/>
    <p:sldId id="294" r:id="rId31"/>
    <p:sldId id="298" r:id="rId32"/>
    <p:sldId id="295" r:id="rId33"/>
    <p:sldId id="296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00A673-8CD1-6046-83F2-D71EED65FF69}">
          <p14:sldIdLst>
            <p14:sldId id="256"/>
            <p14:sldId id="257"/>
          </p14:sldIdLst>
        </p14:section>
        <p14:section name="Containers" id="{60C653FC-A7E2-9947-AFD4-802CBD5AB1D9}">
          <p14:sldIdLst>
            <p14:sldId id="266"/>
            <p14:sldId id="280"/>
            <p14:sldId id="275"/>
            <p14:sldId id="267"/>
            <p14:sldId id="276"/>
            <p14:sldId id="278"/>
            <p14:sldId id="300"/>
          </p14:sldIdLst>
        </p14:section>
        <p14:section name="Миграция" id="{DF982663-54CB-D641-BAB0-E4CE62730ED8}">
          <p14:sldIdLst>
            <p14:sldId id="268"/>
            <p14:sldId id="269"/>
            <p14:sldId id="272"/>
            <p14:sldId id="273"/>
            <p14:sldId id="274"/>
            <p14:sldId id="285"/>
            <p14:sldId id="301"/>
          </p14:sldIdLst>
        </p14:section>
        <p14:section name="Choosing DB" id="{440CDA9C-5936-C541-B855-CA6E4AD2E5C8}">
          <p14:sldIdLst>
            <p14:sldId id="281"/>
            <p14:sldId id="282"/>
            <p14:sldId id="283"/>
            <p14:sldId id="299"/>
            <p14:sldId id="284"/>
          </p14:sldIdLst>
        </p14:section>
        <p14:section name="Connector" id="{F7F640CF-9F2D-4F56-B380-933E670E0006}">
          <p14:sldIdLst>
            <p14:sldId id="287"/>
            <p14:sldId id="302"/>
            <p14:sldId id="297"/>
          </p14:sldIdLst>
        </p14:section>
        <p14:section name="Tarantool" id="{DE53EE51-E3B5-4AF5-9655-CCB9A7DEA40E}">
          <p14:sldIdLst>
            <p14:sldId id="304"/>
            <p14:sldId id="305"/>
            <p14:sldId id="291"/>
            <p14:sldId id="292"/>
            <p14:sldId id="293"/>
            <p14:sldId id="294"/>
            <p14:sldId id="298"/>
            <p14:sldId id="295"/>
          </p14:sldIdLst>
        </p14:section>
        <p14:section name="Outro" id="{E3855D63-F31F-6B4C-A934-DD9D81D8A809}">
          <p14:sldIdLst>
            <p14:sldId id="296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777" autoAdjust="0"/>
  </p:normalViewPr>
  <p:slideViewPr>
    <p:cSldViewPr snapToGrid="0" snapToObjects="1">
      <p:cViewPr varScale="1">
        <p:scale>
          <a:sx n="102" d="100"/>
          <a:sy n="102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8B8D9-40E7-B14C-ABCA-6C05928ADBF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C1569-F99D-EC4F-B3EA-4A1FD4D6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Каждый</a:t>
            </a:r>
            <a:r>
              <a:rPr lang="ru-RU" baseline="0" dirty="0"/>
              <a:t> продукт в определённый момент своей жизни сталкивается с проблемой выбора СУБД. И наш </a:t>
            </a:r>
            <a:r>
              <a:rPr lang="ru-RU" dirty="0"/>
              <a:t>продукт для сбора обратной связи и голосований совершенно не исключение. Модель данных у нас достаточно проста и укладывается в ограничения, которые накладывают </a:t>
            </a:r>
            <a:r>
              <a:rPr lang="ru-RU" dirty="0" err="1"/>
              <a:t>key-value</a:t>
            </a:r>
            <a:r>
              <a:rPr lang="ru-RU" dirty="0"/>
              <a:t> хранилища. Поэтому мы выбирали между </a:t>
            </a:r>
            <a:r>
              <a:rPr lang="ru-RU" dirty="0" err="1"/>
              <a:t>Redis</a:t>
            </a:r>
            <a:r>
              <a:rPr lang="ru-RU" dirty="0"/>
              <a:t>,</a:t>
            </a:r>
            <a:r>
              <a:rPr lang="ru-RU" baseline="0" dirty="0"/>
              <a:t> </a:t>
            </a:r>
            <a:r>
              <a:rPr lang="en-US" baseline="0" dirty="0" err="1"/>
              <a:t>Tarantool</a:t>
            </a:r>
            <a:r>
              <a:rPr lang="en-US" baseline="0" dirty="0"/>
              <a:t> </a:t>
            </a:r>
            <a:r>
              <a:rPr lang="ru-RU" baseline="0" dirty="0"/>
              <a:t>и плагином на </a:t>
            </a:r>
            <a:r>
              <a:rPr lang="en-US" baseline="0" dirty="0" err="1"/>
              <a:t>mysql</a:t>
            </a:r>
            <a:r>
              <a:rPr lang="en-US" baseline="0" dirty="0"/>
              <a:t> - </a:t>
            </a:r>
            <a:r>
              <a:rPr lang="en-US" baseline="0" dirty="0" err="1"/>
              <a:t>handlersocket</a:t>
            </a:r>
            <a:r>
              <a:rPr lang="ru-RU" dirty="0"/>
              <a:t>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/>
              <a:t> его основное назначение, если я верно понимаю. </a:t>
            </a:r>
            <a:r>
              <a:rPr lang="ru-RU" dirty="0"/>
              <a:t>Мы используем, например, модуль очередей (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</a:t>
            </a:r>
            <a:r>
              <a:rPr lang="ru-RU" dirty="0" err="1"/>
              <a:t>tarantool</a:t>
            </a:r>
            <a:r>
              <a:rPr lang="ru-RU" dirty="0"/>
              <a:t>/</a:t>
            </a:r>
            <a:r>
              <a:rPr lang="ru-RU" dirty="0" err="1"/>
              <a:t>queue</a:t>
            </a:r>
            <a:r>
              <a:rPr lang="ru-RU" dirty="0"/>
              <a:t>). Благодаря</a:t>
            </a:r>
            <a:r>
              <a:rPr lang="ru-RU" baseline="0" dirty="0"/>
              <a:t> тому, как работают </a:t>
            </a:r>
            <a:r>
              <a:rPr lang="en-US" baseline="0" dirty="0"/>
              <a:t>yield point </a:t>
            </a:r>
            <a:r>
              <a:rPr lang="ru-RU" baseline="0" dirty="0"/>
              <a:t>в тарантуле, очереди в тарантуле дают нам </a:t>
            </a:r>
            <a:r>
              <a:rPr lang="en-US" baseline="0" dirty="0"/>
              <a:t>exactly once </a:t>
            </a:r>
            <a:r>
              <a:rPr lang="ru-RU" baseline="0" dirty="0"/>
              <a:t>семантику.</a:t>
            </a:r>
            <a:r>
              <a:rPr lang="en-US" baseline="0" dirty="0"/>
              <a:t> </a:t>
            </a:r>
            <a:r>
              <a:rPr lang="ru-RU" baseline="0" dirty="0"/>
              <a:t>Бизнес-логика на </a:t>
            </a:r>
            <a:r>
              <a:rPr lang="ru-RU" baseline="0" dirty="0" err="1"/>
              <a:t>луа</a:t>
            </a:r>
            <a:r>
              <a:rPr lang="ru-RU" baseline="0" dirty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/>
              <a:t>луа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18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</a:t>
            </a:r>
            <a:r>
              <a:rPr lang="ru-RU" baseline="0" dirty="0"/>
              <a:t> всё безоблачно и в эксплуатации. </a:t>
            </a:r>
            <a:r>
              <a:rPr lang="ru-RU" dirty="0"/>
              <a:t>Во-первых, нет синхронной репликации, поэтому возможна потеря небольшого количества данных, в случае выхода мастера из строя. Это для нас не критично, потому что в Редисе всё несколько хуже. Ждём </a:t>
            </a:r>
            <a:r>
              <a:rPr lang="en-US" dirty="0" err="1"/>
              <a:t>bsync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 err="1"/>
              <a:t>Highload</a:t>
            </a:r>
            <a:r>
              <a:rPr lang="en-US" dirty="0"/>
              <a:t> 2016 </a:t>
            </a:r>
            <a:r>
              <a:rPr lang="ru-RU" dirty="0"/>
              <a:t>Илья Космодемьянский рассказывал</a:t>
            </a:r>
            <a:r>
              <a:rPr lang="ru-RU" baseline="0" dirty="0"/>
              <a:t> зачем нужна мастер-мастер репликация. И его вывод заключался в том, что обычно она не нужна. В целом, я с ним согласен. Но у нас в одном из приложений, как раз тот случай, когда все ключи случайны, следовательно, записывать можно в любую </a:t>
            </a:r>
            <a:r>
              <a:rPr lang="ru-RU" baseline="0" dirty="0" err="1"/>
              <a:t>ноду</a:t>
            </a:r>
            <a:r>
              <a:rPr lang="ru-RU" baseline="0" dirty="0"/>
              <a:t>.</a:t>
            </a:r>
            <a:r>
              <a:rPr lang="ru-RU" dirty="0"/>
              <a:t> Поэтому там у нас мастер-мастер</a:t>
            </a:r>
            <a:r>
              <a:rPr lang="ru-RU" baseline="0" dirty="0"/>
              <a:t> используется. </a:t>
            </a:r>
            <a:r>
              <a:rPr lang="ru-RU" dirty="0"/>
              <a:t>В версии 1.7.3-0, которая является первой версией 1.7.3, есть проблемы с поднятием кластера с одинаковой конфигурацией. Допустим, у нас простой кластер из трёх </a:t>
            </a:r>
            <a:r>
              <a:rPr lang="ru-RU" dirty="0" err="1"/>
              <a:t>нод</a:t>
            </a:r>
            <a:r>
              <a:rPr lang="ru-RU" dirty="0"/>
              <a:t>. Если все три </a:t>
            </a:r>
            <a:r>
              <a:rPr lang="ru-RU" dirty="0" err="1"/>
              <a:t>ноды</a:t>
            </a:r>
            <a:r>
              <a:rPr lang="ru-RU" dirty="0"/>
              <a:t> лежат, и мы запускаем их одновременно, то они не видят </a:t>
            </a:r>
            <a:r>
              <a:rPr lang="ru-RU" dirty="0" err="1"/>
              <a:t>апстримы</a:t>
            </a:r>
            <a:r>
              <a:rPr lang="ru-RU" dirty="0"/>
              <a:t> для репликации и через 30 секунд выключатся. Это уже исправлено в новых версиях, мы просто никак не обновим </a:t>
            </a:r>
            <a:r>
              <a:rPr lang="ru-RU" dirty="0" err="1"/>
              <a:t>продакшен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Крайне неочевидна для нашей команды связь между версией официального докер-контейнера и версией тарантула. Например,</a:t>
            </a:r>
            <a:r>
              <a:rPr lang="ru-RU" baseline="0" dirty="0"/>
              <a:t> хотим мы версию контейнера 1.7.3, потому что туда новый модуль </a:t>
            </a:r>
            <a:r>
              <a:rPr lang="en-US" baseline="0" dirty="0"/>
              <a:t>queue </a:t>
            </a:r>
            <a:r>
              <a:rPr lang="ru-RU" baseline="0" dirty="0"/>
              <a:t>добавили. А какая внутри версия тарантула? Или, наоборот, хотим мы самую версию тарантула 1.7.3-80, например. Какую версию контейнера брать? </a:t>
            </a:r>
            <a:r>
              <a:rPr lang="ru-RU" dirty="0"/>
              <a:t>Поэтому, мы перешли на </a:t>
            </a:r>
            <a:r>
              <a:rPr lang="ru-RU" dirty="0" err="1"/>
              <a:t>самосборный</a:t>
            </a:r>
            <a:r>
              <a:rPr lang="ru-RU" dirty="0"/>
              <a:t> контейнер.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Общий недостаток Редиса, Тарантула, </a:t>
            </a:r>
            <a:r>
              <a:rPr lang="en-US" dirty="0" err="1"/>
              <a:t>handlersocket</a:t>
            </a:r>
            <a:r>
              <a:rPr lang="en-US" baseline="0" dirty="0"/>
              <a:t> </a:t>
            </a:r>
            <a:r>
              <a:rPr lang="ru-RU" baseline="0" dirty="0"/>
              <a:t>и прочих </a:t>
            </a:r>
            <a:r>
              <a:rPr lang="en-US" baseline="0" dirty="0" err="1"/>
              <a:t>noSql</a:t>
            </a:r>
            <a:r>
              <a:rPr lang="en-US" baseline="0" dirty="0"/>
              <a:t> </a:t>
            </a:r>
            <a:r>
              <a:rPr lang="ru-RU" baseline="0" dirty="0"/>
              <a:t>решений</a:t>
            </a:r>
            <a:r>
              <a:rPr lang="ru-RU" dirty="0"/>
              <a:t> - это специфический язык запросов. Товарищи сисадмины и </a:t>
            </a:r>
            <a:r>
              <a:rPr lang="ru-RU" dirty="0" err="1"/>
              <a:t>тестировщики</a:t>
            </a:r>
            <a:r>
              <a:rPr lang="ru-RU" dirty="0"/>
              <a:t> более привычны к SQL.</a:t>
            </a:r>
            <a:r>
              <a:rPr lang="ru-RU" baseline="0" dirty="0"/>
              <a:t> При этом они не являются разработчиками и учить даже </a:t>
            </a:r>
            <a:r>
              <a:rPr lang="en-US" baseline="0" dirty="0" err="1"/>
              <a:t>Lua</a:t>
            </a:r>
            <a:r>
              <a:rPr lang="en-US" baseline="0" dirty="0"/>
              <a:t> </a:t>
            </a:r>
            <a:r>
              <a:rPr lang="ru-RU" baseline="0" dirty="0"/>
              <a:t>им достаточно непросто. Поэтому, очень ждут, когда в </a:t>
            </a:r>
            <a:r>
              <a:rPr lang="en-US" baseline="0" dirty="0" err="1"/>
              <a:t>tarantool</a:t>
            </a:r>
            <a:r>
              <a:rPr lang="en-US" baseline="0" dirty="0"/>
              <a:t> </a:t>
            </a:r>
            <a:r>
              <a:rPr lang="ru-RU" baseline="0" dirty="0"/>
              <a:t>появится хоть какой-нибудь </a:t>
            </a:r>
            <a:r>
              <a:rPr lang="en-US" baseline="0" dirty="0" err="1"/>
              <a:t>sql</a:t>
            </a:r>
            <a:r>
              <a:rPr lang="en-US" baseline="0" dirty="0"/>
              <a:t>-engine.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7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логирования</a:t>
            </a:r>
            <a:r>
              <a:rPr lang="ru-RU" dirty="0"/>
              <a:t> и мониторинга происходящего в тарантуле там есть достаточно много инструментов.</a:t>
            </a:r>
            <a:r>
              <a:rPr lang="ru-RU" baseline="0" dirty="0"/>
              <a:t> Мы используем </a:t>
            </a:r>
            <a:r>
              <a:rPr lang="ru-RU" baseline="0" dirty="0" err="1"/>
              <a:t>логирование</a:t>
            </a:r>
            <a:r>
              <a:rPr lang="ru-RU" baseline="0" dirty="0"/>
              <a:t> в </a:t>
            </a:r>
            <a:r>
              <a:rPr lang="en-US" baseline="0" dirty="0" err="1"/>
              <a:t>stdout</a:t>
            </a:r>
            <a:r>
              <a:rPr lang="en-US" baseline="0" dirty="0"/>
              <a:t> </a:t>
            </a:r>
            <a:r>
              <a:rPr lang="ru-RU" baseline="0" dirty="0"/>
              <a:t>и собираем затем </a:t>
            </a:r>
            <a:r>
              <a:rPr lang="ru-RU" baseline="0" dirty="0" err="1"/>
              <a:t>логи</a:t>
            </a:r>
            <a:r>
              <a:rPr lang="ru-RU" baseline="0" dirty="0"/>
              <a:t> с помощью </a:t>
            </a:r>
            <a:r>
              <a:rPr lang="en-US" baseline="0" dirty="0" err="1"/>
              <a:t>fluentd</a:t>
            </a:r>
            <a:r>
              <a:rPr lang="en-US" baseline="0" dirty="0"/>
              <a:t> </a:t>
            </a:r>
            <a:r>
              <a:rPr lang="en-US" baseline="0" dirty="0" err="1"/>
              <a:t>docker</a:t>
            </a:r>
            <a:r>
              <a:rPr lang="en-US" baseline="0" dirty="0"/>
              <a:t> driver </a:t>
            </a:r>
            <a:r>
              <a:rPr lang="ru-RU" baseline="0" dirty="0"/>
              <a:t>в центральное хранилище. Мониторинг у нас построен на </a:t>
            </a:r>
            <a:r>
              <a:rPr lang="en-US" baseline="0" dirty="0" err="1"/>
              <a:t>prometheus</a:t>
            </a:r>
            <a:r>
              <a:rPr lang="en-US" baseline="0" dirty="0"/>
              <a:t>, </a:t>
            </a:r>
            <a:r>
              <a:rPr lang="ru-RU" baseline="0" dirty="0"/>
              <a:t>который сейчас является самым простым решением с точки зрения развёртывания и сбора данных для небольших команд. И очень удобно, что к тарантулу есть модуль </a:t>
            </a:r>
            <a:r>
              <a:rPr lang="en-US" baseline="0" dirty="0" err="1"/>
              <a:t>tarantool</a:t>
            </a:r>
            <a:r>
              <a:rPr lang="en-US" baseline="0" dirty="0"/>
              <a:t>/</a:t>
            </a:r>
            <a:r>
              <a:rPr lang="en-US" baseline="0" dirty="0" err="1"/>
              <a:t>prometheus</a:t>
            </a:r>
            <a:r>
              <a:rPr lang="en-US" baseline="0" dirty="0"/>
              <a:t>, </a:t>
            </a:r>
            <a:r>
              <a:rPr lang="ru-RU" baseline="0" dirty="0"/>
              <a:t>который собирается различные метрики с запущенных тарантулов.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Какие выводы можно сделать?</a:t>
            </a:r>
            <a:r>
              <a:rPr lang="ru-RU" baseline="0" dirty="0"/>
              <a:t> С развитием </a:t>
            </a:r>
            <a:r>
              <a:rPr lang="en-US" baseline="0" dirty="0"/>
              <a:t>open source </a:t>
            </a:r>
            <a:r>
              <a:rPr lang="ru-RU" baseline="0" dirty="0"/>
              <a:t>версии </a:t>
            </a:r>
            <a:r>
              <a:rPr lang="en-US" baseline="0" dirty="0" err="1"/>
              <a:t>.net</a:t>
            </a:r>
            <a:r>
              <a:rPr lang="en-US" baseline="0" dirty="0"/>
              <a:t> - </a:t>
            </a:r>
            <a:r>
              <a:rPr lang="en-US" baseline="0" dirty="0" err="1"/>
              <a:t>.net</a:t>
            </a:r>
            <a:r>
              <a:rPr lang="en-US" baseline="0" dirty="0"/>
              <a:t> core, </a:t>
            </a:r>
            <a:r>
              <a:rPr lang="ru-RU" baseline="0" dirty="0"/>
              <a:t>которая прекрасно работает на самых разных ОС и архитектурах (например, </a:t>
            </a:r>
            <a:r>
              <a:rPr lang="en-US" baseline="0" dirty="0"/>
              <a:t>x86, ARM, ARM64), </a:t>
            </a:r>
            <a:r>
              <a:rPr lang="en-US" baseline="0" dirty="0" err="1"/>
              <a:t>.net</a:t>
            </a:r>
            <a:r>
              <a:rPr lang="en-US" baseline="0" dirty="0"/>
              <a:t> </a:t>
            </a:r>
            <a:r>
              <a:rPr lang="ru-RU" baseline="0" dirty="0"/>
              <a:t>разработчикам не следует ограничивать себя только </a:t>
            </a:r>
            <a:r>
              <a:rPr lang="en-US" baseline="0" dirty="0"/>
              <a:t>Windows </a:t>
            </a:r>
            <a:r>
              <a:rPr lang="ru-RU" baseline="0" dirty="0"/>
              <a:t>и необходимо рассматривать все доступные варианты на рынке и выбирать то, что больше подходит.</a:t>
            </a:r>
            <a:endParaRPr lang="en-US" dirty="0"/>
          </a:p>
          <a:p>
            <a:r>
              <a:rPr lang="ru-RU" baseline="0" dirty="0"/>
              <a:t>Тарантул </a:t>
            </a:r>
            <a:r>
              <a:rPr lang="mr-IN" baseline="0" dirty="0"/>
              <a:t>–</a:t>
            </a:r>
            <a:r>
              <a:rPr lang="ru-RU" baseline="0" dirty="0"/>
              <a:t> прекрасная и быстрая СУБД, которую можно использовать как исключительно СУБД, так и в качестве, например, очереди для любых приложений, в том числе, написанных на </a:t>
            </a:r>
            <a:r>
              <a:rPr lang="en-US" baseline="0" dirty="0" err="1"/>
              <a:t>.net</a:t>
            </a:r>
            <a:r>
              <a:rPr lang="en-US" baseline="0" dirty="0"/>
              <a:t>. </a:t>
            </a:r>
            <a:r>
              <a:rPr lang="ru-RU" baseline="0" dirty="0"/>
              <a:t>В нашем проекте мы полностью удовлетворены работоспособностью Тарантула и продолжим миграцию основных данных в него.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7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мой доклад закончен.</a:t>
            </a:r>
            <a:r>
              <a:rPr lang="ru-RU" baseline="0" dirty="0"/>
              <a:t> Ваши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СУБД давно на рынке. К ней есть хороший коннектор для .</a:t>
            </a:r>
            <a:r>
              <a:rPr lang="ru-RU" dirty="0" err="1"/>
              <a:t>net</a:t>
            </a:r>
            <a:r>
              <a:rPr lang="ru-RU" dirty="0"/>
              <a:t> (для Тарантула</a:t>
            </a:r>
            <a:r>
              <a:rPr lang="ru-RU" baseline="0" dirty="0"/>
              <a:t> и </a:t>
            </a:r>
            <a:r>
              <a:rPr lang="en-US" baseline="0" dirty="0" err="1"/>
              <a:t>handlersocket</a:t>
            </a:r>
            <a:r>
              <a:rPr lang="en-US" baseline="0" dirty="0"/>
              <a:t> </a:t>
            </a:r>
            <a:r>
              <a:rPr lang="ru-RU" baseline="0" dirty="0"/>
              <a:t>его не было)</a:t>
            </a:r>
            <a:r>
              <a:rPr lang="ru-RU" dirty="0"/>
              <a:t>. Работает Редис примерно также быстро, как и тарантул (если</a:t>
            </a:r>
            <a:r>
              <a:rPr lang="ru-RU" baseline="0" dirty="0"/>
              <a:t> верить нашим </a:t>
            </a:r>
            <a:r>
              <a:rPr lang="ru-RU" baseline="0" dirty="0" err="1"/>
              <a:t>бенчмаркам</a:t>
            </a:r>
            <a:r>
              <a:rPr lang="ru-RU" baseline="0" dirty="0"/>
              <a:t>). Отличная документация на сайте. В общем, всё выглядело неплохо.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пользу Тарантула</a:t>
            </a:r>
            <a:r>
              <a:rPr lang="ru-RU" baseline="0" dirty="0"/>
              <a:t> говорила скорость, сравнимая с Редисом. Благодаря </a:t>
            </a:r>
            <a:r>
              <a:rPr lang="en-US" baseline="0" dirty="0"/>
              <a:t>write-ahead logging </a:t>
            </a:r>
            <a:r>
              <a:rPr lang="ru-RU" baseline="0" dirty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пользу Тарантула</a:t>
            </a:r>
            <a:r>
              <a:rPr lang="ru-RU" baseline="0" dirty="0"/>
              <a:t> говорила скорость, сравнимая с Редисом. Благодаря </a:t>
            </a:r>
            <a:r>
              <a:rPr lang="en-US" baseline="0" dirty="0"/>
              <a:t>write-ahead logging </a:t>
            </a:r>
            <a:r>
              <a:rPr lang="ru-RU" baseline="0" dirty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</a:t>
            </a:r>
            <a:r>
              <a:rPr lang="ru-RU" baseline="0" dirty="0"/>
              <a:t> обычно, спустя какое-то время, радужная картинка стала менее радужной, но более реальной. </a:t>
            </a:r>
            <a:r>
              <a:rPr lang="ru-RU" dirty="0"/>
              <a:t>Несмотря на простоту модели данных, достаточно скоро нам потребовалось искать голосования, созданные каким-то автором. Эти вторичные индексы мы реализовали на редисе дополнительными списками. В результате мы столкнулись с тем, что отсутствие атомарности при этих изменениях приводит к нарушению </a:t>
            </a:r>
            <a:r>
              <a:rPr lang="ru-RU" dirty="0" err="1"/>
              <a:t>консистентности</a:t>
            </a:r>
            <a:r>
              <a:rPr lang="ru-RU" dirty="0"/>
              <a:t> данных. Использование транзакций или </a:t>
            </a:r>
            <a:r>
              <a:rPr lang="ru-RU" dirty="0" err="1"/>
              <a:t>луа</a:t>
            </a:r>
            <a:r>
              <a:rPr lang="ru-RU" dirty="0"/>
              <a:t> в редисе значительно снижало производительность. Поэтому мы стали смотреть на</a:t>
            </a:r>
            <a:r>
              <a:rPr lang="ru-RU" baseline="0" dirty="0"/>
              <a:t> его ближайшего конкурента: </a:t>
            </a:r>
            <a:r>
              <a:rPr lang="en-US" baseline="0" dirty="0" err="1"/>
              <a:t>Tarantool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</a:t>
            </a:r>
            <a:r>
              <a:rPr lang="ru-RU" baseline="0" dirty="0"/>
              <a:t> основной проблемой было отсутствие коннектора. Мы написали свой. </a:t>
            </a:r>
            <a:r>
              <a:rPr lang="ru-RU" dirty="0"/>
              <a:t>Наш </a:t>
            </a:r>
            <a:r>
              <a:rPr lang="mr-IN" dirty="0" err="1"/>
              <a:t>коннектор</a:t>
            </a:r>
            <a:r>
              <a:rPr lang="mr-IN" dirty="0"/>
              <a:t> </a:t>
            </a:r>
            <a:r>
              <a:rPr lang="mr-IN" dirty="0" err="1"/>
              <a:t>доступен</a:t>
            </a:r>
            <a:r>
              <a:rPr lang="mr-IN" dirty="0"/>
              <a:t> </a:t>
            </a:r>
            <a:r>
              <a:rPr lang="mr-IN" dirty="0" err="1"/>
              <a:t>в</a:t>
            </a:r>
            <a:r>
              <a:rPr lang="mr-IN" dirty="0"/>
              <a:t> </a:t>
            </a:r>
            <a:r>
              <a:rPr lang="mr-IN" dirty="0" err="1"/>
              <a:t>nuget</a:t>
            </a:r>
            <a:r>
              <a:rPr lang="mr-IN" dirty="0"/>
              <a:t>, </a:t>
            </a:r>
            <a:r>
              <a:rPr lang="mr-IN" dirty="0" err="1"/>
              <a:t>поддерживает</a:t>
            </a:r>
            <a:r>
              <a:rPr lang="mr-IN" dirty="0"/>
              <a:t> .net46 </a:t>
            </a:r>
            <a:r>
              <a:rPr lang="mr-IN" dirty="0" err="1"/>
              <a:t>и</a:t>
            </a:r>
            <a:r>
              <a:rPr lang="mr-IN" dirty="0"/>
              <a:t> .</a:t>
            </a:r>
            <a:r>
              <a:rPr lang="mr-IN" dirty="0" err="1"/>
              <a:t>netstandard</a:t>
            </a:r>
            <a:r>
              <a:rPr lang="mr-IN" dirty="0"/>
              <a:t> 1.4 </a:t>
            </a:r>
            <a:r>
              <a:rPr lang="mr-IN" dirty="0" err="1"/>
              <a:t>для</a:t>
            </a:r>
            <a:r>
              <a:rPr lang="mr-IN" dirty="0"/>
              <a:t> .</a:t>
            </a:r>
            <a:r>
              <a:rPr lang="mr-IN" dirty="0" err="1"/>
              <a:t>net</a:t>
            </a:r>
            <a:r>
              <a:rPr lang="mr-IN" dirty="0"/>
              <a:t> </a:t>
            </a:r>
            <a:r>
              <a:rPr lang="mr-IN" dirty="0" err="1"/>
              <a:t>core</a:t>
            </a:r>
            <a:r>
              <a:rPr lang="mr-IN" dirty="0"/>
              <a:t>.</a:t>
            </a:r>
            <a:r>
              <a:rPr lang="ru-RU" dirty="0"/>
              <a:t> Работает на всех трёх основных ОС: </a:t>
            </a:r>
            <a:r>
              <a:rPr lang="en-US" dirty="0"/>
              <a:t>windows,</a:t>
            </a:r>
            <a:r>
              <a:rPr lang="en-US" baseline="0" dirty="0"/>
              <a:t> </a:t>
            </a:r>
            <a:r>
              <a:rPr lang="en-US" baseline="0" dirty="0" err="1"/>
              <a:t>linux</a:t>
            </a:r>
            <a:r>
              <a:rPr lang="en-US" baseline="0" dirty="0"/>
              <a:t>, mac </a:t>
            </a:r>
            <a:r>
              <a:rPr lang="en-US" baseline="0" dirty="0" err="1"/>
              <a:t>osx</a:t>
            </a:r>
            <a:r>
              <a:rPr lang="en-US" baseline="0" dirty="0"/>
              <a:t>.</a:t>
            </a:r>
            <a:r>
              <a:rPr lang="ru-RU" baseline="0" dirty="0"/>
              <a:t> Проверяют это автоматические тесты на </a:t>
            </a:r>
            <a:r>
              <a:rPr lang="en-US" baseline="0" dirty="0"/>
              <a:t>Travis CI.</a:t>
            </a:r>
            <a:r>
              <a:rPr lang="ru-RU" baseline="0" dirty="0"/>
              <a:t> </a:t>
            </a:r>
            <a:r>
              <a:rPr lang="ru-RU" dirty="0"/>
              <a:t>П</a:t>
            </a:r>
            <a:r>
              <a:rPr lang="mr-IN" dirty="0" err="1"/>
              <a:t>рактически</a:t>
            </a:r>
            <a:r>
              <a:rPr lang="mr-IN" dirty="0"/>
              <a:t> </a:t>
            </a:r>
            <a:r>
              <a:rPr lang="mr-IN" dirty="0" err="1"/>
              <a:t>полностью</a:t>
            </a:r>
            <a:r>
              <a:rPr lang="mr-IN" dirty="0"/>
              <a:t> </a:t>
            </a:r>
            <a:r>
              <a:rPr lang="mr-IN" dirty="0" err="1"/>
              <a:t>поддерживаем</a:t>
            </a:r>
            <a:r>
              <a:rPr lang="mr-IN" dirty="0"/>
              <a:t> </a:t>
            </a:r>
            <a:r>
              <a:rPr lang="mr-IN" dirty="0" err="1"/>
              <a:t>протокол</a:t>
            </a:r>
            <a:r>
              <a:rPr lang="mr-IN" dirty="0"/>
              <a:t> </a:t>
            </a:r>
            <a:r>
              <a:rPr lang="mr-IN" dirty="0" err="1"/>
              <a:t>тарантула</a:t>
            </a:r>
            <a:r>
              <a:rPr lang="mr-IN" dirty="0"/>
              <a:t>, </a:t>
            </a:r>
            <a:r>
              <a:rPr lang="mr-IN" dirty="0" err="1"/>
              <a:t>за</a:t>
            </a:r>
            <a:r>
              <a:rPr lang="mr-IN" dirty="0"/>
              <a:t> </a:t>
            </a:r>
            <a:r>
              <a:rPr lang="mr-IN" dirty="0" err="1"/>
              <a:t>исключением</a:t>
            </a:r>
            <a:r>
              <a:rPr lang="mr-IN" dirty="0"/>
              <a:t>:  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mr-IN" dirty="0"/>
              <a:t>DDL</a:t>
            </a:r>
            <a:r>
              <a:rPr lang="en-US" dirty="0"/>
              <a:t> (data</a:t>
            </a:r>
            <a:r>
              <a:rPr lang="en-US" baseline="0" dirty="0"/>
              <a:t> definition language). </a:t>
            </a:r>
            <a:r>
              <a:rPr lang="ru-RU" baseline="0" dirty="0"/>
              <a:t>Мы считаем, что разработчики должны создавать модель данных </a:t>
            </a:r>
            <a:r>
              <a:rPr lang="ru-RU" baseline="0" dirty="0" err="1"/>
              <a:t>нативным</a:t>
            </a:r>
            <a:r>
              <a:rPr lang="ru-RU" baseline="0" dirty="0"/>
              <a:t> образом для </a:t>
            </a:r>
            <a:r>
              <a:rPr lang="en-US" baseline="0" dirty="0" err="1"/>
              <a:t>tarantool</a:t>
            </a:r>
            <a:r>
              <a:rPr lang="en-US" baseline="0" dirty="0"/>
              <a:t>.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mr-IN" dirty="0" err="1"/>
              <a:t>call</a:t>
            </a:r>
            <a:r>
              <a:rPr lang="mr-IN" dirty="0"/>
              <a:t> v1.6, </a:t>
            </a:r>
            <a:r>
              <a:rPr lang="mr-IN" dirty="0" err="1"/>
              <a:t>если</a:t>
            </a:r>
            <a:r>
              <a:rPr lang="mr-IN" dirty="0"/>
              <a:t> </a:t>
            </a:r>
            <a:r>
              <a:rPr lang="mr-IN" dirty="0" err="1"/>
              <a:t>функция</a:t>
            </a:r>
            <a:r>
              <a:rPr lang="mr-IN" dirty="0"/>
              <a:t> </a:t>
            </a:r>
            <a:r>
              <a:rPr lang="mr-IN" dirty="0" err="1"/>
              <a:t>возвращает</a:t>
            </a:r>
            <a:r>
              <a:rPr lang="mr-IN" dirty="0"/>
              <a:t> </a:t>
            </a:r>
            <a:r>
              <a:rPr lang="mr-IN" dirty="0" err="1"/>
              <a:t>null</a:t>
            </a:r>
            <a:r>
              <a:rPr lang="mr-IN" dirty="0"/>
              <a:t>, </a:t>
            </a:r>
            <a:r>
              <a:rPr lang="mr-IN" dirty="0" err="1"/>
              <a:t>приводит</a:t>
            </a:r>
            <a:r>
              <a:rPr lang="mr-IN" dirty="0"/>
              <a:t> </a:t>
            </a:r>
            <a:r>
              <a:rPr lang="mr-IN" dirty="0" err="1"/>
              <a:t>к</a:t>
            </a:r>
            <a:r>
              <a:rPr lang="mr-IN" dirty="0"/>
              <a:t> </a:t>
            </a:r>
            <a:r>
              <a:rPr lang="mr-IN" dirty="0" err="1"/>
              <a:t>исключению</a:t>
            </a:r>
            <a:r>
              <a:rPr lang="mr-IN" dirty="0"/>
              <a:t>, </a:t>
            </a:r>
            <a:r>
              <a:rPr lang="ru-RU" dirty="0"/>
              <a:t>мы</a:t>
            </a:r>
            <a:r>
              <a:rPr lang="mr-IN" dirty="0"/>
              <a:t> </a:t>
            </a:r>
            <a:r>
              <a:rPr lang="mr-IN" dirty="0" err="1"/>
              <a:t>пока</a:t>
            </a:r>
            <a:r>
              <a:rPr lang="mr-IN" dirty="0"/>
              <a:t> </a:t>
            </a:r>
            <a:r>
              <a:rPr lang="mr-IN" dirty="0" err="1"/>
              <a:t>не</a:t>
            </a:r>
            <a:r>
              <a:rPr lang="mr-IN" dirty="0"/>
              <a:t> </a:t>
            </a:r>
            <a:r>
              <a:rPr lang="mr-IN" dirty="0" err="1"/>
              <a:t>придумал</a:t>
            </a:r>
            <a:r>
              <a:rPr lang="ru-RU" dirty="0"/>
              <a:t>и</a:t>
            </a:r>
            <a:r>
              <a:rPr lang="mr-IN" dirty="0"/>
              <a:t> </a:t>
            </a:r>
            <a:r>
              <a:rPr lang="mr-IN" dirty="0" err="1"/>
              <a:t>как</a:t>
            </a:r>
            <a:r>
              <a:rPr lang="mr-IN" dirty="0"/>
              <a:t> </a:t>
            </a:r>
            <a:r>
              <a:rPr lang="mr-IN" dirty="0" err="1"/>
              <a:t>это</a:t>
            </a:r>
            <a:r>
              <a:rPr lang="mr-IN" dirty="0"/>
              <a:t> </a:t>
            </a:r>
            <a:r>
              <a:rPr lang="mr-IN" dirty="0" err="1"/>
              <a:t>распарсить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mr-IN" dirty="0" err="1"/>
              <a:t>коннект</a:t>
            </a:r>
            <a:r>
              <a:rPr lang="mr-IN" dirty="0"/>
              <a:t> </a:t>
            </a:r>
            <a:r>
              <a:rPr lang="mr-IN" dirty="0" err="1"/>
              <a:t>держим</a:t>
            </a:r>
            <a:r>
              <a:rPr lang="mr-IN" dirty="0"/>
              <a:t> </a:t>
            </a:r>
            <a:r>
              <a:rPr lang="mr-IN" dirty="0" err="1"/>
              <a:t>пока</a:t>
            </a:r>
            <a:r>
              <a:rPr lang="mr-IN" dirty="0"/>
              <a:t> </a:t>
            </a:r>
            <a:r>
              <a:rPr lang="mr-IN" dirty="0" err="1"/>
              <a:t>только</a:t>
            </a:r>
            <a:r>
              <a:rPr lang="mr-IN" dirty="0"/>
              <a:t> </a:t>
            </a:r>
            <a:r>
              <a:rPr lang="mr-IN" dirty="0" err="1"/>
              <a:t>с</a:t>
            </a:r>
            <a:r>
              <a:rPr lang="mr-IN" dirty="0"/>
              <a:t> </a:t>
            </a:r>
            <a:r>
              <a:rPr lang="mr-IN" dirty="0" err="1"/>
              <a:t>первой</a:t>
            </a:r>
            <a:r>
              <a:rPr lang="mr-IN" dirty="0"/>
              <a:t> </a:t>
            </a:r>
            <a:r>
              <a:rPr lang="mr-IN" dirty="0" err="1"/>
              <a:t>переданной</a:t>
            </a:r>
            <a:r>
              <a:rPr lang="mr-IN" dirty="0"/>
              <a:t> </a:t>
            </a:r>
            <a:r>
              <a:rPr lang="mr-IN" dirty="0" err="1"/>
              <a:t>в</a:t>
            </a:r>
            <a:r>
              <a:rPr lang="mr-IN" dirty="0"/>
              <a:t> </a:t>
            </a:r>
            <a:r>
              <a:rPr lang="mr-IN" dirty="0" err="1"/>
              <a:t>конфиге</a:t>
            </a:r>
            <a:r>
              <a:rPr lang="mr-IN" dirty="0"/>
              <a:t> </a:t>
            </a:r>
            <a:r>
              <a:rPr lang="mr-IN" dirty="0" err="1"/>
              <a:t>нодой</a:t>
            </a:r>
            <a:r>
              <a:rPr lang="mr-IN" dirty="0"/>
              <a:t>, </a:t>
            </a:r>
            <a:r>
              <a:rPr lang="mr-IN" dirty="0" err="1"/>
              <a:t>это</a:t>
            </a:r>
            <a:r>
              <a:rPr lang="mr-IN" dirty="0"/>
              <a:t> </a:t>
            </a:r>
            <a:r>
              <a:rPr lang="mr-IN" dirty="0" err="1"/>
              <a:t>будет</a:t>
            </a:r>
            <a:r>
              <a:rPr lang="mr-IN" dirty="0"/>
              <a:t> </a:t>
            </a:r>
            <a:r>
              <a:rPr lang="mr-IN" dirty="0" err="1"/>
              <a:t>исправлено</a:t>
            </a:r>
            <a:r>
              <a:rPr lang="mr-IN" dirty="0"/>
              <a:t> </a:t>
            </a:r>
            <a:r>
              <a:rPr lang="mr-IN" dirty="0" err="1"/>
              <a:t>в</a:t>
            </a:r>
            <a:r>
              <a:rPr lang="mr-IN" dirty="0"/>
              <a:t> </a:t>
            </a:r>
            <a:r>
              <a:rPr lang="mr-IN" dirty="0" err="1"/>
              <a:t>ближайшее</a:t>
            </a:r>
            <a:r>
              <a:rPr lang="mr-IN" dirty="0"/>
              <a:t> </a:t>
            </a:r>
            <a:r>
              <a:rPr lang="mr-IN" dirty="0" err="1"/>
              <a:t>время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Если у вас в одной</a:t>
            </a:r>
            <a:r>
              <a:rPr lang="ru-RU" baseline="0" dirty="0"/>
              <a:t> колонке разнотипные данные, мы пока не сможем их прочитать. Работы над этим ведутся.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Ближайшие</a:t>
            </a:r>
            <a:r>
              <a:rPr lang="ru-RU" baseline="0" dirty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/>
              <a:t>MsgPackValue</a:t>
            </a:r>
            <a:r>
              <a:rPr lang="ru-RU" baseline="0" dirty="0"/>
              <a:t>, который </a:t>
            </a:r>
            <a:r>
              <a:rPr lang="mr-IN" baseline="0" dirty="0"/>
              <a:t>–</a:t>
            </a:r>
            <a:r>
              <a:rPr lang="ru-RU" baseline="0" dirty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/>
              <a:t>scalar index. </a:t>
            </a:r>
            <a:r>
              <a:rPr lang="ru-RU" baseline="0" dirty="0"/>
              <a:t>Ну и обязательно посмотрим в сторону более удобной </a:t>
            </a:r>
            <a:r>
              <a:rPr lang="ru-RU" baseline="0" dirty="0" err="1"/>
              <a:t>сериализации</a:t>
            </a:r>
            <a:r>
              <a:rPr lang="ru-RU" baseline="0" dirty="0"/>
              <a:t> </a:t>
            </a:r>
            <a:r>
              <a:rPr lang="en-US" baseline="0" dirty="0"/>
              <a:t>POCO </a:t>
            </a:r>
            <a:r>
              <a:rPr lang="ru-RU" baseline="0" dirty="0"/>
              <a:t>в </a:t>
            </a:r>
            <a:r>
              <a:rPr lang="en-US" baseline="0" dirty="0" err="1"/>
              <a:t>MsgPack</a:t>
            </a:r>
            <a:r>
              <a:rPr lang="en-US" baseline="0" dirty="0"/>
              <a:t>.</a:t>
            </a:r>
            <a:r>
              <a:rPr lang="ru-RU" baseline="0" dirty="0"/>
              <a:t> Это резко упростит работу с нашим коннектором.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Ближайшие</a:t>
            </a:r>
            <a:r>
              <a:rPr lang="ru-RU" baseline="0" dirty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/>
              <a:t>MsgPackValue</a:t>
            </a:r>
            <a:r>
              <a:rPr lang="ru-RU" baseline="0" dirty="0"/>
              <a:t>, который </a:t>
            </a:r>
            <a:r>
              <a:rPr lang="mr-IN" baseline="0" dirty="0"/>
              <a:t>–</a:t>
            </a:r>
            <a:r>
              <a:rPr lang="ru-RU" baseline="0" dirty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/>
              <a:t>scalar index. </a:t>
            </a:r>
            <a:r>
              <a:rPr lang="ru-RU" baseline="0" dirty="0"/>
              <a:t>Ну и обязательно посмотрим в сторону более удобной </a:t>
            </a:r>
            <a:r>
              <a:rPr lang="ru-RU" baseline="0" dirty="0" err="1"/>
              <a:t>сериализации</a:t>
            </a:r>
            <a:r>
              <a:rPr lang="ru-RU" baseline="0" dirty="0"/>
              <a:t> </a:t>
            </a:r>
            <a:r>
              <a:rPr lang="en-US" baseline="0" dirty="0"/>
              <a:t>POCO </a:t>
            </a:r>
            <a:r>
              <a:rPr lang="ru-RU" baseline="0" dirty="0"/>
              <a:t>в </a:t>
            </a:r>
            <a:r>
              <a:rPr lang="en-US" baseline="0" dirty="0" err="1"/>
              <a:t>MsgPack</a:t>
            </a:r>
            <a:r>
              <a:rPr lang="en-US" baseline="0" dirty="0"/>
              <a:t>.</a:t>
            </a:r>
            <a:r>
              <a:rPr lang="ru-RU" baseline="0" dirty="0"/>
              <a:t> Это резко упростит работу с нашим коннектором.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/>
              <a:t> его основное назначение, если я верно понимаю. </a:t>
            </a:r>
            <a:r>
              <a:rPr lang="ru-RU" dirty="0"/>
              <a:t>Мы используем, например, модуль очередей (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</a:t>
            </a:r>
            <a:r>
              <a:rPr lang="ru-RU" dirty="0" err="1"/>
              <a:t>tarantool</a:t>
            </a:r>
            <a:r>
              <a:rPr lang="ru-RU" dirty="0"/>
              <a:t>/</a:t>
            </a:r>
            <a:r>
              <a:rPr lang="ru-RU" dirty="0" err="1"/>
              <a:t>queue</a:t>
            </a:r>
            <a:r>
              <a:rPr lang="ru-RU" dirty="0"/>
              <a:t>). Благодаря</a:t>
            </a:r>
            <a:r>
              <a:rPr lang="ru-RU" baseline="0" dirty="0"/>
              <a:t> тому, как работают </a:t>
            </a:r>
            <a:r>
              <a:rPr lang="en-US" baseline="0" dirty="0"/>
              <a:t>yield point </a:t>
            </a:r>
            <a:r>
              <a:rPr lang="ru-RU" baseline="0" dirty="0"/>
              <a:t>в тарантуле, очереди в тарантуле дают нам </a:t>
            </a:r>
            <a:r>
              <a:rPr lang="en-US" baseline="0" dirty="0"/>
              <a:t>exactly once </a:t>
            </a:r>
            <a:r>
              <a:rPr lang="ru-RU" baseline="0" dirty="0"/>
              <a:t>семантику.</a:t>
            </a:r>
            <a:r>
              <a:rPr lang="en-US" baseline="0" dirty="0"/>
              <a:t> </a:t>
            </a:r>
            <a:r>
              <a:rPr lang="ru-RU" baseline="0" dirty="0"/>
              <a:t>Бизнес-логика на </a:t>
            </a:r>
            <a:r>
              <a:rPr lang="ru-RU" baseline="0" dirty="0" err="1"/>
              <a:t>луа</a:t>
            </a:r>
            <a:r>
              <a:rPr lang="ru-RU" baseline="0" dirty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/>
              <a:t>луа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7FF4-4A58-3F48-9511-38849423F5EA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me@aensidhe.r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nsidh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mino.research.ibm.com/library/cyberdig.nsf/papers/0929052195DD819C85257D2300681E7B/$File/rc2548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Использование</a:t>
            </a:r>
            <a:r>
              <a:rPr lang="de-DE" dirty="0"/>
              <a:t> .NET Core </a:t>
            </a:r>
            <a:r>
              <a:rPr lang="de-DE" dirty="0" err="1"/>
              <a:t>и</a:t>
            </a:r>
            <a:r>
              <a:rPr lang="de-DE" dirty="0"/>
              <a:t> Linux </a:t>
            </a:r>
            <a:r>
              <a:rPr lang="de-DE" dirty="0" err="1"/>
              <a:t>в</a:t>
            </a:r>
            <a:r>
              <a:rPr lang="de-DE" dirty="0"/>
              <a:t> </a:t>
            </a:r>
            <a:r>
              <a:rPr lang="de-DE" dirty="0" err="1"/>
              <a:t>реальных</a:t>
            </a:r>
            <a:r>
              <a:rPr lang="de-DE" dirty="0"/>
              <a:t> </a:t>
            </a:r>
            <a:r>
              <a:rPr lang="de-DE" dirty="0" err="1"/>
              <a:t>системах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2302"/>
            <a:ext cx="9144000" cy="885497"/>
          </a:xfrm>
        </p:spPr>
        <p:txBody>
          <a:bodyPr/>
          <a:lstStyle/>
          <a:p>
            <a:pPr algn="r"/>
            <a:r>
              <a:rPr lang="ru-RU" dirty="0"/>
              <a:t>Анатолий Попов</a:t>
            </a:r>
          </a:p>
          <a:p>
            <a:pPr algn="r"/>
            <a:r>
              <a:rPr lang="en-US" dirty="0"/>
              <a:t>System architect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90" y="4787900"/>
            <a:ext cx="1447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81"/>
    </mc:Choice>
    <mc:Fallback xmlns="">
      <p:transition spd="slow" advTm="21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мигрируем?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&gt; 70 </a:t>
            </a:r>
            <a:r>
              <a:rPr lang="ru-RU" dirty="0"/>
              <a:t>проектов</a:t>
            </a:r>
          </a:p>
          <a:p>
            <a:endParaRPr lang="ru-RU" dirty="0"/>
          </a:p>
          <a:p>
            <a:r>
              <a:rPr lang="ru-RU" dirty="0"/>
              <a:t>1 </a:t>
            </a:r>
            <a:r>
              <a:rPr lang="en-US" dirty="0"/>
              <a:t>IIS </a:t>
            </a:r>
            <a:r>
              <a:rPr lang="ru-RU" dirty="0"/>
              <a:t>приложение</a:t>
            </a:r>
          </a:p>
          <a:p>
            <a:endParaRPr lang="ru-RU" dirty="0"/>
          </a:p>
          <a:p>
            <a:r>
              <a:rPr lang="ru-RU" dirty="0"/>
              <a:t>2 службы</a:t>
            </a:r>
          </a:p>
          <a:p>
            <a:endParaRPr lang="ru-RU" dirty="0"/>
          </a:p>
          <a:p>
            <a:r>
              <a:rPr lang="ru-RU" dirty="0"/>
              <a:t>Несколько утилит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46 =&gt; </a:t>
            </a:r>
            <a:r>
              <a:rPr lang="en-US" dirty="0" err="1"/>
              <a:t>.net</a:t>
            </a:r>
            <a:r>
              <a:rPr lang="en-US" dirty="0"/>
              <a:t> core1.1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Несколько попыток, последняя заняла 3 месяца</a:t>
            </a:r>
          </a:p>
          <a:p>
            <a:endParaRPr lang="ru-RU" dirty="0"/>
          </a:p>
          <a:p>
            <a:r>
              <a:rPr lang="ru-RU" dirty="0"/>
              <a:t>Пришлось поддерживать несколько </a:t>
            </a:r>
            <a:r>
              <a:rPr lang="ru-RU" dirty="0" err="1"/>
              <a:t>форков</a:t>
            </a:r>
            <a:r>
              <a:rPr lang="ru-RU" dirty="0"/>
              <a:t> </a:t>
            </a:r>
            <a:r>
              <a:rPr lang="en-US" dirty="0"/>
              <a:t>OSS</a:t>
            </a:r>
          </a:p>
          <a:p>
            <a:endParaRPr lang="en-US" dirty="0"/>
          </a:p>
          <a:p>
            <a:r>
              <a:rPr lang="ru-RU" dirty="0"/>
              <a:t>Невозможно работать с доменами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Нет </a:t>
            </a:r>
            <a:r>
              <a:rPr lang="en-US" dirty="0" err="1"/>
              <a:t>HttpContext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было непросто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1294"/>
            <a:ext cx="10515600" cy="2211224"/>
          </a:xfrm>
        </p:spPr>
      </p:pic>
    </p:spTree>
    <p:extLst>
      <p:ext uri="{BB962C8B-B14F-4D97-AF65-F5344CB8AC3E}">
        <p14:creationId xmlns:p14="http://schemas.microsoft.com/office/powerpoint/2010/main" val="197899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 на выходе?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IIS </a:t>
            </a:r>
            <a:r>
              <a:rPr lang="ru-RU" dirty="0"/>
              <a:t>приложение </a:t>
            </a:r>
            <a:r>
              <a:rPr lang="ru-RU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asp.net</a:t>
            </a:r>
            <a:r>
              <a:rPr lang="en-US" dirty="0"/>
              <a:t> core application</a:t>
            </a: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ru-RU" dirty="0"/>
              <a:t>службы </a:t>
            </a:r>
            <a:r>
              <a:rPr lang="ru-RU" dirty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asp.net</a:t>
            </a:r>
            <a:r>
              <a:rPr lang="en-US" dirty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Tools  </a:t>
            </a:r>
            <a:r>
              <a:rPr lang="en-US" dirty="0" err="1">
                <a:sym typeface="Wingdings"/>
              </a:rPr>
              <a:t>asp.net</a:t>
            </a:r>
            <a:r>
              <a:rPr lang="en-US" dirty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55 </a:t>
            </a:r>
            <a:r>
              <a:rPr lang="ru-RU" dirty="0">
                <a:sym typeface="Wingdings"/>
              </a:rPr>
              <a:t>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core1.1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.net</a:t>
            </a:r>
            <a:r>
              <a:rPr lang="en-US" dirty="0">
                <a:sym typeface="Wingdings"/>
              </a:rPr>
              <a:t> core 2.0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433"/>
            <a:ext cx="10515600" cy="2036945"/>
          </a:xfrm>
        </p:spPr>
      </p:pic>
    </p:spTree>
    <p:extLst>
      <p:ext uri="{BB962C8B-B14F-4D97-AF65-F5344CB8AC3E}">
        <p14:creationId xmlns:p14="http://schemas.microsoft.com/office/powerpoint/2010/main" val="155258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зачем всё это?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Linux-native </a:t>
            </a:r>
            <a:r>
              <a:rPr lang="ru-RU" dirty="0"/>
              <a:t>хранилища </a:t>
            </a:r>
            <a:r>
              <a:rPr lang="ru-RU" dirty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ru-RU" dirty="0">
                <a:sym typeface="Wingdings"/>
              </a:rPr>
              <a:t>у нас всегда будет</a:t>
            </a:r>
            <a:r>
              <a:rPr lang="en-US" dirty="0">
                <a:sym typeface="Wingdings"/>
              </a:rPr>
              <a:t> Linux</a:t>
            </a:r>
            <a:endParaRPr lang="en-US" dirty="0"/>
          </a:p>
          <a:p>
            <a:endParaRPr lang="en-US" dirty="0"/>
          </a:p>
          <a:p>
            <a:r>
              <a:rPr lang="ru-RU" dirty="0">
                <a:sym typeface="Wingdings"/>
              </a:rPr>
              <a:t>Если можно убрать </a:t>
            </a:r>
            <a:r>
              <a:rPr lang="en-US" dirty="0">
                <a:sym typeface="Wingdings"/>
              </a:rPr>
              <a:t>windows</a:t>
            </a:r>
            <a:r>
              <a:rPr lang="ru-RU" dirty="0">
                <a:sym typeface="Wingdings"/>
              </a:rPr>
              <a:t>, то меньше проблем с </a:t>
            </a:r>
            <a:r>
              <a:rPr lang="en-US" dirty="0">
                <a:sym typeface="Wingdings"/>
              </a:rPr>
              <a:t>Ops</a:t>
            </a:r>
            <a:endParaRPr lang="ru-RU" dirty="0">
              <a:sym typeface="Wingdings"/>
            </a:endParaRPr>
          </a:p>
          <a:p>
            <a:endParaRPr lang="ru-RU" dirty="0">
              <a:sym typeface="Wingdings"/>
            </a:endParaRPr>
          </a:p>
          <a:p>
            <a:r>
              <a:rPr lang="en-US" dirty="0">
                <a:sym typeface="Wingdings"/>
              </a:rPr>
              <a:t>Docker containers </a:t>
            </a:r>
            <a:r>
              <a:rPr lang="ru-RU" dirty="0">
                <a:sym typeface="Wingdings"/>
              </a:rPr>
              <a:t>можно скачать и посмотреть (</a:t>
            </a:r>
            <a:r>
              <a:rPr lang="en-US" dirty="0">
                <a:sym typeface="Wingdings"/>
              </a:rPr>
              <a:t>.</a:t>
            </a:r>
            <a:r>
              <a:rPr lang="en-US" dirty="0" err="1">
                <a:sym typeface="Wingdings"/>
              </a:rPr>
              <a:t>env</a:t>
            </a:r>
            <a:r>
              <a:rPr lang="en-US" dirty="0">
                <a:sym typeface="Wingdings"/>
              </a:rPr>
              <a:t>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ли минусы?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Пришлось учить новые интерфейсы</a:t>
            </a:r>
            <a:endParaRPr lang="en-US" dirty="0"/>
          </a:p>
          <a:p>
            <a:endParaRPr lang="en-US" dirty="0"/>
          </a:p>
          <a:p>
            <a:r>
              <a:rPr lang="ru-RU" dirty="0">
                <a:sym typeface="Wingdings"/>
              </a:rPr>
              <a:t>Пришлось писать свои обёртки над </a:t>
            </a:r>
            <a:r>
              <a:rPr lang="en-US" dirty="0" err="1">
                <a:sym typeface="Wingdings"/>
              </a:rPr>
              <a:t>imagemagick</a:t>
            </a:r>
            <a:endParaRPr lang="ru-RU" dirty="0">
              <a:sym typeface="Wingdings"/>
            </a:endParaRPr>
          </a:p>
          <a:p>
            <a:endParaRPr lang="ru-RU" dirty="0">
              <a:sym typeface="Wingdings"/>
            </a:endParaRPr>
          </a:p>
          <a:p>
            <a:r>
              <a:rPr lang="ru-RU" dirty="0">
                <a:sym typeface="Wingdings"/>
              </a:rPr>
              <a:t>Нет </a:t>
            </a:r>
            <a:r>
              <a:rPr lang="en-US" dirty="0">
                <a:sym typeface="Wingdings"/>
              </a:rPr>
              <a:t>Performance Counters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9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СУБД</a:t>
            </a:r>
            <a:r>
              <a:rPr lang="en-US" dirty="0"/>
              <a:t> (2015)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Нам подходят </a:t>
            </a:r>
            <a:r>
              <a:rPr lang="en-US" dirty="0"/>
              <a:t>key-value</a:t>
            </a:r>
          </a:p>
          <a:p>
            <a:endParaRPr lang="ru-RU" dirty="0"/>
          </a:p>
          <a:p>
            <a:r>
              <a:rPr lang="en-US" dirty="0" err="1"/>
              <a:t>Redis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Tarantool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pic>
        <p:nvPicPr>
          <p:cNvPr id="2050" name="Picture 2" descr="ttps://keefcode.files.wordpress.com/2013/12/no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47" y="1549022"/>
            <a:ext cx="6220097" cy="40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32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Давно на рынке</a:t>
            </a:r>
          </a:p>
          <a:p>
            <a:endParaRPr lang="ru-RU" dirty="0"/>
          </a:p>
          <a:p>
            <a:r>
              <a:rPr lang="ru-RU" dirty="0"/>
              <a:t>Хороший коннектор для </a:t>
            </a:r>
            <a:r>
              <a:rPr lang="en-US" dirty="0" err="1"/>
              <a:t>.net</a:t>
            </a:r>
            <a:r>
              <a:rPr lang="ru-RU" dirty="0"/>
              <a:t> </a:t>
            </a:r>
            <a:r>
              <a:rPr lang="en-US" dirty="0"/>
              <a:t>[</a:t>
            </a:r>
            <a:r>
              <a:rPr lang="en-US" dirty="0" err="1"/>
              <a:t>StackExchange.Redis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ru-RU" dirty="0"/>
              <a:t>Очень быстрый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Прекрасная документация</a:t>
            </a:r>
          </a:p>
          <a:p>
            <a:endParaRPr lang="en-US" dirty="0"/>
          </a:p>
        </p:txBody>
      </p:sp>
      <p:pic>
        <p:nvPicPr>
          <p:cNvPr id="3074" name="Picture 2" descr="edis-300d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311"/>
            <a:ext cx="2812104" cy="9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4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6"/>
    </mc:Choice>
    <mc:Fallback xmlns="">
      <p:transition spd="slow" advTm="6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Скорость</a:t>
            </a:r>
          </a:p>
          <a:p>
            <a:endParaRPr lang="ru-RU" dirty="0"/>
          </a:p>
          <a:p>
            <a:r>
              <a:rPr lang="ru-RU" dirty="0"/>
              <a:t>Надёжность записи на диск</a:t>
            </a:r>
          </a:p>
          <a:p>
            <a:endParaRPr lang="ru-RU" dirty="0"/>
          </a:p>
          <a:p>
            <a:r>
              <a:rPr lang="ru-RU" dirty="0"/>
              <a:t>Вторичные индексы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Но нет коннектора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27940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поговорим?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контейнеризация приложений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Миграция в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зачем и почему?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9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87"/>
    </mc:Choice>
    <mc:Fallback xmlns="">
      <p:transition spd="slow" advTm="15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083"/>
            <a:ext cx="10515600" cy="4351338"/>
          </a:xfrm>
        </p:spPr>
        <p:txBody>
          <a:bodyPr/>
          <a:lstStyle/>
          <a:p>
            <a:r>
              <a:rPr lang="ru-RU" dirty="0"/>
              <a:t>Прекрасная документация и коннектор</a:t>
            </a:r>
          </a:p>
          <a:p>
            <a:endParaRPr lang="ru-RU" dirty="0"/>
          </a:p>
          <a:p>
            <a:r>
              <a:rPr lang="ru-RU" dirty="0"/>
              <a:t>Много опыта работы с ним</a:t>
            </a:r>
          </a:p>
          <a:p>
            <a:endParaRPr lang="ru-RU" dirty="0"/>
          </a:p>
          <a:p>
            <a:r>
              <a:rPr lang="ru-RU" dirty="0"/>
              <a:t>Куча фич: </a:t>
            </a:r>
            <a:r>
              <a:rPr lang="en-US" dirty="0"/>
              <a:t>ACID, </a:t>
            </a:r>
            <a:r>
              <a:rPr lang="en-US" dirty="0" err="1"/>
              <a:t>RowStore</a:t>
            </a:r>
            <a:r>
              <a:rPr lang="en-US" dirty="0"/>
              <a:t>, </a:t>
            </a:r>
            <a:r>
              <a:rPr lang="en-US" dirty="0" err="1"/>
              <a:t>ColumnStore</a:t>
            </a:r>
            <a:r>
              <a:rPr lang="en-US" dirty="0"/>
              <a:t>, In-Memory store</a:t>
            </a:r>
          </a:p>
          <a:p>
            <a:endParaRPr lang="en-US" dirty="0"/>
          </a:p>
          <a:p>
            <a:r>
              <a:rPr lang="ru-RU" dirty="0"/>
              <a:t>Очень дорого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14DAA-2F8B-4F6F-BB6D-8C4052CCA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854"/>
            <a:ext cx="5204963" cy="13255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42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 вторичных индексов</a:t>
            </a:r>
          </a:p>
          <a:p>
            <a:endParaRPr lang="ru-RU" dirty="0"/>
          </a:p>
          <a:p>
            <a:r>
              <a:rPr lang="ru-RU" dirty="0"/>
              <a:t>Данные со временем теряют </a:t>
            </a:r>
            <a:r>
              <a:rPr lang="ru-RU" dirty="0" err="1"/>
              <a:t>консистентность</a:t>
            </a:r>
            <a:endParaRPr lang="ru-RU" dirty="0"/>
          </a:p>
          <a:p>
            <a:endParaRPr lang="ru-RU" dirty="0"/>
          </a:p>
          <a:p>
            <a:r>
              <a:rPr lang="ru-RU" dirty="0"/>
              <a:t>Атомарная реализация через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ru-RU" dirty="0"/>
              <a:t>или транзакции </a:t>
            </a:r>
            <a:r>
              <a:rPr lang="mr-IN" dirty="0"/>
              <a:t>–</a:t>
            </a:r>
            <a:r>
              <a:rPr lang="ru-RU" dirty="0"/>
              <a:t> медленная</a:t>
            </a:r>
          </a:p>
          <a:p>
            <a:endParaRPr lang="ru-RU" dirty="0"/>
          </a:p>
          <a:p>
            <a:r>
              <a:rPr lang="ru-RU" dirty="0"/>
              <a:t>Выкидываем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ru-RU" dirty="0"/>
              <a:t>берём </a:t>
            </a:r>
            <a:r>
              <a:rPr lang="en-US" dirty="0" err="1"/>
              <a:t>Tarantool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46"/>
    </mc:Choice>
    <mc:Fallback xmlns="">
      <p:transition spd="slow" advTm="6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progaudi.tarantool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Поддерживаем </a:t>
            </a:r>
            <a:r>
              <a:rPr lang="en-US" dirty="0"/>
              <a:t>net46,</a:t>
            </a:r>
            <a:r>
              <a:rPr lang="ru-RU" dirty="0"/>
              <a:t> </a:t>
            </a:r>
            <a:r>
              <a:rPr lang="en-US" dirty="0"/>
              <a:t>netstandard1.4, netstandard2.0</a:t>
            </a:r>
          </a:p>
          <a:p>
            <a:endParaRPr lang="en-US" dirty="0"/>
          </a:p>
          <a:p>
            <a:r>
              <a:rPr lang="ru-RU" dirty="0"/>
              <a:t>Поддерживаем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en-US" dirty="0"/>
          </a:p>
          <a:p>
            <a:r>
              <a:rPr lang="ru-RU" dirty="0"/>
              <a:t>Поддерживаем почти полностью </a:t>
            </a:r>
            <a:r>
              <a:rPr lang="en-US" dirty="0" err="1"/>
              <a:t>IProto</a:t>
            </a:r>
            <a:r>
              <a:rPr lang="ru-RU" dirty="0"/>
              <a:t>, кроме:</a:t>
            </a:r>
          </a:p>
          <a:p>
            <a:pPr lvl="1"/>
            <a:r>
              <a:rPr lang="en-US" dirty="0"/>
              <a:t>DDL</a:t>
            </a:r>
          </a:p>
          <a:p>
            <a:pPr lvl="1"/>
            <a:r>
              <a:rPr lang="en-US" dirty="0"/>
              <a:t>сallv1.6 </a:t>
            </a:r>
            <a:r>
              <a:rPr lang="ru-RU" dirty="0"/>
              <a:t>бросает исключение, если функция возвращает </a:t>
            </a:r>
            <a:r>
              <a:rPr lang="en-US" dirty="0"/>
              <a:t>null</a:t>
            </a:r>
            <a:endParaRPr lang="ru-RU" dirty="0"/>
          </a:p>
          <a:p>
            <a:endParaRPr lang="en-US" dirty="0"/>
          </a:p>
          <a:p>
            <a:r>
              <a:rPr lang="ru-RU" dirty="0"/>
              <a:t>Соединение держим только </a:t>
            </a:r>
            <a:r>
              <a:rPr lang="en-US" dirty="0"/>
              <a:t>c</a:t>
            </a:r>
            <a:r>
              <a:rPr lang="ru-RU" dirty="0"/>
              <a:t> одной </a:t>
            </a:r>
            <a:r>
              <a:rPr lang="ru-RU" dirty="0" err="1"/>
              <a:t>нодой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0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5"/>
    </mc:Choice>
    <mc:Fallback xmlns="">
      <p:transition spd="slow" advTm="78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Коннектор: фичи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Мультиплексирование запросов</a:t>
            </a:r>
          </a:p>
          <a:p>
            <a:endParaRPr lang="ru-RU" dirty="0"/>
          </a:p>
          <a:p>
            <a:r>
              <a:rPr lang="ru-RU" dirty="0"/>
              <a:t>Интерфейс повторяет референсный:</a:t>
            </a:r>
          </a:p>
          <a:p>
            <a:pPr lvl="1"/>
            <a:r>
              <a:rPr lang="en-US" dirty="0"/>
              <a:t>https://tarantool.org/en/doc/1.7/reference/reference_lua/net_box.html</a:t>
            </a:r>
          </a:p>
          <a:p>
            <a:endParaRPr lang="en-US" dirty="0"/>
          </a:p>
          <a:p>
            <a:r>
              <a:rPr lang="ru-RU" dirty="0"/>
              <a:t>Достаточно быстрый: </a:t>
            </a:r>
          </a:p>
          <a:p>
            <a:pPr lvl="1"/>
            <a:r>
              <a:rPr lang="ru-RU" dirty="0"/>
              <a:t>90 тысяч запросов в секунду (</a:t>
            </a:r>
            <a:r>
              <a:rPr lang="en-US" dirty="0"/>
              <a:t>select by key)</a:t>
            </a:r>
          </a:p>
          <a:p>
            <a:pPr lvl="1"/>
            <a:r>
              <a:rPr lang="ru-RU" dirty="0"/>
              <a:t>Коннектор редиса лучше: </a:t>
            </a:r>
            <a:r>
              <a:rPr lang="en-US" dirty="0"/>
              <a:t>270 </a:t>
            </a:r>
            <a:r>
              <a:rPr lang="ru-RU" dirty="0"/>
              <a:t>тысяч запросов в секунду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4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Коннектор: интерфейс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index.Min</a:t>
            </a:r>
            <a:r>
              <a:rPr lang="en-US" dirty="0"/>
              <a:t>&lt;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/>
              <a:t>ValueTuple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&gt;&gt;(</a:t>
            </a:r>
            <a:r>
              <a:rPr lang="en-US" dirty="0" err="1"/>
              <a:t>ValueTuple.Create</a:t>
            </a:r>
            <a:r>
              <a:rPr lang="en-US" dirty="0"/>
              <a:t>(3));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index.Mix</a:t>
            </a:r>
            <a:r>
              <a:rPr lang="en-US" dirty="0"/>
              <a:t>&lt;(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), </a:t>
            </a:r>
            <a:r>
              <a:rPr lang="en-US" dirty="0" err="1"/>
              <a:t>int</a:t>
            </a:r>
            <a:r>
              <a:rPr lang="en-US" dirty="0"/>
              <a:t>&gt;(3)</a:t>
            </a:r>
          </a:p>
          <a:p>
            <a:endParaRPr lang="en-US" dirty="0"/>
          </a:p>
          <a:p>
            <a:r>
              <a:rPr lang="en-US" dirty="0"/>
              <a:t>ADO</a:t>
            </a:r>
          </a:p>
          <a:p>
            <a:endParaRPr lang="en-US" dirty="0"/>
          </a:p>
          <a:p>
            <a:r>
              <a:rPr lang="en-US" dirty="0"/>
              <a:t>EF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Эксплутация</a:t>
            </a:r>
            <a:r>
              <a:rPr lang="ru-RU" dirty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… used as a database, cache and message broker (redis.io)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Sql</a:t>
            </a:r>
            <a:r>
              <a:rPr lang="en-US" dirty="0"/>
              <a:t> server is a relational database management system.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Tarantool</a:t>
            </a:r>
            <a:r>
              <a:rPr lang="en-US" dirty="0"/>
              <a:t>: Get your data in RAM. Get compute close to data. Enjoy the performance.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9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Эксплутация</a:t>
            </a:r>
            <a:r>
              <a:rPr lang="ru-RU" dirty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Модули: </a:t>
            </a:r>
            <a:r>
              <a:rPr lang="en-US" dirty="0"/>
              <a:t>queue, </a:t>
            </a:r>
            <a:r>
              <a:rPr lang="en-US" dirty="0" err="1"/>
              <a:t>memcached</a:t>
            </a:r>
            <a:r>
              <a:rPr lang="en-US" dirty="0"/>
              <a:t>, </a:t>
            </a:r>
            <a:r>
              <a:rPr lang="en-US" dirty="0" err="1"/>
              <a:t>mqtt</a:t>
            </a:r>
            <a:r>
              <a:rPr lang="en-US" dirty="0"/>
              <a:t>, </a:t>
            </a:r>
            <a:r>
              <a:rPr lang="en-US" dirty="0" err="1"/>
              <a:t>expirationd</a:t>
            </a:r>
            <a:r>
              <a:rPr lang="en-US" dirty="0"/>
              <a:t>, </a:t>
            </a:r>
            <a:r>
              <a:rPr lang="en-US" dirty="0" err="1"/>
              <a:t>gis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…</a:t>
            </a:r>
            <a:endParaRPr lang="ru-RU" dirty="0"/>
          </a:p>
          <a:p>
            <a:endParaRPr lang="ru-RU" dirty="0"/>
          </a:p>
          <a:p>
            <a:r>
              <a:rPr lang="ru-RU" dirty="0"/>
              <a:t>Мы используем только </a:t>
            </a:r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Также у нас есть немного своей логики на </a:t>
            </a:r>
            <a:r>
              <a:rPr lang="en-US" dirty="0" err="1"/>
              <a:t>lua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Построили прототип на </a:t>
            </a:r>
            <a:r>
              <a:rPr lang="en-US" dirty="0"/>
              <a:t>swift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844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Эксплуатация: синхронная репликация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Tarantool</a:t>
            </a:r>
            <a:r>
              <a:rPr lang="en-US" dirty="0"/>
              <a:t> </a:t>
            </a:r>
            <a:r>
              <a:rPr lang="ru-RU" dirty="0"/>
              <a:t>её нет</a:t>
            </a:r>
            <a:endParaRPr lang="en-US" dirty="0"/>
          </a:p>
          <a:p>
            <a:endParaRPr lang="en-US" dirty="0"/>
          </a:p>
          <a:p>
            <a:r>
              <a:rPr lang="ru-RU" dirty="0"/>
              <a:t>Ну и в редисе нет</a:t>
            </a:r>
            <a:endParaRPr lang="en-US" dirty="0"/>
          </a:p>
          <a:p>
            <a:endParaRPr lang="ru-RU" dirty="0"/>
          </a:p>
          <a:p>
            <a:r>
              <a:rPr lang="ru-RU" dirty="0"/>
              <a:t>Ждём </a:t>
            </a:r>
            <a:r>
              <a:rPr lang="en-US" dirty="0" err="1"/>
              <a:t>bsync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01"/>
    </mc:Choice>
    <mc:Fallback xmlns="">
      <p:transition spd="slow" advTm="2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Эксплуатация: </a:t>
            </a:r>
            <a:r>
              <a:rPr lang="en-US" dirty="0"/>
              <a:t>master-master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Master-master </a:t>
            </a:r>
            <a:r>
              <a:rPr lang="ru-RU" dirty="0"/>
              <a:t>не нужен © Илья Космодемьянский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487613"/>
            <a:ext cx="6299200" cy="345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62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06"/>
    </mc:Choice>
    <mc:Fallback xmlns="">
      <p:transition spd="slow" advTm="88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Эксплуатация: </a:t>
            </a:r>
            <a:r>
              <a:rPr lang="ru-RU" dirty="0" err="1"/>
              <a:t>версионирование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/>
          <a:lstStyle/>
          <a:p>
            <a:r>
              <a:rPr lang="ru-RU" dirty="0"/>
              <a:t>Версия докер-контейнера </a:t>
            </a:r>
            <a:r>
              <a:rPr lang="mr-IN" dirty="0"/>
              <a:t>–</a:t>
            </a:r>
            <a:r>
              <a:rPr lang="ru-RU" dirty="0"/>
              <a:t> 1.7. Версия тарантула?</a:t>
            </a:r>
          </a:p>
          <a:p>
            <a:endParaRPr lang="ru-RU" dirty="0"/>
          </a:p>
          <a:p>
            <a:r>
              <a:rPr lang="ru-RU" dirty="0"/>
              <a:t>Версия тарантула </a:t>
            </a:r>
            <a:r>
              <a:rPr lang="mr-IN" dirty="0"/>
              <a:t>–</a:t>
            </a:r>
            <a:r>
              <a:rPr lang="ru-RU" dirty="0"/>
              <a:t> 1.7.</a:t>
            </a:r>
            <a:r>
              <a:rPr lang="en-US" dirty="0"/>
              <a:t>6</a:t>
            </a:r>
            <a:r>
              <a:rPr lang="ru-RU" dirty="0"/>
              <a:t>-х. Версия докер-контейнера?</a:t>
            </a:r>
            <a:endParaRPr lang="en-US" dirty="0"/>
          </a:p>
          <a:p>
            <a:endParaRPr lang="ru-RU" dirty="0"/>
          </a:p>
          <a:p>
            <a:r>
              <a:rPr lang="en-US" dirty="0"/>
              <a:t>https://hub.docker.com/r/progaudi/tarantool/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3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18"/>
    </mc:Choice>
    <mc:Fallback xmlns="">
      <p:transition spd="slow" advTm="5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Они с нами давно (</a:t>
            </a:r>
            <a:r>
              <a:rPr lang="en-US" dirty="0"/>
              <a:t>Jails, LXC, Solaris zones)</a:t>
            </a:r>
          </a:p>
          <a:p>
            <a:endParaRPr lang="ru-RU" dirty="0"/>
          </a:p>
          <a:p>
            <a:r>
              <a:rPr lang="ru-RU" dirty="0"/>
              <a:t>Наиболее популярный вариант сейчас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Docker</a:t>
            </a:r>
          </a:p>
          <a:p>
            <a:endParaRPr lang="en-US" dirty="0"/>
          </a:p>
          <a:p>
            <a:r>
              <a:rPr lang="en-US" dirty="0"/>
              <a:t>Docker for Windows/Mac </a:t>
            </a:r>
            <a:r>
              <a:rPr lang="mr-IN" dirty="0"/>
              <a:t>–</a:t>
            </a:r>
            <a:r>
              <a:rPr lang="en-US" dirty="0"/>
              <a:t> VM</a:t>
            </a:r>
          </a:p>
          <a:p>
            <a:endParaRPr lang="en-US" dirty="0"/>
          </a:p>
          <a:p>
            <a:r>
              <a:rPr lang="en-US" dirty="0"/>
              <a:t>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1516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Эксплуатация: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Специфический язык запросов. </a:t>
            </a:r>
            <a:r>
              <a:rPr lang="en-US" dirty="0"/>
              <a:t>QA </a:t>
            </a:r>
            <a:r>
              <a:rPr lang="ru-RU" dirty="0"/>
              <a:t>и </a:t>
            </a:r>
            <a:r>
              <a:rPr lang="en-US" dirty="0"/>
              <a:t>Ops </a:t>
            </a:r>
            <a:r>
              <a:rPr lang="ru-RU" dirty="0"/>
              <a:t>страдают.</a:t>
            </a:r>
          </a:p>
          <a:p>
            <a:pPr lvl="1"/>
            <a:endParaRPr lang="ru-RU" dirty="0"/>
          </a:p>
          <a:p>
            <a:r>
              <a:rPr lang="ru-RU" dirty="0"/>
              <a:t>Но есть </a:t>
            </a:r>
            <a:r>
              <a:rPr lang="en-US" dirty="0"/>
              <a:t>GUI: https://github.com/basis-company/tarantool-admin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B32AE-4481-4EF6-847C-984768F51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669" y="3297917"/>
            <a:ext cx="6180031" cy="27655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45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86"/>
    </mc:Choice>
    <mc:Fallback xmlns=""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Эксплуатация: </a:t>
            </a:r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Ждём релиза </a:t>
            </a:r>
            <a:r>
              <a:rPr lang="en-US" dirty="0"/>
              <a:t>1.8 – </a:t>
            </a:r>
            <a:r>
              <a:rPr lang="ru-RU" dirty="0"/>
              <a:t>уже можно пробовать</a:t>
            </a:r>
            <a:r>
              <a:rPr lang="en-US" dirty="0"/>
              <a:t>, </a:t>
            </a:r>
            <a:r>
              <a:rPr lang="ru-RU" dirty="0"/>
              <a:t>но пока </a:t>
            </a:r>
            <a:r>
              <a:rPr lang="en-US" dirty="0"/>
              <a:t>Alpha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Поддержка есть в пререлизных сборках коннектора</a:t>
            </a:r>
          </a:p>
          <a:p>
            <a:pPr lvl="1"/>
            <a:r>
              <a:rPr lang="en-US" dirty="0"/>
              <a:t>ADO, EF Core </a:t>
            </a:r>
            <a:r>
              <a:rPr lang="ru-RU" dirty="0"/>
              <a:t>пока нет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11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86"/>
    </mc:Choice>
    <mc:Fallback xmlns=""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Эксплуатация: мониторинг и </a:t>
            </a:r>
            <a:r>
              <a:rPr lang="ru-RU" dirty="0" err="1"/>
              <a:t>логгинг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logging driver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/</a:t>
            </a:r>
            <a:r>
              <a:rPr lang="en-US" dirty="0" err="1"/>
              <a:t>prometheus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 structured log: log.info{a=123, b={c = 1, d = 2}}</a:t>
            </a:r>
          </a:p>
        </p:txBody>
      </p:sp>
    </p:spTree>
    <p:extLst>
      <p:ext uri="{BB962C8B-B14F-4D97-AF65-F5344CB8AC3E}">
        <p14:creationId xmlns:p14="http://schemas.microsoft.com/office/powerpoint/2010/main" val="11579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работает на </a:t>
            </a:r>
            <a:r>
              <a:rPr lang="en-US" dirty="0"/>
              <a:t>Linux, ARM, ARM64 (</a:t>
            </a:r>
            <a:r>
              <a:rPr lang="ru-RU" dirty="0"/>
              <a:t>ну, почти ;))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хорошая СУБД для </a:t>
            </a:r>
            <a:r>
              <a:rPr lang="en-US" dirty="0" err="1"/>
              <a:t>.net</a:t>
            </a:r>
            <a:r>
              <a:rPr lang="ru-RU" dirty="0"/>
              <a:t> приложений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хорошая очередь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приложений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3125" y="3209925"/>
            <a:ext cx="10515600" cy="23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>
                <a:latin typeface="Calibri Light"/>
              </a:rPr>
              <a:t>evote.com</a:t>
            </a:r>
            <a:endParaRPr lang="en-US" sz="2400" dirty="0">
              <a:latin typeface="Calibri Light"/>
            </a:endParaRPr>
          </a:p>
          <a:p>
            <a:r>
              <a:rPr lang="en-US" sz="2400" dirty="0">
                <a:latin typeface="Calibri Light"/>
              </a:rPr>
              <a:t>System Architect</a:t>
            </a:r>
          </a:p>
          <a:p>
            <a:r>
              <a:rPr lang="en-US" sz="2400" dirty="0">
                <a:latin typeface="Calibri Light"/>
                <a:hlinkClick r:id="rId3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4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18873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Docker?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162"/>
            <a:ext cx="7730170" cy="4351338"/>
          </a:xfrm>
        </p:spPr>
      </p:pic>
      <p:sp>
        <p:nvSpPr>
          <p:cNvPr id="5" name="TextBox 4"/>
          <p:cNvSpPr txBox="1"/>
          <p:nvPr/>
        </p:nvSpPr>
        <p:spPr>
          <a:xfrm>
            <a:off x="3929063" y="6115050"/>
            <a:ext cx="799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/questions/41645665/how-</a:t>
            </a:r>
            <a:r>
              <a:rPr lang="en-US" dirty="0" err="1"/>
              <a:t>containerd</a:t>
            </a:r>
            <a:r>
              <a:rPr lang="en-US" dirty="0"/>
              <a:t>-compares-to-</a:t>
            </a:r>
            <a:r>
              <a:rPr lang="en-US" dirty="0" err="1"/>
              <a:t>runc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Разрушим мифы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никакого </a:t>
            </a:r>
            <a:r>
              <a:rPr lang="ru-RU" dirty="0" err="1"/>
              <a:t>оверхеда</a:t>
            </a:r>
            <a:r>
              <a:rPr lang="ru-RU" dirty="0"/>
              <a:t> по </a:t>
            </a:r>
            <a:r>
              <a:rPr lang="en-US" dirty="0"/>
              <a:t>CPU </a:t>
            </a:r>
            <a:r>
              <a:rPr lang="ru-RU" dirty="0"/>
              <a:t>и памяти</a:t>
            </a:r>
          </a:p>
          <a:p>
            <a:endParaRPr lang="ru-RU" dirty="0"/>
          </a:p>
          <a:p>
            <a:r>
              <a:rPr lang="ru-RU" dirty="0"/>
              <a:t>Практически никакого </a:t>
            </a:r>
            <a:r>
              <a:rPr lang="ru-RU" dirty="0" err="1"/>
              <a:t>оверхеда</a:t>
            </a:r>
            <a:r>
              <a:rPr lang="ru-RU" dirty="0"/>
              <a:t> по </a:t>
            </a:r>
            <a:r>
              <a:rPr lang="en-US" dirty="0"/>
              <a:t>IO, </a:t>
            </a:r>
            <a:r>
              <a:rPr lang="ru-RU" dirty="0"/>
              <a:t>если использовать </a:t>
            </a:r>
            <a:r>
              <a:rPr lang="en-US" dirty="0"/>
              <a:t>volume</a:t>
            </a:r>
          </a:p>
          <a:p>
            <a:endParaRPr lang="en-US" dirty="0"/>
          </a:p>
          <a:p>
            <a:r>
              <a:rPr lang="ru-RU" dirty="0"/>
              <a:t>Достаточно серьёзный </a:t>
            </a:r>
            <a:r>
              <a:rPr lang="ru-RU" dirty="0" err="1"/>
              <a:t>оверхед</a:t>
            </a:r>
            <a:r>
              <a:rPr lang="ru-RU" dirty="0"/>
              <a:t> по сети (</a:t>
            </a:r>
            <a:r>
              <a:rPr lang="en-US" dirty="0"/>
              <a:t>Project Calico)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ru-RU" sz="1400" dirty="0"/>
              <a:t>Источник: </a:t>
            </a:r>
            <a:r>
              <a:rPr lang="en-US" sz="1400" dirty="0"/>
              <a:t>IBM Research Report An Updated Performance Comparison of Virtual Machines and Linux Containers</a:t>
            </a:r>
          </a:p>
          <a:p>
            <a:pPr marL="0" indent="0" algn="r">
              <a:buNone/>
            </a:pP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https://domino.research.ibm.com/library/cyberdig.nsf/papers/0929052195DD819C85257D2300681E7B/$File/rc25482.pdf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33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ru-RU" dirty="0"/>
              <a:t>образ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Самое важное во всей экосистеме </a:t>
            </a:r>
            <a:r>
              <a:rPr lang="en-US" dirty="0"/>
              <a:t>Docker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Инкапсулирует в себе все зависимости</a:t>
            </a:r>
          </a:p>
          <a:p>
            <a:endParaRPr lang="ru-RU" dirty="0"/>
          </a:p>
          <a:p>
            <a:r>
              <a:rPr lang="ru-RU" dirty="0"/>
              <a:t>Подписывается после сборки и неизменен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Официальные образы для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1.0 &amp; 1.1:</a:t>
            </a:r>
          </a:p>
          <a:p>
            <a:pPr lvl="1"/>
            <a:r>
              <a:rPr lang="en-US" dirty="0">
                <a:sym typeface="Wingdings"/>
              </a:rPr>
              <a:t>Debian jessie</a:t>
            </a:r>
          </a:p>
          <a:p>
            <a:pPr lvl="1"/>
            <a:r>
              <a:rPr lang="en-US" dirty="0">
                <a:sym typeface="Wingdings"/>
              </a:rPr>
              <a:t>Windows </a:t>
            </a:r>
            <a:r>
              <a:rPr lang="en-US" dirty="0" err="1">
                <a:sym typeface="Wingdings"/>
              </a:rPr>
              <a:t>nanoserver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2.0:</a:t>
            </a:r>
          </a:p>
          <a:p>
            <a:pPr lvl="1"/>
            <a:r>
              <a:rPr lang="en-US" dirty="0">
                <a:sym typeface="Wingdings"/>
              </a:rPr>
              <a:t>Debian jessie</a:t>
            </a:r>
          </a:p>
          <a:p>
            <a:pPr lvl="1"/>
            <a:r>
              <a:rPr lang="en-US" dirty="0">
                <a:sym typeface="Wingdings"/>
              </a:rPr>
              <a:t>Debian stretch</a:t>
            </a:r>
          </a:p>
          <a:p>
            <a:pPr lvl="1"/>
            <a:r>
              <a:rPr lang="en-US" dirty="0">
                <a:sym typeface="Wingdings"/>
              </a:rPr>
              <a:t>Windows </a:t>
            </a:r>
            <a:r>
              <a:rPr lang="en-US" dirty="0" err="1">
                <a:sym typeface="Wingdings"/>
              </a:rPr>
              <a:t>nanoserver</a:t>
            </a:r>
            <a:endParaRPr lang="en-US" dirty="0">
              <a:sym typeface="Wingdings"/>
            </a:endParaRPr>
          </a:p>
          <a:p>
            <a:pPr lvl="1"/>
            <a:r>
              <a:rPr lang="en-US" dirty="0"/>
              <a:t>arm32v7/</a:t>
            </a:r>
            <a:r>
              <a:rPr lang="en-US" dirty="0" err="1"/>
              <a:t>debian:stretch</a:t>
            </a:r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sdk</a:t>
            </a:r>
            <a:r>
              <a:rPr lang="ru-RU" dirty="0"/>
              <a:t> (539 МБ)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runtime</a:t>
            </a:r>
            <a:r>
              <a:rPr lang="ru-RU" dirty="0"/>
              <a:t> (95 МБ)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runtime-deps</a:t>
            </a:r>
            <a:r>
              <a:rPr lang="ru-RU" dirty="0"/>
              <a:t> (68 МБ)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используем мы?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mr-IN" dirty="0"/>
              <a:t>.0.0-img7.0.6-9-nodejs-6-sdk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773 МБ</a:t>
            </a:r>
          </a:p>
          <a:p>
            <a:endParaRPr lang="ru-RU" dirty="0"/>
          </a:p>
          <a:p>
            <a:r>
              <a:rPr lang="ru-RU" dirty="0"/>
              <a:t>2</a:t>
            </a:r>
            <a:r>
              <a:rPr lang="mr-IN" dirty="0"/>
              <a:t>.0.0-img7.0.6-9-runtime</a:t>
            </a:r>
            <a:r>
              <a:rPr lang="ru-RU" dirty="0"/>
              <a:t> - 337 МБ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бонусы мы получили?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Неизменность артефактов</a:t>
            </a:r>
          </a:p>
          <a:p>
            <a:endParaRPr lang="ru-RU" dirty="0"/>
          </a:p>
          <a:p>
            <a:r>
              <a:rPr lang="ru-RU" dirty="0"/>
              <a:t>Если артефакт не поменялся, можно ничего не делать</a:t>
            </a:r>
          </a:p>
          <a:p>
            <a:pPr lvl="1"/>
            <a:r>
              <a:rPr lang="ru-RU" dirty="0"/>
              <a:t>Артефакт зависит от сборочной машины</a:t>
            </a:r>
          </a:p>
          <a:p>
            <a:pPr lvl="1"/>
            <a:endParaRPr lang="ru-RU" dirty="0"/>
          </a:p>
          <a:p>
            <a:r>
              <a:rPr lang="ru-RU" dirty="0"/>
              <a:t>В теории можно использовать кучу оркестраторов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3|2.2|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3.6|6.5|2.9|11.1|1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4.7|13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1.7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26.2|12.4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3|10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2085</Words>
  <Application>Microsoft Office PowerPoint</Application>
  <PresentationFormat>Widescreen</PresentationFormat>
  <Paragraphs>257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Mangal</vt:lpstr>
      <vt:lpstr>Wingdings</vt:lpstr>
      <vt:lpstr>Office Theme</vt:lpstr>
      <vt:lpstr>Использование .NET Core и Linux в реальных системах </vt:lpstr>
      <vt:lpstr>О чём мы поговорим?</vt:lpstr>
      <vt:lpstr>Контейнеры</vt:lpstr>
      <vt:lpstr>Что такое Docker?</vt:lpstr>
      <vt:lpstr>Разрушим мифы</vt:lpstr>
      <vt:lpstr>Docker-образ</vt:lpstr>
      <vt:lpstr>Официальные образы для .net</vt:lpstr>
      <vt:lpstr>Что используем мы?</vt:lpstr>
      <vt:lpstr>Какие бонусы мы получили?</vt:lpstr>
      <vt:lpstr>Что мигрируем?</vt:lpstr>
      <vt:lpstr>.net 46 =&gt; .net core1.1</vt:lpstr>
      <vt:lpstr>Это было непросто</vt:lpstr>
      <vt:lpstr>Что получилось на выходе?</vt:lpstr>
      <vt:lpstr>.net core1.1  .net core 2.0</vt:lpstr>
      <vt:lpstr>А зачем всё это?</vt:lpstr>
      <vt:lpstr>Есть ли минусы?</vt:lpstr>
      <vt:lpstr>Выбор СУБД (2015)</vt:lpstr>
      <vt:lpstr>PowerPoint Presentation</vt:lpstr>
      <vt:lpstr>PowerPoint Presentation</vt:lpstr>
      <vt:lpstr>PowerPoint Presentation</vt:lpstr>
      <vt:lpstr>Недостатки Redis</vt:lpstr>
      <vt:lpstr>progaudi.tarantool</vt:lpstr>
      <vt:lpstr>Коннектор: фичи</vt:lpstr>
      <vt:lpstr>Коннектор: интерфейс</vt:lpstr>
      <vt:lpstr>Эксплутация: сервер приложений</vt:lpstr>
      <vt:lpstr>Эксплутация: сервер приложений</vt:lpstr>
      <vt:lpstr>Эксплуатация: синхронная репликация</vt:lpstr>
      <vt:lpstr>Эксплуатация: master-master</vt:lpstr>
      <vt:lpstr>Эксплуатация: версионирование</vt:lpstr>
      <vt:lpstr> Эксплуатация: запросы</vt:lpstr>
      <vt:lpstr> Эксплуатация: SQL</vt:lpstr>
      <vt:lpstr>Эксплуатация: мониторинг и логгинг</vt:lpstr>
      <vt:lpstr>Выводы?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.NET Core и Linux в реальных системах </dc:title>
  <dc:creator>Anatoly Popov</dc:creator>
  <cp:lastModifiedBy>aensidhe</cp:lastModifiedBy>
  <cp:revision>51</cp:revision>
  <dcterms:created xsi:type="dcterms:W3CDTF">2017-10-10T14:01:39Z</dcterms:created>
  <dcterms:modified xsi:type="dcterms:W3CDTF">2017-11-21T14:39:16Z</dcterms:modified>
</cp:coreProperties>
</file>