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55"/>
  </p:notesMasterIdLst>
  <p:sldIdLst>
    <p:sldId id="256" r:id="rId2"/>
    <p:sldId id="257" r:id="rId3"/>
    <p:sldId id="288" r:id="rId4"/>
    <p:sldId id="311" r:id="rId5"/>
    <p:sldId id="307" r:id="rId6"/>
    <p:sldId id="314" r:id="rId7"/>
    <p:sldId id="308" r:id="rId8"/>
    <p:sldId id="309" r:id="rId9"/>
    <p:sldId id="312" r:id="rId10"/>
    <p:sldId id="313" r:id="rId11"/>
    <p:sldId id="315" r:id="rId12"/>
    <p:sldId id="321" r:id="rId13"/>
    <p:sldId id="316" r:id="rId14"/>
    <p:sldId id="324" r:id="rId15"/>
    <p:sldId id="318" r:id="rId16"/>
    <p:sldId id="261" r:id="rId17"/>
    <p:sldId id="267" r:id="rId18"/>
    <p:sldId id="320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03" r:id="rId28"/>
    <p:sldId id="306" r:id="rId29"/>
    <p:sldId id="283" r:id="rId30"/>
    <p:sldId id="319" r:id="rId31"/>
    <p:sldId id="289" r:id="rId32"/>
    <p:sldId id="287" r:id="rId33"/>
    <p:sldId id="328" r:id="rId34"/>
    <p:sldId id="330" r:id="rId35"/>
    <p:sldId id="327" r:id="rId36"/>
    <p:sldId id="331" r:id="rId37"/>
    <p:sldId id="326" r:id="rId38"/>
    <p:sldId id="325" r:id="rId39"/>
    <p:sldId id="333" r:id="rId40"/>
    <p:sldId id="334" r:id="rId41"/>
    <p:sldId id="332" r:id="rId42"/>
    <p:sldId id="262" r:id="rId43"/>
    <p:sldId id="266" r:id="rId44"/>
    <p:sldId id="268" r:id="rId45"/>
    <p:sldId id="263" r:id="rId46"/>
    <p:sldId id="264" r:id="rId47"/>
    <p:sldId id="265" r:id="rId48"/>
    <p:sldId id="270" r:id="rId49"/>
    <p:sldId id="271" r:id="rId50"/>
    <p:sldId id="269" r:id="rId51"/>
    <p:sldId id="298" r:id="rId52"/>
    <p:sldId id="335" r:id="rId53"/>
    <p:sldId id="323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NewSql" id="{DDCE54FB-A233-4AA4-AD71-7F79A99DB5AE}">
          <p14:sldIdLst>
            <p14:sldId id="311"/>
            <p14:sldId id="307"/>
            <p14:sldId id="314"/>
            <p14:sldId id="308"/>
            <p14:sldId id="309"/>
            <p14:sldId id="312"/>
            <p14:sldId id="313"/>
            <p14:sldId id="315"/>
            <p14:sldId id="321"/>
            <p14:sldId id="316"/>
            <p14:sldId id="324"/>
            <p14:sldId id="318"/>
          </p14:sldIdLst>
        </p14:section>
        <p14:section name="connector" id="{50B89807-4804-41B5-B70B-2A233AE16AD5}">
          <p14:sldIdLst>
            <p14:sldId id="261"/>
            <p14:sldId id="267"/>
            <p14:sldId id="320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306"/>
            <p14:sldId id="283"/>
            <p14:sldId id="319"/>
            <p14:sldId id="289"/>
            <p14:sldId id="287"/>
          </p14:sldIdLst>
        </p14:section>
        <p14:section name="OSS" id="{22673FB8-A584-4B22-8D06-20269D967DC8}">
          <p14:sldIdLst>
            <p14:sldId id="328"/>
            <p14:sldId id="330"/>
            <p14:sldId id="327"/>
            <p14:sldId id="331"/>
            <p14:sldId id="326"/>
            <p14:sldId id="325"/>
            <p14:sldId id="333"/>
            <p14:sldId id="334"/>
            <p14:sldId id="332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63"/>
            <p14:sldId id="264"/>
            <p14:sldId id="265"/>
            <p14:sldId id="270"/>
            <p14:sldId id="271"/>
            <p14:sldId id="269"/>
            <p14:sldId id="298"/>
          </p14:sldIdLst>
        </p14:section>
        <p14:section name="Outro" id="{B7A2CDD2-6C7A-43A1-B55C-AE369E740053}">
          <p14:sldIdLst>
            <p14:sldId id="335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 autoAdjust="0"/>
  </p:normalViewPr>
  <p:slideViewPr>
    <p:cSldViewPr snapToGrid="0" snapToObjects="1">
      <p:cViewPr varScale="1">
        <p:scale>
          <a:sx n="151" d="100"/>
          <a:sy n="151" d="100"/>
        </p:scale>
        <p:origin x="22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3BD8-B5F4-4D18-8FFC-314A642ED4F0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9E93-7671-419B-882A-3012E6AE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9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4DC-4C5D-F249-BEE2-0787EC7B787B}" type="datetimeFigureOut">
              <a:rPr lang="ru-RU" smtClean="0"/>
              <a:t>04.07.2018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Tarantool</a:t>
            </a:r>
            <a:r>
              <a:rPr lang="en-US" dirty="0"/>
              <a:t>, </a:t>
            </a:r>
            <a:r>
              <a:rPr lang="en-US" dirty="0" err="1"/>
              <a:t>NewSql</a:t>
            </a:r>
            <a:r>
              <a:rPr lang="en-US" dirty="0"/>
              <a:t> &amp;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Анатолий Попов (</a:t>
            </a:r>
            <a:r>
              <a:rPr lang="en-US"/>
              <a:t>evote.com</a:t>
            </a:r>
            <a:r>
              <a:rPr lang="ru-RU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8F6D-8CC8-4F67-9E79-563CC7F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56F8-8F29-4275-A531-F8FCC79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  <a:p>
            <a:endParaRPr lang="en-US" dirty="0"/>
          </a:p>
          <a:p>
            <a:r>
              <a:rPr lang="en-US" dirty="0"/>
              <a:t>Ad-hoc query, data export/import, reporting</a:t>
            </a:r>
          </a:p>
          <a:p>
            <a:endParaRPr lang="en-US" dirty="0"/>
          </a:p>
          <a:p>
            <a:r>
              <a:rPr lang="ru-RU" dirty="0"/>
              <a:t>Шардинг всё ещё сложный</a:t>
            </a:r>
          </a:p>
          <a:p>
            <a:endParaRPr lang="ru-RU" dirty="0"/>
          </a:p>
          <a:p>
            <a:r>
              <a:rPr lang="en-US" dirty="0"/>
              <a:t>MySQL is fast enough for 90% websites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9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Aslett</a:t>
            </a:r>
            <a:r>
              <a:rPr lang="en-US" dirty="0"/>
              <a:t> in a 2011</a:t>
            </a:r>
          </a:p>
          <a:p>
            <a:endParaRPr lang="en-US" dirty="0"/>
          </a:p>
          <a:p>
            <a:r>
              <a:rPr lang="en-US" dirty="0"/>
              <a:t>Relations</a:t>
            </a:r>
            <a:r>
              <a:rPr lang="ru-RU" dirty="0"/>
              <a:t> </a:t>
            </a:r>
            <a:r>
              <a:rPr lang="en-US" dirty="0"/>
              <a:t>and SQL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ru-RU" dirty="0"/>
              <a:t>Бонусы </a:t>
            </a:r>
            <a:r>
              <a:rPr lang="en-US" dirty="0"/>
              <a:t>NoSQL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5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NewSQL: </a:t>
            </a:r>
            <a:r>
              <a:rPr lang="ru-RU" dirty="0"/>
              <a:t>код около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VoltDB</a:t>
            </a:r>
            <a:r>
              <a:rPr lang="en-US" dirty="0"/>
              <a:t>: Java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Server: </a:t>
            </a:r>
            <a:r>
              <a:rPr lang="en-US" dirty="0" err="1"/>
              <a:t>.net</a:t>
            </a:r>
            <a:r>
              <a:rPr lang="en-US" dirty="0"/>
              <a:t> &amp; </a:t>
            </a:r>
            <a:r>
              <a:rPr lang="en-US" dirty="0" err="1"/>
              <a:t>sql</a:t>
            </a:r>
            <a:r>
              <a:rPr lang="en-US" dirty="0"/>
              <a:t> native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en-US" dirty="0" err="1"/>
              <a:t>lua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- 2012</a:t>
            </a:r>
          </a:p>
          <a:p>
            <a:endParaRPr lang="en-US" dirty="0"/>
          </a:p>
          <a:p>
            <a:r>
              <a:rPr lang="en-US" dirty="0" err="1"/>
              <a:t>Hekaton</a:t>
            </a:r>
            <a:r>
              <a:rPr lang="en-US" dirty="0"/>
              <a:t> (In-Memory OLTP) - 2014</a:t>
            </a:r>
          </a:p>
          <a:p>
            <a:endParaRPr lang="en-US" dirty="0"/>
          </a:p>
          <a:p>
            <a:r>
              <a:rPr lang="en-US" dirty="0"/>
              <a:t>Cluster: up to 9 nodes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memtx</a:t>
            </a:r>
            <a:r>
              <a:rPr lang="en-US" dirty="0"/>
              <a:t> – in-memory store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RTREE</a:t>
            </a:r>
          </a:p>
          <a:p>
            <a:pPr lvl="1"/>
            <a:r>
              <a:rPr lang="en-US" dirty="0"/>
              <a:t>BITSET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vinyl – write-mostly store (LSM + BTREE)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2.0+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vshard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6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en-US" sz="1400" dirty="0"/>
              <a:t>4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ru-RU" dirty="0"/>
          </a:p>
          <a:p>
            <a:r>
              <a:rPr lang="ru-RU" dirty="0"/>
              <a:t>Устанавливается через </a:t>
            </a:r>
            <a:r>
              <a:rPr lang="en-US" dirty="0" err="1"/>
              <a:t>nuget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Фичи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Полностью асинхронный</a:t>
            </a:r>
          </a:p>
          <a:p>
            <a:endParaRPr lang="ru-RU" dirty="0"/>
          </a:p>
          <a:p>
            <a:r>
              <a:rPr lang="ru-RU" dirty="0"/>
              <a:t>Встроенное мультиплексирование</a:t>
            </a:r>
            <a:endParaRPr lang="en-US" dirty="0"/>
          </a:p>
          <a:p>
            <a:endParaRPr lang="ru-RU" dirty="0"/>
          </a:p>
          <a:p>
            <a:r>
              <a:rPr lang="en-US" dirty="0"/>
              <a:t>Keep-alive</a:t>
            </a:r>
          </a:p>
          <a:p>
            <a:endParaRPr lang="en-US" dirty="0"/>
          </a:p>
          <a:p>
            <a:r>
              <a:rPr lang="ru-RU" dirty="0"/>
              <a:t>Автоматическое обновление схемы </a:t>
            </a:r>
            <a:r>
              <a:rPr lang="en-US" dirty="0"/>
              <a:t>[1.0+]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вставка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 err="1"/>
              <a:t>NewSql</a:t>
            </a:r>
            <a:r>
              <a:rPr lang="en-US" sz="2000" dirty="0"/>
              <a:t>? </a:t>
            </a:r>
            <a:r>
              <a:rPr lang="ru-RU" sz="2000" dirty="0"/>
              <a:t>Куда делся </a:t>
            </a:r>
            <a:r>
              <a:rPr lang="en-US" sz="2000" dirty="0" err="1"/>
              <a:t>NoSql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Как использовать </a:t>
            </a:r>
            <a:r>
              <a:rPr lang="en-US" sz="2000" dirty="0" err="1"/>
              <a:t>Tarantool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 err="1"/>
              <a:t>.net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ru-RU" sz="2000" dirty="0"/>
              <a:t>Как начать писать открытый код на работе?</a:t>
            </a:r>
          </a:p>
          <a:p>
            <a:endParaRPr lang="ru-RU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надо писать доку</a:t>
            </a:r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Гибкость</a:t>
            </a:r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выборка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будет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GetSpace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4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StorageEngine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Engine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Options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Fields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 err="1"/>
              <a:t>MsgPackToken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CastTokenToValue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1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Мы используем только </a:t>
            </a:r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Также у нас есть своя 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E15D-4885-4833-BF64-A88F6CF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заняться </a:t>
            </a:r>
            <a:r>
              <a:rPr lang="en-US" dirty="0"/>
              <a:t>OSS </a:t>
            </a:r>
            <a:r>
              <a:rPr lang="ru-RU" dirty="0"/>
              <a:t>на работе?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78D2-3E50-4189-B1C8-C2DD342F0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53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941-EDDB-4367-819D-7C55DB2D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компании открывают код?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FB6C-C3A1-4FFF-99B1-05C2E4BC19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Расширить аудиторию</a:t>
            </a:r>
          </a:p>
          <a:p>
            <a:endParaRPr lang="ru-RU" dirty="0"/>
          </a:p>
          <a:p>
            <a:r>
              <a:rPr lang="ru-RU" dirty="0"/>
              <a:t>Продать платную версию</a:t>
            </a:r>
          </a:p>
          <a:p>
            <a:endParaRPr lang="ru-RU" dirty="0"/>
          </a:p>
          <a:p>
            <a:r>
              <a:rPr lang="ru-RU" dirty="0"/>
              <a:t>Продать поддержку</a:t>
            </a:r>
          </a:p>
          <a:p>
            <a:endParaRPr lang="ru-RU" dirty="0"/>
          </a:p>
          <a:p>
            <a:r>
              <a:rPr lang="ru-RU" dirty="0"/>
              <a:t>Карма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Скинуть поддержку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A039-AD08-41BB-8085-BB3AD3E12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.net</a:t>
            </a:r>
            <a:r>
              <a:rPr lang="en-US" dirty="0"/>
              <a:t> core, Linux</a:t>
            </a:r>
          </a:p>
          <a:p>
            <a:endParaRPr lang="en-US" dirty="0"/>
          </a:p>
          <a:p>
            <a:r>
              <a:rPr lang="en-US" dirty="0"/>
              <a:t>Docker, Elastic</a:t>
            </a:r>
            <a:endParaRPr lang="ru-RU" dirty="0"/>
          </a:p>
          <a:p>
            <a:endParaRPr lang="ru-RU" dirty="0"/>
          </a:p>
          <a:p>
            <a:r>
              <a:rPr lang="en-US" dirty="0"/>
              <a:t>Elastic, Ubuntu</a:t>
            </a:r>
          </a:p>
          <a:p>
            <a:endParaRPr lang="en-US" dirty="0"/>
          </a:p>
          <a:p>
            <a:r>
              <a:rPr lang="en-US" dirty="0" err="1"/>
              <a:t>StackExchange.Redis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Everyone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Evote</a:t>
            </a:r>
            <a:r>
              <a:rPr lang="en-US" dirty="0"/>
              <a:t> stack [2015]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  <a:p>
            <a:endParaRPr lang="en-US" dirty="0"/>
          </a:p>
          <a:p>
            <a:r>
              <a:rPr lang="en-US" dirty="0"/>
              <a:t>Elasticsearch</a:t>
            </a:r>
          </a:p>
          <a:p>
            <a:endParaRPr lang="en-US" dirty="0"/>
          </a:p>
          <a:p>
            <a:r>
              <a:rPr lang="en-US" dirty="0" err="1"/>
              <a:t>Elliptics</a:t>
            </a:r>
            <a:endParaRPr lang="en-US" dirty="0"/>
          </a:p>
          <a:p>
            <a:endParaRPr lang="en-US" dirty="0"/>
          </a:p>
          <a:p>
            <a:r>
              <a:rPr lang="en-US" dirty="0"/>
              <a:t>IIS + </a:t>
            </a:r>
            <a:r>
              <a:rPr lang="en-US" dirty="0" err="1"/>
              <a:t>nginx</a:t>
            </a:r>
            <a:r>
              <a:rPr lang="ru-RU" dirty="0"/>
              <a:t> + </a:t>
            </a:r>
            <a:r>
              <a:rPr lang="en-US" dirty="0"/>
              <a:t>ELK +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581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99B7-4CB4-4DBC-831A-8C32CD9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ru-RU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1142-2241-41F2-9C6A-16A7F70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Вторичные индексы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MsgPack</a:t>
            </a:r>
            <a:endParaRPr lang="en-US" dirty="0"/>
          </a:p>
          <a:p>
            <a:endParaRPr lang="ru-RU" dirty="0"/>
          </a:p>
          <a:p>
            <a:r>
              <a:rPr lang="ru-RU" dirty="0"/>
              <a:t>Нет коннектора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Linux-native </a:t>
            </a:r>
            <a:r>
              <a:rPr lang="ru-RU" dirty="0"/>
              <a:t>хранилища </a:t>
            </a:r>
            <a:r>
              <a:rPr lang="ru-RU" dirty="0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ru-RU" dirty="0">
                <a:sym typeface="Wingdings"/>
              </a:rPr>
              <a:t>у нас всегда будет</a:t>
            </a:r>
            <a:r>
              <a:rPr lang="en-US" dirty="0">
                <a:sym typeface="Wingdings"/>
              </a:rPr>
              <a:t> Linux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/>
              </a:rPr>
              <a:t>Docker containers </a:t>
            </a:r>
            <a:r>
              <a:rPr lang="ru-RU" dirty="0">
                <a:sym typeface="Wingdings"/>
              </a:rPr>
              <a:t>можно скачать и посмотреть (</a:t>
            </a:r>
            <a:r>
              <a:rPr lang="en-US" dirty="0">
                <a:sym typeface="Wingdings"/>
              </a:rPr>
              <a:t>.</a:t>
            </a:r>
            <a:r>
              <a:rPr lang="en-US" dirty="0" err="1">
                <a:sym typeface="Wingdings"/>
              </a:rPr>
              <a:t>env</a:t>
            </a:r>
            <a:r>
              <a:rPr lang="en-US" dirty="0">
                <a:sym typeface="Wingdings"/>
              </a:rPr>
              <a:t>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27 июня 2016 – </a:t>
            </a:r>
            <a:r>
              <a:rPr lang="en-US" dirty="0" err="1"/>
              <a:t>.net</a:t>
            </a:r>
            <a:r>
              <a:rPr lang="en-US" dirty="0"/>
              <a:t> core 1.0 release</a:t>
            </a:r>
          </a:p>
          <a:p>
            <a:endParaRPr lang="en-US" dirty="0"/>
          </a:p>
          <a:p>
            <a:r>
              <a:rPr lang="en-US" dirty="0"/>
              <a:t>05 </a:t>
            </a:r>
            <a:r>
              <a:rPr lang="ru-RU" dirty="0"/>
              <a:t>апреля 2016 – первый коммит</a:t>
            </a:r>
          </a:p>
          <a:p>
            <a:endParaRPr lang="ru-RU" dirty="0"/>
          </a:p>
          <a:p>
            <a:r>
              <a:rPr lang="ru-RU" dirty="0"/>
              <a:t>Было несколько форков</a:t>
            </a:r>
            <a:r>
              <a:rPr lang="en-US" dirty="0"/>
              <a:t> </a:t>
            </a:r>
            <a:r>
              <a:rPr lang="ru-RU" dirty="0"/>
              <a:t>всякого из </a:t>
            </a:r>
            <a:r>
              <a:rPr lang="en-US" dirty="0"/>
              <a:t>OSS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1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  <a:p>
            <a:endParaRPr lang="en-US" dirty="0"/>
          </a:p>
          <a:p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Open/open-closed?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6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627-AF2A-40D9-9C5E-53A3FA4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Тот, кто не помнит прошлого, обречён на его повторение.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C06-0BCB-4775-840D-3507CBF2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/>
              <a:t>Джордж Сантаяна, Жизнь разума</a:t>
            </a:r>
            <a:r>
              <a:rPr lang="en-US" dirty="0"/>
              <a:t>, 1905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0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оно вам надо?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закончился</a:t>
            </a:r>
            <a:endParaRPr lang="en-US" dirty="0"/>
          </a:p>
          <a:p>
            <a:endParaRPr lang="en-US" dirty="0"/>
          </a:p>
          <a:p>
            <a:r>
              <a:rPr lang="ru-RU" dirty="0"/>
              <a:t>Юзерам всё время что-то надо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3E7C-9082-4100-8E25-2D8677E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FF5-1CB5-4876-8E9D-E6EA0AB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должен быть выгоден компании</a:t>
            </a:r>
          </a:p>
          <a:p>
            <a:endParaRPr lang="ru-RU" dirty="0"/>
          </a:p>
          <a:p>
            <a:r>
              <a:rPr lang="ru-RU" dirty="0"/>
              <a:t>Работа не отличается: </a:t>
            </a:r>
            <a:r>
              <a:rPr lang="en-US" dirty="0"/>
              <a:t>Scrum, Kanban,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 не всем надо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30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секунд, 30к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RPS,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стабильно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1_000_000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MsgPack.Light</a:t>
            </a:r>
            <a:r>
              <a:rPr lang="en-US" dirty="0"/>
              <a:t> </a:t>
            </a:r>
            <a:r>
              <a:rPr lang="ru-RU" dirty="0"/>
              <a:t>медленный!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Neuecc</a:t>
            </a:r>
            <a:r>
              <a:rPr lang="en-US" sz="2800" dirty="0"/>
              <a:t>/</a:t>
            </a:r>
            <a:r>
              <a:rPr lang="en-US" sz="2800" dirty="0" err="1"/>
              <a:t>Messagepack</a:t>
            </a:r>
            <a:r>
              <a:rPr lang="en-US" sz="2800" dirty="0"/>
              <a:t> </a:t>
            </a:r>
            <a:r>
              <a:rPr lang="ru-RU" sz="2800" dirty="0"/>
              <a:t>быстрее в 2-4 раза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Давайте заменим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3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E9E5F-7DA0-49F5-A43D-6A4AF77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026C-6F55-4FCC-A10F-78A2118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1710"/>
            <a:ext cx="6711950" cy="4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3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20k RPS, 50 sec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Откатываем</a:t>
            </a:r>
          </a:p>
          <a:p>
            <a:endParaRPr lang="ru-RU" dirty="0"/>
          </a:p>
          <a:p>
            <a:r>
              <a:rPr lang="ru-RU" dirty="0"/>
              <a:t>Смотрим на схему работы коннектора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384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B7EBFC-5D42-49FC-980E-1FCBF00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5" y="1058500"/>
            <a:ext cx="3073085" cy="29866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FC348-90B3-4DD9-B300-93E6AD55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8500"/>
            <a:ext cx="4288773" cy="3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database</a:t>
            </a:r>
          </a:p>
          <a:p>
            <a:endParaRPr lang="en-US" dirty="0"/>
          </a:p>
          <a:p>
            <a:r>
              <a:rPr lang="en-US" dirty="0"/>
              <a:t>Usually SQL</a:t>
            </a:r>
          </a:p>
          <a:p>
            <a:endParaRPr lang="en-US" dirty="0"/>
          </a:p>
          <a:p>
            <a:r>
              <a:rPr lang="en-US" dirty="0"/>
              <a:t>Developed since 1990s or so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0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Renting buffer as needed – </a:t>
            </a:r>
            <a:r>
              <a:rPr lang="ru-RU" dirty="0"/>
              <a:t>не готово</a:t>
            </a:r>
            <a:endParaRPr lang="en-US" dirty="0"/>
          </a:p>
          <a:p>
            <a:endParaRPr lang="en-US" dirty="0"/>
          </a:p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Резюме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NewSql</a:t>
            </a:r>
            <a:r>
              <a:rPr lang="ru-RU" sz="2000" dirty="0"/>
              <a:t> – будущее СУБД</a:t>
            </a:r>
          </a:p>
          <a:p>
            <a:endParaRPr lang="ru-RU" sz="2000" dirty="0"/>
          </a:p>
          <a:p>
            <a:r>
              <a:rPr lang="ru-RU" sz="2000" dirty="0"/>
              <a:t>Коннектор в процессе работы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Чтобы писать </a:t>
            </a:r>
            <a:r>
              <a:rPr lang="ru-RU" sz="2000"/>
              <a:t>открытый код, </a:t>
            </a:r>
            <a:r>
              <a:rPr lang="ru-RU" sz="2000" dirty="0"/>
              <a:t>надо понимать бизнес</a:t>
            </a:r>
          </a:p>
          <a:p>
            <a:endParaRPr lang="ru-RU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0FE0E0-ED43-4475-8D0E-DE19A2350C33}"/>
              </a:ext>
            </a:extLst>
          </p:cNvPr>
          <p:cNvSpPr txBox="1">
            <a:spLocks/>
          </p:cNvSpPr>
          <p:nvPr/>
        </p:nvSpPr>
        <p:spPr>
          <a:xfrm>
            <a:off x="457200" y="3463925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2400" dirty="0">
                <a:latin typeface="Calibri Light"/>
              </a:rPr>
              <a:t>Анатолий Попов</a:t>
            </a:r>
          </a:p>
          <a:p>
            <a:r>
              <a:rPr lang="en-US" sz="1600" dirty="0" err="1">
                <a:latin typeface="Calibri Light"/>
              </a:rPr>
              <a:t>evote.com</a:t>
            </a:r>
            <a:r>
              <a:rPr lang="en-US" sz="1600" dirty="0">
                <a:latin typeface="Calibri Light"/>
              </a:rPr>
              <a:t>, server team lead</a:t>
            </a:r>
          </a:p>
          <a:p>
            <a:r>
              <a:rPr lang="en-US" sz="16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16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613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Список литературы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http://www.christof-strauch.de/nosqldbs.pdf</a:t>
            </a:r>
            <a:endParaRPr lang="ru-RU" dirty="0"/>
          </a:p>
          <a:p>
            <a:endParaRPr lang="ru-RU" dirty="0"/>
          </a:p>
          <a:p>
            <a:r>
              <a:rPr lang="en-US" dirty="0"/>
              <a:t>https://habr.com/company/oleg-bunin/blog/413557/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6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Strozzi</a:t>
            </a:r>
            <a:r>
              <a:rPr lang="en-US" dirty="0"/>
              <a:t> NoSQL open-source relational database – 1999</a:t>
            </a:r>
          </a:p>
          <a:p>
            <a:endParaRPr lang="en-US" dirty="0"/>
          </a:p>
          <a:p>
            <a:r>
              <a:rPr lang="en-US" dirty="0"/>
              <a:t>Open source distributed, non relational databases – 2009</a:t>
            </a:r>
          </a:p>
          <a:p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KV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 err="1"/>
              <a:t>etc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5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6B9-DFB7-4549-A32C-5D5B4AA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создания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86-5A6B-4FDC-A2ED-FDE9AD84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Простота: дизайна и администрирования</a:t>
            </a:r>
          </a:p>
          <a:p>
            <a:endParaRPr lang="ru-RU" dirty="0"/>
          </a:p>
          <a:p>
            <a:r>
              <a:rPr lang="ru-RU" dirty="0"/>
              <a:t>Высокая пропускная способность</a:t>
            </a:r>
          </a:p>
          <a:p>
            <a:endParaRPr lang="ru-RU" dirty="0"/>
          </a:p>
          <a:p>
            <a:r>
              <a:rPr lang="ru-RU" dirty="0"/>
              <a:t>Более эффективное использование памяти</a:t>
            </a:r>
          </a:p>
          <a:p>
            <a:endParaRPr lang="ru-RU" dirty="0"/>
          </a:p>
          <a:p>
            <a:r>
              <a:rPr lang="ru-RU" dirty="0"/>
              <a:t>Горизонтальное масштабирование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0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F2E4-BD72-4C35-A075-C2971D0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new code: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1983-03DA-4E14-AEC4-7F520931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RDBMS are 25 year old legacy code lines that should be retired in favor of a collection of “from scratch” specialized engines. The DBMS vendors (and the research community) should start with a clean sheet of paper and design systems for tomorrow’s requirements, not continue to push code lines and architectures designed for yesterday’s needs</a:t>
            </a:r>
            <a:endParaRPr lang="ru-RU" dirty="0"/>
          </a:p>
          <a:p>
            <a:pPr marL="0" indent="0" algn="r">
              <a:buNone/>
            </a:pPr>
            <a:r>
              <a:rPr lang="en-US" dirty="0"/>
              <a:t> “The End of an Architectural Era” Michael </a:t>
            </a:r>
            <a:r>
              <a:rPr lang="en-US" dirty="0" err="1"/>
              <a:t>Stonebraker</a:t>
            </a:r>
            <a:r>
              <a:rPr lang="ru-RU" dirty="0"/>
              <a:t> </a:t>
            </a:r>
            <a:r>
              <a:rPr lang="en-US" dirty="0"/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27554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FBC-6531-4B76-998D-5663279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Picture 2" descr="ttps://keefcode.files.wordpress.com/2013/12/nosql.png">
            <a:extLst>
              <a:ext uri="{FF2B5EF4-FFF2-40B4-BE49-F238E27FC236}">
                <a16:creationId xmlns:a16="http://schemas.microsoft.com/office/drawing/2014/main" id="{8E2D8B68-D40E-4866-BBE2-E48F98E73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91" y="1370013"/>
            <a:ext cx="4968018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5633</TotalTime>
  <Words>1335</Words>
  <Application>Microsoft Office PowerPoint</Application>
  <PresentationFormat>On-screen Show (16:9)</PresentationFormat>
  <Paragraphs>399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Wingdings</vt:lpstr>
      <vt:lpstr>Office Theme</vt:lpstr>
      <vt:lpstr>Tarantool, NewSql &amp; .net</vt:lpstr>
      <vt:lpstr>Тезисы</vt:lpstr>
      <vt:lpstr>Обо мне</vt:lpstr>
      <vt:lpstr>Тот, кто не помнит прошлого, обречён на его повторение.</vt:lpstr>
      <vt:lpstr>RDBMS</vt:lpstr>
      <vt:lpstr>NoSql</vt:lpstr>
      <vt:lpstr>Цели создания</vt:lpstr>
      <vt:lpstr>Shiny new code:</vt:lpstr>
      <vt:lpstr>Результат</vt:lpstr>
      <vt:lpstr>Недостатки</vt:lpstr>
      <vt:lpstr>NewSQL</vt:lpstr>
      <vt:lpstr>NewSQL: код около данных</vt:lpstr>
      <vt:lpstr>Sql Server</vt:lpstr>
      <vt:lpstr>Tarantool</vt:lpstr>
      <vt:lpstr>Tarantool</vt:lpstr>
      <vt:lpstr>.net и tarantool</vt:lpstr>
      <vt:lpstr>progaudi.tarantool</vt:lpstr>
      <vt:lpstr>Фичи</vt:lpstr>
      <vt:lpstr>Интерфейс: вставка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Интерфейс: выборка</vt:lpstr>
      <vt:lpstr>Почему?</vt:lpstr>
      <vt:lpstr>Интерфейс: выборка</vt:lpstr>
      <vt:lpstr>Интерфейс: будет</vt:lpstr>
      <vt:lpstr>Интерфейс: mini-ORM</vt:lpstr>
      <vt:lpstr>Интерфейс: MsgPackToken</vt:lpstr>
      <vt:lpstr>Tarantool: сервер приложений</vt:lpstr>
      <vt:lpstr>tarantool/queue</vt:lpstr>
      <vt:lpstr>Как заняться OSS на работе?</vt:lpstr>
      <vt:lpstr>Зачем компании открывают код?</vt:lpstr>
      <vt:lpstr>Evote stack [2015]</vt:lpstr>
      <vt:lpstr>Redis  Tarantool</vt:lpstr>
      <vt:lpstr>.net core</vt:lpstr>
      <vt:lpstr>Подготовка</vt:lpstr>
      <vt:lpstr>Процесс</vt:lpstr>
      <vt:lpstr>А оно вам надо?</vt:lpstr>
      <vt:lpstr>Выводы</vt:lpstr>
      <vt:lpstr>А что со скоростью?</vt:lpstr>
      <vt:lpstr>А что мы тестируем?</vt:lpstr>
      <vt:lpstr>Уменьшим размер пачки</vt:lpstr>
      <vt:lpstr>MsgPack.Light медленный!</vt:lpstr>
      <vt:lpstr>PowerPoint Presentation</vt:lpstr>
      <vt:lpstr>20k RPS, 50 sec</vt:lpstr>
      <vt:lpstr>Запрос в Тарантул сейчас</vt:lpstr>
      <vt:lpstr>Запрос в Тарантул в 1.0</vt:lpstr>
      <vt:lpstr>Результаты</vt:lpstr>
      <vt:lpstr>Выводы</vt:lpstr>
      <vt:lpstr>Резюме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156</cp:revision>
  <dcterms:created xsi:type="dcterms:W3CDTF">2018-06-19T13:10:50Z</dcterms:created>
  <dcterms:modified xsi:type="dcterms:W3CDTF">2018-07-05T07:11:39Z</dcterms:modified>
</cp:coreProperties>
</file>