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8" r:id="rId4"/>
    <p:sldId id="266" r:id="rId5"/>
    <p:sldId id="274" r:id="rId6"/>
    <p:sldId id="259" r:id="rId7"/>
    <p:sldId id="267" r:id="rId8"/>
    <p:sldId id="271" r:id="rId9"/>
    <p:sldId id="261" r:id="rId10"/>
    <p:sldId id="272" r:id="rId11"/>
    <p:sldId id="277" r:id="rId12"/>
    <p:sldId id="270" r:id="rId13"/>
    <p:sldId id="262" r:id="rId14"/>
    <p:sldId id="263" r:id="rId15"/>
    <p:sldId id="264" r:id="rId16"/>
    <p:sldId id="265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79317"/>
  </p:normalViewPr>
  <p:slideViewPr>
    <p:cSldViewPr snapToGrid="0" snapToObjects="1">
      <p:cViewPr varScale="1">
        <p:scale>
          <a:sx n="61" d="100"/>
          <a:sy n="61" d="100"/>
        </p:scale>
        <p:origin x="2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41E3B-D5A7-E249-8915-F3F967F6417F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26C2-1CCB-1B4E-9F60-F75E774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Здравствуйте! Меня зовут Анатолий Попов и в компании </a:t>
            </a:r>
            <a:r>
              <a:rPr lang="ru-RU" dirty="0" err="1" smtClean="0"/>
              <a:t>evote.com</a:t>
            </a:r>
            <a:r>
              <a:rPr lang="ru-RU" dirty="0" smtClean="0"/>
              <a:t> я отвечаю за разработку и эксплуатацию серверного кода. Расскажу я о нашем опыте использования Тарантула для приложений, написанных на .</a:t>
            </a:r>
            <a:r>
              <a:rPr lang="ru-RU" dirty="0" err="1" smtClean="0"/>
              <a:t>net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Ближайшие</a:t>
            </a:r>
            <a:r>
              <a:rPr lang="ru-RU" baseline="0" dirty="0" smtClean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 smtClean="0"/>
              <a:t>MsgPackValue</a:t>
            </a:r>
            <a:r>
              <a:rPr lang="ru-RU" baseline="0" dirty="0" smtClean="0"/>
              <a:t>, который </a:t>
            </a:r>
            <a:r>
              <a:rPr lang="mr-IN" baseline="0" dirty="0" smtClean="0"/>
              <a:t>–</a:t>
            </a:r>
            <a:r>
              <a:rPr lang="ru-RU" baseline="0" dirty="0" smtClean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 smtClean="0"/>
              <a:t>scalar index. </a:t>
            </a:r>
            <a:r>
              <a:rPr lang="ru-RU" baseline="0" dirty="0" smtClean="0"/>
              <a:t>Ну и обязательно посмотрим в сторону более удобной </a:t>
            </a:r>
            <a:r>
              <a:rPr lang="ru-RU" baseline="0" dirty="0" err="1" smtClean="0"/>
              <a:t>сериализации</a:t>
            </a:r>
            <a:r>
              <a:rPr lang="ru-RU" baseline="0" dirty="0" smtClean="0"/>
              <a:t> </a:t>
            </a:r>
            <a:r>
              <a:rPr lang="en-US" baseline="0" dirty="0" smtClean="0"/>
              <a:t>POCO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MsgPack</a:t>
            </a:r>
            <a:r>
              <a:rPr lang="en-US" baseline="0" dirty="0" smtClean="0"/>
              <a:t>.</a:t>
            </a:r>
            <a:r>
              <a:rPr lang="ru-RU" baseline="0" dirty="0" smtClean="0"/>
              <a:t> Это резко упростит работу с нашим коннектором.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редисе есть очень полезная команда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</a:t>
            </a:r>
            <a:r>
              <a:rPr lang="en-US" baseline="0" dirty="0" smtClean="0"/>
              <a:t>monitor. </a:t>
            </a:r>
            <a:r>
              <a:rPr lang="ru-RU" baseline="0" dirty="0" smtClean="0"/>
              <a:t>С её помощью можно видеть все запросы, приходящие на сервер. Понятно, что это не очень часто используемая вещь, но нам аналогичная функция была бы очень полезна для разработки и отладки коннектора.</a:t>
            </a:r>
          </a:p>
          <a:p>
            <a:r>
              <a:rPr lang="ru-RU" baseline="0" dirty="0" smtClean="0"/>
              <a:t>Ещё небольшой нюанс заключается в том, что переменная </a:t>
            </a:r>
            <a:r>
              <a:rPr lang="en-US" baseline="0" dirty="0" err="1" smtClean="0"/>
              <a:t>box.session.sync</a:t>
            </a:r>
            <a:r>
              <a:rPr lang="en-US" baseline="0" dirty="0" smtClean="0"/>
              <a:t> </a:t>
            </a:r>
            <a:r>
              <a:rPr lang="ru-RU" baseline="0" dirty="0" smtClean="0"/>
              <a:t>во время выполнения вашего запроса может измениться, если у вас есть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запросе. Поэтому, необходимо её запоминать куда-нибудь до первого </a:t>
            </a:r>
            <a:r>
              <a:rPr lang="en-US" baseline="0" dirty="0" smtClean="0"/>
              <a:t>yield point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логировать</a:t>
            </a:r>
            <a:r>
              <a:rPr lang="ru-RU" baseline="0" dirty="0" smtClean="0"/>
              <a:t> потом запомненное значение.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 smtClean="0"/>
              <a:t> его основное назначение, если я верно понимаю. </a:t>
            </a:r>
            <a:r>
              <a:rPr lang="ru-RU" dirty="0" smtClean="0"/>
              <a:t>Мы используем, например, модуль очередей (</a:t>
            </a:r>
            <a:r>
              <a:rPr lang="ru-RU" dirty="0" err="1" smtClean="0"/>
              <a:t>https</a:t>
            </a:r>
            <a:r>
              <a:rPr lang="ru-RU" dirty="0" smtClean="0"/>
              <a:t>://</a:t>
            </a:r>
            <a:r>
              <a:rPr lang="ru-RU" dirty="0" err="1" smtClean="0"/>
              <a:t>github.com</a:t>
            </a:r>
            <a:r>
              <a:rPr lang="ru-RU" dirty="0" smtClean="0"/>
              <a:t>/</a:t>
            </a:r>
            <a:r>
              <a:rPr lang="ru-RU" dirty="0" err="1" smtClean="0"/>
              <a:t>tarantool</a:t>
            </a:r>
            <a:r>
              <a:rPr lang="ru-RU" dirty="0" smtClean="0"/>
              <a:t>/</a:t>
            </a:r>
            <a:r>
              <a:rPr lang="ru-RU" dirty="0" err="1" smtClean="0"/>
              <a:t>queue</a:t>
            </a:r>
            <a:r>
              <a:rPr lang="ru-RU" dirty="0" smtClean="0"/>
              <a:t>). Благодаря</a:t>
            </a:r>
            <a:r>
              <a:rPr lang="ru-RU" baseline="0" dirty="0" smtClean="0"/>
              <a:t> тому, как работают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тарантуле, очереди в тарантуле дают нам </a:t>
            </a:r>
            <a:r>
              <a:rPr lang="en-US" baseline="0" dirty="0" smtClean="0"/>
              <a:t>exactly once </a:t>
            </a:r>
            <a:r>
              <a:rPr lang="ru-RU" baseline="0" dirty="0" smtClean="0"/>
              <a:t>семантику.</a:t>
            </a:r>
            <a:r>
              <a:rPr lang="en-US" baseline="0" dirty="0" smtClean="0"/>
              <a:t> </a:t>
            </a:r>
            <a:r>
              <a:rPr lang="ru-RU" baseline="0" dirty="0" smtClean="0"/>
              <a:t>Бизнес-логика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всё безоблачно и в эксплуатации. </a:t>
            </a:r>
            <a:r>
              <a:rPr lang="ru-RU" dirty="0" smtClean="0"/>
              <a:t>Во-первых, нет синхронной репликации, поэтому возможна потеря небольшого количества данных, в случае выхода мастера из строя. Это для нас не критично, потому что в Редисе всё несколько хуже. Ждём </a:t>
            </a:r>
            <a:r>
              <a:rPr lang="en-US" dirty="0" err="1" smtClean="0"/>
              <a:t>bsync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79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err="1" smtClean="0"/>
              <a:t>Highload</a:t>
            </a:r>
            <a:r>
              <a:rPr lang="en-US" dirty="0" smtClean="0"/>
              <a:t> 2016 </a:t>
            </a:r>
            <a:r>
              <a:rPr lang="ru-RU" dirty="0" smtClean="0"/>
              <a:t>Илья Космодемьянский рассказывал</a:t>
            </a:r>
            <a:r>
              <a:rPr lang="ru-RU" baseline="0" dirty="0" smtClean="0"/>
              <a:t> зачем нужна мастер-мастер репликация. И его вывод заключался в том, что обычно она не нужна. В целом, я с ним согласен. Но у нас в одном из приложений, как раз тот случай, когда все ключи случайны, следовательно, записывать можно в любую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.</a:t>
            </a:r>
            <a:r>
              <a:rPr lang="ru-RU" dirty="0" smtClean="0"/>
              <a:t> Поэтому там у нас мастер-мастер</a:t>
            </a:r>
            <a:r>
              <a:rPr lang="ru-RU" baseline="0" dirty="0" smtClean="0"/>
              <a:t> используется. </a:t>
            </a:r>
            <a:r>
              <a:rPr lang="ru-RU" dirty="0" smtClean="0"/>
              <a:t>В версии 1.7.3-0, которая является первой версией 1.7.3, есть проблемы с поднятием кластера с одинаковой конфигурацией. Допустим, у нас простой кластер из трёх </a:t>
            </a:r>
            <a:r>
              <a:rPr lang="ru-RU" dirty="0" err="1" smtClean="0"/>
              <a:t>нод</a:t>
            </a:r>
            <a:r>
              <a:rPr lang="ru-RU" dirty="0" smtClean="0"/>
              <a:t>. Если все три </a:t>
            </a:r>
            <a:r>
              <a:rPr lang="ru-RU" dirty="0" err="1" smtClean="0"/>
              <a:t>ноды</a:t>
            </a:r>
            <a:r>
              <a:rPr lang="ru-RU" dirty="0" smtClean="0"/>
              <a:t> лежат, и мы запускаем их одновременно, то они не видят </a:t>
            </a:r>
            <a:r>
              <a:rPr lang="ru-RU" dirty="0" err="1" smtClean="0"/>
              <a:t>апстримы</a:t>
            </a:r>
            <a:r>
              <a:rPr lang="ru-RU" dirty="0" smtClean="0"/>
              <a:t> для репликации и через 30 секунд выключатся. Это уже исправлено в новых версиях, мы просто никак не обновим </a:t>
            </a:r>
            <a:r>
              <a:rPr lang="ru-RU" dirty="0" err="1" smtClean="0"/>
              <a:t>продакшен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Крайне неочевидна для нашей команды связь между версией официального докер-контейнера и версией тарантула. Например,</a:t>
            </a:r>
            <a:r>
              <a:rPr lang="ru-RU" baseline="0" dirty="0" smtClean="0"/>
              <a:t> хотим мы версию контейнера 1.7.3, потому что туда новый модуль </a:t>
            </a:r>
            <a:r>
              <a:rPr lang="en-US" baseline="0" dirty="0" smtClean="0"/>
              <a:t>queue </a:t>
            </a:r>
            <a:r>
              <a:rPr lang="ru-RU" baseline="0" dirty="0" smtClean="0"/>
              <a:t>добавили. А какая внутри версия тарантула? Или, наоборот, хотим мы самую версию тарантула 1.7.3-80, например. Какую версию контейнера брать? </a:t>
            </a:r>
            <a:r>
              <a:rPr lang="ru-RU" dirty="0" smtClean="0"/>
              <a:t>Поэтому, 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Общий недостаток Редиса, Тарантула, </a:t>
            </a:r>
            <a:r>
              <a:rPr lang="en-US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и прочих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ru-RU" baseline="0" dirty="0" smtClean="0"/>
              <a:t>решений</a:t>
            </a:r>
            <a:r>
              <a:rPr lang="ru-RU" dirty="0" smtClean="0"/>
              <a:t> - это специфический язык запросов. Товарищи сисадмины и </a:t>
            </a:r>
            <a:r>
              <a:rPr lang="ru-RU" dirty="0" err="1" smtClean="0"/>
              <a:t>тестировщики</a:t>
            </a:r>
            <a:r>
              <a:rPr lang="ru-RU" dirty="0" smtClean="0"/>
              <a:t> более привычны к SQL.</a:t>
            </a:r>
            <a:r>
              <a:rPr lang="ru-RU" baseline="0" dirty="0" smtClean="0"/>
              <a:t> При этом они не являются разработчиками и учить даже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</a:t>
            </a:r>
            <a:r>
              <a:rPr lang="ru-RU" baseline="0" dirty="0" smtClean="0"/>
              <a:t>им достаточно непросто. Поэтому, очень ждут, когда в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появится хоть какой-нибудь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-engine.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0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логирования</a:t>
            </a:r>
            <a:r>
              <a:rPr lang="ru-RU" dirty="0" smtClean="0"/>
              <a:t> и мониторинга происходящего в тарантуле там есть достаточно много инструментов.</a:t>
            </a:r>
            <a:r>
              <a:rPr lang="ru-RU" baseline="0" dirty="0" smtClean="0"/>
              <a:t> Мы используем </a:t>
            </a:r>
            <a:r>
              <a:rPr lang="ru-RU" baseline="0" dirty="0" err="1" smtClean="0"/>
              <a:t>логирование</a:t>
            </a:r>
            <a:r>
              <a:rPr lang="ru-RU" baseline="0" dirty="0" smtClean="0"/>
              <a:t> в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</a:t>
            </a:r>
            <a:r>
              <a:rPr lang="ru-RU" baseline="0" dirty="0" smtClean="0"/>
              <a:t>и собираем затем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с помощью </a:t>
            </a:r>
            <a:r>
              <a:rPr lang="en-US" baseline="0" dirty="0" err="1" smtClean="0"/>
              <a:t>fluentd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driver </a:t>
            </a:r>
            <a:r>
              <a:rPr lang="ru-RU" baseline="0" dirty="0" smtClean="0"/>
              <a:t>в центральное хранилище. Мониторинг у нас построен на 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сейчас является самым простым решением с точки зрения развёртывания и сбора данных для небольших команд. И очень удобно, что к тарантулу есть модуль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собирается различные метрики с запущенных тарантулов.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 выводы можно сделать?</a:t>
            </a:r>
            <a:r>
              <a:rPr lang="ru-RU" baseline="0" dirty="0" smtClean="0"/>
              <a:t> С развитием </a:t>
            </a:r>
            <a:r>
              <a:rPr lang="en-US" baseline="0" dirty="0" smtClean="0"/>
              <a:t>open source </a:t>
            </a:r>
            <a:r>
              <a:rPr lang="ru-RU" baseline="0" dirty="0" smtClean="0"/>
              <a:t>версии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core, </a:t>
            </a:r>
            <a:r>
              <a:rPr lang="ru-RU" baseline="0" dirty="0" smtClean="0"/>
              <a:t>которая прекрасно работает на самых разных ОС и архитектурах (например, </a:t>
            </a:r>
            <a:r>
              <a:rPr lang="en-US" baseline="0" dirty="0" smtClean="0"/>
              <a:t>x86, ARM, ARM64),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</a:t>
            </a:r>
            <a:r>
              <a:rPr lang="ru-RU" baseline="0" dirty="0" smtClean="0"/>
              <a:t>разработчикам не следует ограничивать себя только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необходимо рассматривать все доступные варианты на рынке и выбирать то, что больше подходит.</a:t>
            </a:r>
            <a:endParaRPr lang="en-US" dirty="0" smtClean="0"/>
          </a:p>
          <a:p>
            <a:r>
              <a:rPr lang="ru-RU" baseline="0" dirty="0" smtClean="0"/>
              <a:t>Тарантул </a:t>
            </a:r>
            <a:r>
              <a:rPr lang="mr-IN" baseline="0" dirty="0" smtClean="0"/>
              <a:t>–</a:t>
            </a:r>
            <a:r>
              <a:rPr lang="ru-RU" baseline="0" dirty="0" smtClean="0"/>
              <a:t> прекрасная и быстрая СУБД, которую можно использовать как исключительно СУБД, так и в качестве, например, очереди для любых приложений, в том числе, написанных на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. </a:t>
            </a:r>
            <a:r>
              <a:rPr lang="ru-RU" baseline="0" dirty="0" smtClean="0"/>
              <a:t>В нашем проекте мы полностью удовлетворены работоспособностью Тарантула и продолжим миграцию основных данных в него.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5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мой доклад закончен.</a:t>
            </a:r>
            <a:r>
              <a:rPr lang="ru-RU" baseline="0" dirty="0" smtClean="0"/>
              <a:t> Ваши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продукт в определённый момент своей жизни сталкивается с проблемой выбора СУБД. И наш </a:t>
            </a:r>
            <a:r>
              <a:rPr lang="ru-RU" dirty="0" smtClean="0"/>
              <a:t>продукт для сбора обратной связи и голосований совершенно не исключение. Модель данных у нас достаточно проста и укладывается в ограничения, которые накладывают </a:t>
            </a:r>
            <a:r>
              <a:rPr lang="ru-RU" dirty="0" err="1" smtClean="0"/>
              <a:t>key-value</a:t>
            </a:r>
            <a:r>
              <a:rPr lang="ru-RU" dirty="0" smtClean="0"/>
              <a:t> хранилища. Поэтому мы выбирали между </a:t>
            </a:r>
            <a:r>
              <a:rPr lang="ru-RU" dirty="0" err="1" smtClean="0"/>
              <a:t>Redis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и плагином на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handlersocket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СУБД давно на рынке. К ней есть хороший коннектор для .</a:t>
            </a:r>
            <a:r>
              <a:rPr lang="ru-RU" dirty="0" err="1" smtClean="0"/>
              <a:t>net</a:t>
            </a:r>
            <a:r>
              <a:rPr lang="ru-RU" dirty="0" smtClean="0"/>
              <a:t> (для Тарантула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его не было)</a:t>
            </a:r>
            <a:r>
              <a:rPr lang="ru-RU" dirty="0" smtClean="0"/>
              <a:t>. Работает Редис примерно также быстро, как и тарантул (если</a:t>
            </a:r>
            <a:r>
              <a:rPr lang="ru-RU" baseline="0" dirty="0" smtClean="0"/>
              <a:t> верить нашим </a:t>
            </a:r>
            <a:r>
              <a:rPr lang="ru-RU" baseline="0" dirty="0" err="1" smtClean="0"/>
              <a:t>бенчмаркам</a:t>
            </a:r>
            <a:r>
              <a:rPr lang="ru-RU" baseline="0" dirty="0" smtClean="0"/>
              <a:t>). Отличная документация на сайте. В общем, всё выглядело неплохо.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пользу Тарантула</a:t>
            </a:r>
            <a:r>
              <a:rPr lang="ru-RU" baseline="0" dirty="0" smtClean="0"/>
              <a:t> говорила скорость, сравнимая с Редисом. Благодаря </a:t>
            </a:r>
            <a:r>
              <a:rPr lang="en-US" baseline="0" dirty="0" smtClean="0"/>
              <a:t>write-ahead logging </a:t>
            </a:r>
            <a:r>
              <a:rPr lang="ru-RU" baseline="0" dirty="0" smtClean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Handlersocket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обычно, спустя какое-то время, радужная картинка стала менее радужной, но более реальной. </a:t>
            </a:r>
            <a:r>
              <a:rPr lang="ru-RU" dirty="0" smtClean="0"/>
              <a:t>Несмотря на простоту модели данных, достаточно скоро нам потребовалось искать голосования, созданные каким-то автором. Эти вторичные индексы мы реализовали на редисе дополнительными списками. В результате мы столкнулись с тем, что отсутствие атомарности при этих изменениях приводит к нарушению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данных. Использование транзакций или </a:t>
            </a:r>
            <a:r>
              <a:rPr lang="ru-RU" dirty="0" err="1" smtClean="0"/>
              <a:t>луа</a:t>
            </a:r>
            <a:r>
              <a:rPr lang="ru-RU" dirty="0" smtClean="0"/>
              <a:t> в редисе значительно снижало производительность. Поэтому мы стали смотреть на</a:t>
            </a:r>
            <a:r>
              <a:rPr lang="ru-RU" baseline="0" dirty="0" smtClean="0"/>
              <a:t> его ближайшего конкурента: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</a:t>
            </a:r>
            <a:r>
              <a:rPr lang="ru-RU" baseline="0" dirty="0" smtClean="0"/>
              <a:t> разработки нашего первого приложения на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мы сразу столкнулись со сложностями</a:t>
            </a:r>
            <a:r>
              <a:rPr lang="en-US" baseline="0" dirty="0" smtClean="0"/>
              <a:t> </a:t>
            </a:r>
            <a:r>
              <a:rPr lang="ru-RU" baseline="0" dirty="0" smtClean="0"/>
              <a:t>разного калибра. </a:t>
            </a:r>
            <a:r>
              <a:rPr lang="ru-RU" dirty="0" smtClean="0"/>
              <a:t>У </a:t>
            </a:r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ru-RU" dirty="0" smtClean="0"/>
              <a:t>нет </a:t>
            </a:r>
            <a:r>
              <a:rPr lang="ru-RU" dirty="0" err="1" smtClean="0"/>
              <a:t>Windows-binary</a:t>
            </a:r>
            <a:r>
              <a:rPr lang="ru-RU" dirty="0" smtClean="0"/>
              <a:t>. В комментариях</a:t>
            </a:r>
            <a:r>
              <a:rPr lang="ru-RU" baseline="0" dirty="0" smtClean="0"/>
              <a:t> к одной из статей про Тарантул на </a:t>
            </a:r>
            <a:r>
              <a:rPr lang="ru-RU" baseline="0" dirty="0" err="1" smtClean="0"/>
              <a:t>хабре</a:t>
            </a:r>
            <a:r>
              <a:rPr lang="ru-RU" baseline="0" dirty="0" smtClean="0"/>
              <a:t> возник вопрос о готовности продукта из-за отсутствия </a:t>
            </a:r>
            <a:r>
              <a:rPr lang="ru-RU" baseline="0" dirty="0" err="1" smtClean="0"/>
              <a:t>бинарника</a:t>
            </a:r>
            <a:r>
              <a:rPr lang="ru-RU" baseline="0" dirty="0" smtClean="0"/>
              <a:t> под </a:t>
            </a:r>
            <a:r>
              <a:rPr lang="ru-RU" baseline="0" dirty="0" err="1" smtClean="0"/>
              <a:t>винду</a:t>
            </a:r>
            <a:r>
              <a:rPr lang="ru-RU" baseline="0" dirty="0" smtClean="0"/>
              <a:t>.</a:t>
            </a:r>
            <a:r>
              <a:rPr lang="ru-RU" dirty="0" smtClean="0"/>
              <a:t> Лично я считаю,</a:t>
            </a:r>
            <a:r>
              <a:rPr lang="ru-RU" baseline="0" dirty="0" smtClean="0"/>
              <a:t> что </a:t>
            </a:r>
            <a:r>
              <a:rPr lang="ru-RU" baseline="0" dirty="0" err="1" smtClean="0"/>
              <a:t>бинарник</a:t>
            </a:r>
            <a:r>
              <a:rPr lang="ru-RU" baseline="0" dirty="0" smtClean="0"/>
              <a:t> под </a:t>
            </a:r>
            <a:r>
              <a:rPr lang="ru-RU" baseline="0" dirty="0" err="1" smtClean="0"/>
              <a:t>винду</a:t>
            </a:r>
            <a:r>
              <a:rPr lang="ru-RU" baseline="0" dirty="0" smtClean="0"/>
              <a:t> только для разработки не нужен.</a:t>
            </a:r>
            <a:r>
              <a:rPr lang="ru-RU" dirty="0" smtClean="0"/>
              <a:t> Необходимость поставить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ru-RU" dirty="0" smtClean="0"/>
              <a:t>разобраться с контейнеризацией,</a:t>
            </a:r>
            <a:r>
              <a:rPr lang="ru-RU" baseline="0" dirty="0" smtClean="0"/>
              <a:t> с </a:t>
            </a:r>
            <a:r>
              <a:rPr lang="en-US" baseline="0" dirty="0" smtClean="0"/>
              <a:t>top </a:t>
            </a:r>
            <a:r>
              <a:rPr lang="ru-RU" baseline="0" dirty="0" smtClean="0"/>
              <a:t>и прочими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ru-RU" baseline="0" dirty="0" smtClean="0"/>
              <a:t>инструментами </a:t>
            </a:r>
            <a:r>
              <a:rPr lang="ru-RU" dirty="0" smtClean="0"/>
              <a:t>заставляет разработчиков разбираться в той среде, в которой будут лежать их данные. Они будут сразу видеть именно то поведение,</a:t>
            </a:r>
            <a:r>
              <a:rPr lang="ru-RU" baseline="0" dirty="0" smtClean="0"/>
              <a:t> которое будет у них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</a:t>
            </a:r>
            <a:r>
              <a:rPr lang="ru-RU" baseline="0" dirty="0" smtClean="0"/>
              <a:t> же делать </a:t>
            </a:r>
            <a:r>
              <a:rPr lang="en-US" baseline="0" dirty="0" smtClean="0"/>
              <a:t>developer only binary, </a:t>
            </a:r>
            <a:r>
              <a:rPr lang="ru-RU" baseline="0" dirty="0" smtClean="0"/>
              <a:t>то всё равно у людей будет соблазн использовать его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</a:t>
            </a:r>
            <a:r>
              <a:rPr lang="ru-RU" dirty="0" smtClean="0"/>
              <a:t>Например, у </a:t>
            </a:r>
            <a:r>
              <a:rPr lang="ru-RU" dirty="0" err="1" smtClean="0"/>
              <a:t>Redis</a:t>
            </a:r>
            <a:r>
              <a:rPr lang="ru-RU" dirty="0" smtClean="0"/>
              <a:t> есть порт под </a:t>
            </a:r>
            <a:r>
              <a:rPr lang="ru-RU" dirty="0" err="1" smtClean="0"/>
              <a:t>Windows</a:t>
            </a:r>
            <a:r>
              <a:rPr lang="ru-RU" dirty="0" smtClean="0"/>
              <a:t> и мы его использовали в самом начале, чтобы не разбираться с </a:t>
            </a:r>
            <a:r>
              <a:rPr lang="ru-RU" dirty="0" err="1" smtClean="0"/>
              <a:t>Linux</a:t>
            </a:r>
            <a:r>
              <a:rPr lang="ru-RU" dirty="0" smtClean="0"/>
              <a:t> и использовать полностью </a:t>
            </a:r>
            <a:r>
              <a:rPr lang="ru-RU" dirty="0" err="1" smtClean="0"/>
              <a:t>Windows</a:t>
            </a:r>
            <a:r>
              <a:rPr lang="ru-RU" dirty="0" smtClean="0"/>
              <a:t> стек. Следствием стало то, что мы наткнулись на замечательный баг в нём, который приводил к падению в ходе создания </a:t>
            </a:r>
            <a:r>
              <a:rPr lang="ru-RU" dirty="0" err="1" smtClean="0"/>
              <a:t>снапшота</a:t>
            </a:r>
            <a:r>
              <a:rPr lang="ru-RU" dirty="0" smtClean="0"/>
              <a:t>. Старого нет, новый </a:t>
            </a:r>
            <a:r>
              <a:rPr lang="ru-RU" dirty="0" err="1" smtClean="0"/>
              <a:t>недописан</a:t>
            </a:r>
            <a:r>
              <a:rPr lang="ru-RU" dirty="0" smtClean="0"/>
              <a:t>. Спасали данные с реплик.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</a:t>
            </a:r>
            <a:r>
              <a:rPr lang="ru-RU" baseline="0" dirty="0" smtClean="0"/>
              <a:t> основной проблемой было отсутствие коннектора. Мы написали свой. </a:t>
            </a:r>
            <a:r>
              <a:rPr lang="ru-RU" dirty="0" smtClean="0"/>
              <a:t>Наш </a:t>
            </a:r>
            <a:r>
              <a:rPr lang="mr-IN" dirty="0" err="1" smtClean="0"/>
              <a:t>коннектор</a:t>
            </a:r>
            <a:r>
              <a:rPr lang="mr-IN" dirty="0" smtClean="0"/>
              <a:t> </a:t>
            </a:r>
            <a:r>
              <a:rPr lang="mr-IN" dirty="0" err="1" smtClean="0"/>
              <a:t>доступен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nuget</a:t>
            </a:r>
            <a:r>
              <a:rPr lang="mr-IN" dirty="0" smtClean="0"/>
              <a:t>, </a:t>
            </a:r>
            <a:r>
              <a:rPr lang="mr-IN" dirty="0" err="1" smtClean="0"/>
              <a:t>поддерживает</a:t>
            </a:r>
            <a:r>
              <a:rPr lang="mr-IN" dirty="0" smtClean="0"/>
              <a:t> .net46 </a:t>
            </a:r>
            <a:r>
              <a:rPr lang="mr-IN" dirty="0" err="1" smtClean="0"/>
              <a:t>и</a:t>
            </a:r>
            <a:r>
              <a:rPr lang="mr-IN" dirty="0" smtClean="0"/>
              <a:t> .</a:t>
            </a:r>
            <a:r>
              <a:rPr lang="mr-IN" dirty="0" err="1" smtClean="0"/>
              <a:t>netstandard</a:t>
            </a:r>
            <a:r>
              <a:rPr lang="mr-IN" dirty="0" smtClean="0"/>
              <a:t> 1.4 </a:t>
            </a:r>
            <a:r>
              <a:rPr lang="mr-IN" dirty="0" err="1" smtClean="0"/>
              <a:t>для</a:t>
            </a:r>
            <a:r>
              <a:rPr lang="mr-IN" dirty="0" smtClean="0"/>
              <a:t> .</a:t>
            </a:r>
            <a:r>
              <a:rPr lang="mr-IN" dirty="0" err="1" smtClean="0"/>
              <a:t>net</a:t>
            </a:r>
            <a:r>
              <a:rPr lang="mr-IN" dirty="0" smtClean="0"/>
              <a:t> </a:t>
            </a:r>
            <a:r>
              <a:rPr lang="mr-IN" dirty="0" err="1" smtClean="0"/>
              <a:t>core</a:t>
            </a:r>
            <a:r>
              <a:rPr lang="mr-IN" dirty="0" smtClean="0"/>
              <a:t>.</a:t>
            </a:r>
            <a:r>
              <a:rPr lang="ru-RU" dirty="0" smtClean="0"/>
              <a:t> Работает на всех трёх основных ОС: </a:t>
            </a:r>
            <a:r>
              <a:rPr lang="en-US" dirty="0" smtClean="0"/>
              <a:t>windows,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mac </a:t>
            </a:r>
            <a:r>
              <a:rPr lang="en-US" baseline="0" dirty="0" err="1" smtClean="0"/>
              <a:t>osx</a:t>
            </a:r>
            <a:r>
              <a:rPr lang="en-US" baseline="0" dirty="0" smtClean="0"/>
              <a:t>.</a:t>
            </a:r>
            <a:r>
              <a:rPr lang="ru-RU" baseline="0" dirty="0" smtClean="0"/>
              <a:t> Проверяют это автоматические тесты на </a:t>
            </a:r>
            <a:r>
              <a:rPr lang="en-US" baseline="0" dirty="0" smtClean="0"/>
              <a:t>Travis CI.</a:t>
            </a:r>
            <a:r>
              <a:rPr lang="ru-RU" baseline="0" dirty="0" smtClean="0"/>
              <a:t> </a:t>
            </a:r>
            <a:r>
              <a:rPr lang="ru-RU" dirty="0" smtClean="0"/>
              <a:t>П</a:t>
            </a:r>
            <a:r>
              <a:rPr lang="mr-IN" dirty="0" err="1" smtClean="0"/>
              <a:t>рактически</a:t>
            </a:r>
            <a:r>
              <a:rPr lang="mr-IN" dirty="0" smtClean="0"/>
              <a:t> </a:t>
            </a:r>
            <a:r>
              <a:rPr lang="mr-IN" dirty="0" err="1" smtClean="0"/>
              <a:t>полностью</a:t>
            </a:r>
            <a:r>
              <a:rPr lang="mr-IN" dirty="0" smtClean="0"/>
              <a:t> </a:t>
            </a:r>
            <a:r>
              <a:rPr lang="mr-IN" dirty="0" err="1" smtClean="0"/>
              <a:t>поддерживаем</a:t>
            </a:r>
            <a:r>
              <a:rPr lang="mr-IN" dirty="0" smtClean="0"/>
              <a:t> </a:t>
            </a:r>
            <a:r>
              <a:rPr lang="mr-IN" dirty="0" err="1" smtClean="0"/>
              <a:t>протокол</a:t>
            </a:r>
            <a:r>
              <a:rPr lang="mr-IN" dirty="0" smtClean="0"/>
              <a:t> </a:t>
            </a:r>
            <a:r>
              <a:rPr lang="mr-IN" dirty="0" err="1" smtClean="0"/>
              <a:t>тарантула</a:t>
            </a:r>
            <a:r>
              <a:rPr lang="mr-IN" dirty="0" smtClean="0"/>
              <a:t>, </a:t>
            </a:r>
            <a:r>
              <a:rPr lang="mr-IN" dirty="0" err="1" smtClean="0"/>
              <a:t>за</a:t>
            </a:r>
            <a:r>
              <a:rPr lang="mr-IN" dirty="0" smtClean="0"/>
              <a:t> </a:t>
            </a:r>
            <a:r>
              <a:rPr lang="mr-IN" dirty="0" err="1" smtClean="0"/>
              <a:t>исключением</a:t>
            </a:r>
            <a:r>
              <a:rPr lang="mr-IN" dirty="0" smtClean="0"/>
              <a:t>:  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smtClean="0"/>
              <a:t>DDL</a:t>
            </a:r>
            <a:r>
              <a:rPr lang="en-US" dirty="0" smtClean="0"/>
              <a:t> (data</a:t>
            </a:r>
            <a:r>
              <a:rPr lang="en-US" baseline="0" dirty="0" smtClean="0"/>
              <a:t> definition language). </a:t>
            </a:r>
            <a:r>
              <a:rPr lang="ru-RU" baseline="0" dirty="0" smtClean="0"/>
              <a:t>Мы считаем, что разработчики должны создавать модель данных </a:t>
            </a:r>
            <a:r>
              <a:rPr lang="ru-RU" baseline="0" dirty="0" err="1" smtClean="0"/>
              <a:t>нативным</a:t>
            </a:r>
            <a:r>
              <a:rPr lang="ru-RU" baseline="0" dirty="0" smtClean="0"/>
              <a:t> образом для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call</a:t>
            </a:r>
            <a:r>
              <a:rPr lang="mr-IN" dirty="0" smtClean="0"/>
              <a:t> v1.6, </a:t>
            </a:r>
            <a:r>
              <a:rPr lang="mr-IN" dirty="0" err="1" smtClean="0"/>
              <a:t>если</a:t>
            </a:r>
            <a:r>
              <a:rPr lang="mr-IN" dirty="0" smtClean="0"/>
              <a:t> </a:t>
            </a:r>
            <a:r>
              <a:rPr lang="mr-IN" dirty="0" err="1" smtClean="0"/>
              <a:t>функция</a:t>
            </a:r>
            <a:r>
              <a:rPr lang="mr-IN" dirty="0" smtClean="0"/>
              <a:t> </a:t>
            </a:r>
            <a:r>
              <a:rPr lang="mr-IN" dirty="0" err="1" smtClean="0"/>
              <a:t>возвращает</a:t>
            </a:r>
            <a:r>
              <a:rPr lang="mr-IN" dirty="0" smtClean="0"/>
              <a:t> </a:t>
            </a:r>
            <a:r>
              <a:rPr lang="mr-IN" dirty="0" err="1" smtClean="0"/>
              <a:t>null</a:t>
            </a:r>
            <a:r>
              <a:rPr lang="mr-IN" dirty="0" smtClean="0"/>
              <a:t>, </a:t>
            </a:r>
            <a:r>
              <a:rPr lang="mr-IN" dirty="0" err="1" smtClean="0"/>
              <a:t>приводит</a:t>
            </a:r>
            <a:r>
              <a:rPr lang="mr-IN" dirty="0" smtClean="0"/>
              <a:t> </a:t>
            </a:r>
            <a:r>
              <a:rPr lang="mr-IN" dirty="0" err="1" smtClean="0"/>
              <a:t>к</a:t>
            </a:r>
            <a:r>
              <a:rPr lang="mr-IN" dirty="0" smtClean="0"/>
              <a:t> </a:t>
            </a:r>
            <a:r>
              <a:rPr lang="mr-IN" dirty="0" err="1" smtClean="0"/>
              <a:t>исключению</a:t>
            </a:r>
            <a:r>
              <a:rPr lang="mr-IN" dirty="0" smtClean="0"/>
              <a:t>, </a:t>
            </a:r>
            <a:r>
              <a:rPr lang="ru-RU" dirty="0" smtClean="0"/>
              <a:t>мы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не</a:t>
            </a:r>
            <a:r>
              <a:rPr lang="mr-IN" dirty="0" smtClean="0"/>
              <a:t> </a:t>
            </a:r>
            <a:r>
              <a:rPr lang="mr-IN" dirty="0" err="1" smtClean="0"/>
              <a:t>придумал</a:t>
            </a:r>
            <a:r>
              <a:rPr lang="ru-RU" dirty="0" smtClean="0"/>
              <a:t>и</a:t>
            </a:r>
            <a:r>
              <a:rPr lang="mr-IN" dirty="0" smtClean="0"/>
              <a:t> </a:t>
            </a:r>
            <a:r>
              <a:rPr lang="mr-IN" dirty="0" err="1" smtClean="0"/>
              <a:t>как</a:t>
            </a:r>
            <a:r>
              <a:rPr lang="mr-IN" dirty="0" smtClean="0"/>
              <a:t>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распарсить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коннект</a:t>
            </a:r>
            <a:r>
              <a:rPr lang="mr-IN" dirty="0" smtClean="0"/>
              <a:t> </a:t>
            </a:r>
            <a:r>
              <a:rPr lang="mr-IN" dirty="0" err="1" smtClean="0"/>
              <a:t>держим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только</a:t>
            </a:r>
            <a:r>
              <a:rPr lang="mr-IN" dirty="0" smtClean="0"/>
              <a:t> </a:t>
            </a:r>
            <a:r>
              <a:rPr lang="mr-IN" dirty="0" err="1" smtClean="0"/>
              <a:t>с</a:t>
            </a:r>
            <a:r>
              <a:rPr lang="mr-IN" dirty="0" smtClean="0"/>
              <a:t> </a:t>
            </a:r>
            <a:r>
              <a:rPr lang="mr-IN" dirty="0" err="1" smtClean="0"/>
              <a:t>первой</a:t>
            </a:r>
            <a:r>
              <a:rPr lang="mr-IN" dirty="0" smtClean="0"/>
              <a:t> </a:t>
            </a:r>
            <a:r>
              <a:rPr lang="mr-IN" dirty="0" err="1" smtClean="0"/>
              <a:t>переданной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конфиге</a:t>
            </a:r>
            <a:r>
              <a:rPr lang="mr-IN" dirty="0" smtClean="0"/>
              <a:t> </a:t>
            </a:r>
            <a:r>
              <a:rPr lang="mr-IN" dirty="0" err="1" smtClean="0"/>
              <a:t>нодой</a:t>
            </a:r>
            <a:r>
              <a:rPr lang="mr-IN" dirty="0" smtClean="0"/>
              <a:t>,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исправлено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ближайшее</a:t>
            </a:r>
            <a:r>
              <a:rPr lang="mr-IN" dirty="0" smtClean="0"/>
              <a:t> </a:t>
            </a:r>
            <a:r>
              <a:rPr lang="mr-IN" dirty="0" err="1" smtClean="0"/>
              <a:t>время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Если у вас в одной</a:t>
            </a:r>
            <a:r>
              <a:rPr lang="ru-RU" baseline="0" dirty="0" smtClean="0"/>
              <a:t> колонке разнотипные данные, мы пока не сможем их прочитать. Работы над этим ведутся.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839A-7E39-2C46-8BD6-3DA56612CC53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e@aensidhe.ru" TargetMode="External"/><Relationship Id="rId4" Type="http://schemas.openxmlformats.org/officeDocument/2006/relationships/hyperlink" Target="https://github.com/aensidh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tif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694"/>
            <a:ext cx="9144000" cy="8844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Тарантул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>
                <a:latin typeface="+mj-lt"/>
              </a:rPr>
              <a:t>Анатолий Попов, </a:t>
            </a:r>
            <a:r>
              <a:rPr lang="en-US" dirty="0" err="1" smtClean="0">
                <a:latin typeface="+mj-lt"/>
              </a:rPr>
              <a:t>evote.com</a:t>
            </a:r>
            <a:endParaRPr lang="en-US" dirty="0"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5542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+mj-lt"/>
              </a:rPr>
              <a:t>основное хранилище данных для </a:t>
            </a:r>
            <a:r>
              <a:rPr lang="en-US" sz="2800" dirty="0" smtClean="0">
                <a:latin typeface="+mj-lt"/>
              </a:rPr>
              <a:t>Windows-</a:t>
            </a:r>
            <a:r>
              <a:rPr lang="ru-RU" sz="2800" dirty="0" smtClean="0">
                <a:latin typeface="+mj-lt"/>
              </a:rPr>
              <a:t>приложений</a:t>
            </a:r>
            <a:endParaRPr lang="en-US" sz="2800" dirty="0">
              <a:latin typeface="+mj-lt"/>
            </a:endParaRPr>
          </a:p>
        </p:txBody>
      </p:sp>
      <p:pic>
        <p:nvPicPr>
          <p:cNvPr id="1026" name="Picture 2" descr="ttps://raw.githubusercontent.com/e-vote/eVote/develop/Web/Web.React/images/hosted/logo_mail_big.png?to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838700"/>
            <a:ext cx="14287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1"/>
    </mc:Choice>
    <mc:Fallback xmlns="">
      <p:transition spd="slow" advTm="215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планы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Переименовать пакет</a:t>
            </a:r>
          </a:p>
          <a:p>
            <a:endParaRPr lang="ru-RU" dirty="0"/>
          </a:p>
          <a:p>
            <a:r>
              <a:rPr lang="ru-RU" dirty="0" smtClean="0"/>
              <a:t>Поддержать </a:t>
            </a:r>
            <a:r>
              <a:rPr lang="en-US" dirty="0" err="1" smtClean="0"/>
              <a:t>MsgPackValue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Добавить более удобную </a:t>
            </a:r>
            <a:r>
              <a:rPr lang="ru-RU" dirty="0" err="1" smtClean="0"/>
              <a:t>сериализацию</a:t>
            </a:r>
            <a:r>
              <a:rPr lang="ru-RU" dirty="0" smtClean="0"/>
              <a:t> в </a:t>
            </a:r>
            <a:r>
              <a:rPr lang="en-US" dirty="0" err="1" smtClean="0"/>
              <a:t>MsgPack</a:t>
            </a:r>
            <a:r>
              <a:rPr lang="en-US" dirty="0" smtClean="0"/>
              <a:t>: mini-ORM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7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</a:t>
            </a:r>
            <a:r>
              <a:rPr lang="ru-RU" dirty="0" err="1" smtClean="0"/>
              <a:t>хотелки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запросы в логе даже ценой скорости</a:t>
            </a:r>
          </a:p>
          <a:p>
            <a:endParaRPr lang="ru-RU" dirty="0"/>
          </a:p>
          <a:p>
            <a:r>
              <a:rPr lang="ru-RU" dirty="0" smtClean="0"/>
              <a:t>Более удобная работа с </a:t>
            </a:r>
            <a:r>
              <a:rPr lang="en-US" dirty="0" err="1" smtClean="0"/>
              <a:t>box.session.sync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Эксплутация</a:t>
            </a:r>
            <a:r>
              <a:rPr lang="ru-RU" dirty="0" smtClean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его основное назначение</a:t>
            </a:r>
          </a:p>
          <a:p>
            <a:endParaRPr lang="ru-RU" dirty="0"/>
          </a:p>
          <a:p>
            <a:r>
              <a:rPr lang="ru-RU" dirty="0" smtClean="0"/>
              <a:t>Мы используем только </a:t>
            </a:r>
            <a:r>
              <a:rPr lang="en-US" dirty="0" err="1" smtClean="0"/>
              <a:t>tarantool</a:t>
            </a:r>
            <a:r>
              <a:rPr lang="en-US" dirty="0" smtClean="0"/>
              <a:t>/queue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у нас есть немного своей логики на </a:t>
            </a:r>
            <a:r>
              <a:rPr lang="en-US" dirty="0" err="1" smtClean="0"/>
              <a:t>lua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5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синхронная репликация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 и в редисе нет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bsync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4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01"/>
    </mc:Choice>
    <mc:Fallback xmlns="">
      <p:transition spd="slow" advTm="2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en-US" dirty="0" smtClean="0"/>
              <a:t>master-master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Master-master </a:t>
            </a:r>
            <a:r>
              <a:rPr lang="ru-RU" dirty="0" smtClean="0"/>
              <a:t>не нужен © Илья Космодемьянский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1.7.3-0 кластер не всегда собирается:</a:t>
            </a:r>
          </a:p>
          <a:p>
            <a:pPr lvl="1"/>
            <a:r>
              <a:rPr lang="ru-RU" dirty="0" smtClean="0"/>
              <a:t>три </a:t>
            </a:r>
            <a:r>
              <a:rPr lang="ru-RU" dirty="0" err="1" smtClean="0"/>
              <a:t>ноды</a:t>
            </a:r>
            <a:r>
              <a:rPr lang="ru-RU" dirty="0" smtClean="0"/>
              <a:t> с одинаковой конфигурацией</a:t>
            </a:r>
          </a:p>
          <a:p>
            <a:pPr lvl="1"/>
            <a:r>
              <a:rPr lang="ru-RU" dirty="0" smtClean="0"/>
              <a:t>каждая поднимается и не видит две другие</a:t>
            </a:r>
          </a:p>
          <a:p>
            <a:pPr lvl="1"/>
            <a:r>
              <a:rPr lang="ru-RU" dirty="0" smtClean="0"/>
              <a:t>через 30 секунд выключается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Обновиться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06"/>
    </mc:Choice>
    <mc:Fallback xmlns="">
      <p:transition spd="slow" advTm="88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ru-RU" dirty="0" err="1" smtClean="0"/>
              <a:t>версионирование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/>
          <a:lstStyle/>
          <a:p>
            <a:r>
              <a:rPr lang="ru-RU" dirty="0" smtClean="0"/>
              <a:t>Версия докер-контейнера </a:t>
            </a:r>
            <a:r>
              <a:rPr lang="mr-IN" dirty="0" smtClean="0"/>
              <a:t>–</a:t>
            </a:r>
            <a:r>
              <a:rPr lang="ru-RU" dirty="0" smtClean="0"/>
              <a:t> 1.7.3. Версия тарантула?</a:t>
            </a:r>
          </a:p>
          <a:p>
            <a:endParaRPr lang="ru-RU" dirty="0"/>
          </a:p>
          <a:p>
            <a:r>
              <a:rPr lang="ru-RU" dirty="0" smtClean="0"/>
              <a:t>Версия тарантула </a:t>
            </a:r>
            <a:r>
              <a:rPr lang="mr-IN" dirty="0" smtClean="0"/>
              <a:t>–</a:t>
            </a:r>
            <a:r>
              <a:rPr lang="ru-RU" dirty="0" smtClean="0"/>
              <a:t> 1.7.3-х. Версия докер-контейнера?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1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18"/>
    </mc:Choice>
    <mc:Fallback xmlns="">
      <p:transition spd="slow" advTm="5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Эксплуатация: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Специфический язык запросов. </a:t>
            </a:r>
            <a:r>
              <a:rPr lang="en-US" dirty="0" smtClean="0"/>
              <a:t>QA </a:t>
            </a:r>
            <a:r>
              <a:rPr lang="ru-RU" dirty="0" smtClean="0"/>
              <a:t>и </a:t>
            </a:r>
            <a:r>
              <a:rPr lang="en-US" dirty="0" smtClean="0"/>
              <a:t>Ops </a:t>
            </a:r>
            <a:r>
              <a:rPr lang="ru-RU" dirty="0" smtClean="0"/>
              <a:t>страдают.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7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86"/>
    </mc:Choice>
    <mc:Fallback xmlns=""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мониторинг и </a:t>
            </a:r>
            <a:r>
              <a:rPr lang="ru-RU" dirty="0" err="1" smtClean="0"/>
              <a:t>логгинг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Fluentd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loggin</a:t>
            </a:r>
            <a:r>
              <a:rPr lang="en-US" dirty="0"/>
              <a:t>g</a:t>
            </a:r>
            <a:r>
              <a:rPr lang="en-US" dirty="0" smtClean="0"/>
              <a:t> driver</a:t>
            </a:r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/</a:t>
            </a:r>
            <a:r>
              <a:rPr lang="en-US" dirty="0" err="1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работает на </a:t>
            </a:r>
            <a:r>
              <a:rPr lang="en-US" smtClean="0"/>
              <a:t>Linux, </a:t>
            </a:r>
            <a:r>
              <a:rPr lang="en-US" dirty="0" smtClean="0"/>
              <a:t>ARM, ARM64 (</a:t>
            </a:r>
            <a:r>
              <a:rPr lang="ru-RU" dirty="0" smtClean="0"/>
              <a:t>ну, почти ;))</a:t>
            </a:r>
            <a:endParaRPr lang="ru-RU" dirty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СУБД для </a:t>
            </a:r>
            <a:r>
              <a:rPr lang="en-US" dirty="0" err="1" smtClean="0"/>
              <a:t>.net</a:t>
            </a:r>
            <a:r>
              <a:rPr lang="ru-RU" dirty="0" smtClean="0"/>
              <a:t> приложений.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очередь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3125" y="3209925"/>
            <a:ext cx="10515600" cy="23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 smtClean="0">
                <a:latin typeface="Calibri Light"/>
              </a:rPr>
              <a:t>evote.com</a:t>
            </a:r>
            <a:r>
              <a:rPr lang="en-US" sz="2400" dirty="0" smtClean="0">
                <a:latin typeface="Calibri Light"/>
              </a:rPr>
              <a:t>, server team lead</a:t>
            </a:r>
            <a:endParaRPr lang="en-US" sz="2400" dirty="0">
              <a:latin typeface="Calibri Light"/>
            </a:endParaRPr>
          </a:p>
          <a:p>
            <a:r>
              <a:rPr lang="en-US" sz="2400" dirty="0">
                <a:latin typeface="Calibri Light"/>
                <a:hlinkClick r:id="rId3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4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12434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подходят </a:t>
            </a:r>
            <a:r>
              <a:rPr lang="en-US" dirty="0" smtClean="0"/>
              <a:t>key-value</a:t>
            </a:r>
          </a:p>
          <a:p>
            <a:endParaRPr lang="ru-RU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Tarantool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MySQL + </a:t>
            </a:r>
            <a:r>
              <a:rPr lang="en-US" dirty="0" err="1" smtClean="0"/>
              <a:t>handlersocket</a:t>
            </a:r>
            <a:endParaRPr lang="en-US" dirty="0"/>
          </a:p>
        </p:txBody>
      </p:sp>
      <p:pic>
        <p:nvPicPr>
          <p:cNvPr id="2050" name="Picture 2" descr="ttps://keefcode.files.wordpress.com/2013/12/no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03" y="1211671"/>
            <a:ext cx="6220097" cy="40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99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Давно на рынке</a:t>
            </a:r>
          </a:p>
          <a:p>
            <a:endParaRPr lang="ru-RU" dirty="0"/>
          </a:p>
          <a:p>
            <a:r>
              <a:rPr lang="ru-RU" dirty="0" smtClean="0"/>
              <a:t>Хороший коннектор для </a:t>
            </a:r>
            <a:r>
              <a:rPr lang="en-US" dirty="0" err="1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StackExchange.Redis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ru-RU" dirty="0" smtClean="0"/>
              <a:t>Очень быстрый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Прекрасная документация</a:t>
            </a:r>
          </a:p>
          <a:p>
            <a:endParaRPr lang="en-US" dirty="0"/>
          </a:p>
        </p:txBody>
      </p:sp>
      <p:pic>
        <p:nvPicPr>
          <p:cNvPr id="3074" name="Picture 2" descr="edis-300d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311"/>
            <a:ext cx="2812104" cy="9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61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6"/>
    </mc:Choice>
    <mc:Fallback xmlns="">
      <p:transition spd="slow" advTm="6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Надёжность записи на диск.</a:t>
            </a:r>
          </a:p>
          <a:p>
            <a:endParaRPr lang="ru-RU" dirty="0" smtClean="0"/>
          </a:p>
          <a:p>
            <a:r>
              <a:rPr lang="ru-RU" dirty="0" smtClean="0"/>
              <a:t>Вторичные индексы.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Но нет коннектора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27940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+ </a:t>
            </a:r>
            <a:r>
              <a:rPr lang="en-US" dirty="0" err="1" smtClean="0"/>
              <a:t>handlersocket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  <a:r>
              <a:rPr lang="en-US" dirty="0" smtClean="0"/>
              <a:t> </a:t>
            </a:r>
            <a:r>
              <a:rPr lang="ru-RU" dirty="0" smtClean="0"/>
              <a:t>ниже, чем у Редиса и Тарантула</a:t>
            </a:r>
            <a:endParaRPr lang="ru-RU" dirty="0"/>
          </a:p>
          <a:p>
            <a:endParaRPr lang="ru-RU" dirty="0" smtClean="0"/>
          </a:p>
          <a:p>
            <a:r>
              <a:rPr lang="en-US" dirty="0" smtClean="0"/>
              <a:t>ACID (</a:t>
            </a:r>
            <a:r>
              <a:rPr lang="en-US" dirty="0" err="1" smtClean="0"/>
              <a:t>InnoDb</a:t>
            </a:r>
            <a:r>
              <a:rPr lang="en-US" dirty="0" smtClean="0"/>
              <a:t>).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Вся инфраструктура от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доступна.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Но нет коннектора.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вторичных индексов</a:t>
            </a:r>
          </a:p>
          <a:p>
            <a:endParaRPr lang="ru-RU" dirty="0"/>
          </a:p>
          <a:p>
            <a:r>
              <a:rPr lang="ru-RU" dirty="0" smtClean="0"/>
              <a:t>Данные со временем теряют </a:t>
            </a:r>
            <a:r>
              <a:rPr lang="ru-RU" dirty="0" err="1" smtClean="0"/>
              <a:t>консистентность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Атомарная реализация через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или транзакции </a:t>
            </a:r>
            <a:r>
              <a:rPr lang="mr-IN" dirty="0" smtClean="0"/>
              <a:t>–</a:t>
            </a:r>
            <a:r>
              <a:rPr lang="ru-RU" dirty="0" smtClean="0"/>
              <a:t> медленная</a:t>
            </a:r>
          </a:p>
          <a:p>
            <a:endParaRPr lang="ru-RU" dirty="0"/>
          </a:p>
          <a:p>
            <a:r>
              <a:rPr lang="ru-RU" dirty="0" smtClean="0"/>
              <a:t>Выкидываем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ru-RU" dirty="0" smtClean="0"/>
              <a:t>берём </a:t>
            </a:r>
            <a:r>
              <a:rPr lang="en-US" dirty="0" err="1" smtClean="0"/>
              <a:t>Tarantool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2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46"/>
    </mc:Choice>
    <mc:Fallback xmlns="">
      <p:transition spd="slow" advTm="6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ru-RU" dirty="0" smtClean="0"/>
              <a:t> </a:t>
            </a:r>
            <a:r>
              <a:rPr lang="en-US" dirty="0" err="1" smtClean="0"/>
              <a:t>Tarantool</a:t>
            </a:r>
            <a:r>
              <a:rPr lang="en-US" dirty="0" smtClean="0"/>
              <a:t>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 или плюс?</a:t>
            </a:r>
          </a:p>
          <a:p>
            <a:endParaRPr lang="ru-RU" dirty="0" smtClean="0"/>
          </a:p>
          <a:p>
            <a:r>
              <a:rPr lang="ru-RU" dirty="0" smtClean="0"/>
              <a:t>Заставляет разбираться в </a:t>
            </a:r>
            <a:r>
              <a:rPr lang="ru-RU" dirty="0" err="1" smtClean="0"/>
              <a:t>продакшен</a:t>
            </a:r>
            <a:r>
              <a:rPr lang="ru-RU" dirty="0" smtClean="0"/>
              <a:t> среде.</a:t>
            </a:r>
          </a:p>
          <a:p>
            <a:endParaRPr lang="en-US" dirty="0" smtClean="0"/>
          </a:p>
          <a:p>
            <a:r>
              <a:rPr lang="ru-RU" dirty="0" smtClean="0"/>
              <a:t>Код сразу имеет те показатели, которые имеет на </a:t>
            </a:r>
            <a:r>
              <a:rPr lang="ru-RU" dirty="0" err="1" smtClean="0"/>
              <a:t>продакшене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4100" name="Picture 4" descr="mage result for no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894" y="3651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21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8"/>
    </mc:Choice>
    <mc:Fallback xmlns="">
      <p:transition spd="slow" advTm="83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”Developer-only” windows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/>
          <a:lstStyle/>
          <a:p>
            <a:r>
              <a:rPr lang="ru-RU" dirty="0" smtClean="0"/>
              <a:t>У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ru-RU" dirty="0"/>
              <a:t>например, есть.</a:t>
            </a:r>
          </a:p>
          <a:p>
            <a:endParaRPr lang="ru-RU" dirty="0"/>
          </a:p>
          <a:p>
            <a:r>
              <a:rPr lang="ru-RU" dirty="0"/>
              <a:t>В дополнение к обычным багам, новые.</a:t>
            </a:r>
          </a:p>
          <a:p>
            <a:endParaRPr lang="ru-RU" dirty="0"/>
          </a:p>
          <a:p>
            <a:r>
              <a:rPr lang="ru-RU" dirty="0"/>
              <a:t>Вплоть до потери данных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3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97"/>
    </mc:Choice>
    <mc:Fallback xmlns="">
      <p:transition spd="slow" advTm="50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Tarantool.CSharp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Поддерживаем </a:t>
            </a:r>
            <a:r>
              <a:rPr lang="en-US" dirty="0" smtClean="0"/>
              <a:t>net46 </a:t>
            </a:r>
            <a:r>
              <a:rPr lang="ru-RU" dirty="0" smtClean="0"/>
              <a:t>и </a:t>
            </a:r>
            <a:r>
              <a:rPr lang="en-US" dirty="0" smtClean="0"/>
              <a:t>netstandard1.4</a:t>
            </a:r>
          </a:p>
          <a:p>
            <a:r>
              <a:rPr lang="ru-RU" dirty="0" smtClean="0"/>
              <a:t>Поддерживаем</a:t>
            </a:r>
            <a:r>
              <a:rPr lang="en-US" dirty="0" smtClean="0"/>
              <a:t> Windows, Linux </a:t>
            </a:r>
            <a:r>
              <a:rPr lang="ru-RU" dirty="0" smtClean="0"/>
              <a:t>и </a:t>
            </a:r>
            <a:r>
              <a:rPr lang="en-US" dirty="0" smtClean="0"/>
              <a:t>Mac OSX</a:t>
            </a:r>
          </a:p>
          <a:p>
            <a:r>
              <a:rPr lang="ru-RU" dirty="0" smtClean="0"/>
              <a:t>Поддерживаем почти полностью </a:t>
            </a:r>
            <a:r>
              <a:rPr lang="en-US" dirty="0" err="1" smtClean="0"/>
              <a:t>IProto</a:t>
            </a:r>
            <a:r>
              <a:rPr lang="ru-RU" dirty="0" smtClean="0"/>
              <a:t>, кроме: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smtClean="0"/>
              <a:t>сallv1.6 </a:t>
            </a:r>
            <a:r>
              <a:rPr lang="ru-RU" dirty="0" smtClean="0"/>
              <a:t>бросает исключение, если функция возвращает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Соединение держим только в первой </a:t>
            </a:r>
            <a:r>
              <a:rPr lang="ru-RU" dirty="0" err="1" smtClean="0"/>
              <a:t>нодой</a:t>
            </a:r>
            <a:endParaRPr lang="ru-RU" dirty="0" smtClean="0"/>
          </a:p>
          <a:p>
            <a:pPr lvl="1"/>
            <a:r>
              <a:rPr lang="ru-RU" dirty="0" smtClean="0"/>
              <a:t>Плохо поддерживаются разнотипные данные в одной колонке, например, </a:t>
            </a:r>
            <a:r>
              <a:rPr lang="en-US" dirty="0" smtClean="0"/>
              <a:t>Scalar index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4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5"/>
    </mc:Choice>
    <mc:Fallback xmlns="">
      <p:transition spd="slow" advTm="78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3.6|6.5|2.9|11.1|1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4.7|1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1.7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26.2|12.4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3.8|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11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3|10.7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1704</Words>
  <Application>Microsoft Macintosh PowerPoint</Application>
  <PresentationFormat>Widescreen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Office Theme</vt:lpstr>
      <vt:lpstr>Тарантул</vt:lpstr>
      <vt:lpstr>Выбор СУБД</vt:lpstr>
      <vt:lpstr>PowerPoint Presentation</vt:lpstr>
      <vt:lpstr>PowerPoint Presentation</vt:lpstr>
      <vt:lpstr>MySql + handlersocket</vt:lpstr>
      <vt:lpstr>Недостатки Redis</vt:lpstr>
      <vt:lpstr>No Tarantool for Windows</vt:lpstr>
      <vt:lpstr>”Developer-only” windows binary</vt:lpstr>
      <vt:lpstr>Tarantool.CSharp</vt:lpstr>
      <vt:lpstr>Коннектор: планы</vt:lpstr>
      <vt:lpstr>Коннектор: хотелки</vt:lpstr>
      <vt:lpstr>Эксплутация: сервер приложений</vt:lpstr>
      <vt:lpstr>Эксплуатация: синхронная репликация</vt:lpstr>
      <vt:lpstr>Эксплуатация: master-master</vt:lpstr>
      <vt:lpstr>Эксплуатация: версионирование</vt:lpstr>
      <vt:lpstr> Эксплуатация: запросы</vt:lpstr>
      <vt:lpstr>Эксплуатация: мониторинг и логгинг</vt:lpstr>
      <vt:lpstr>Выводы?</vt:lpstr>
      <vt:lpstr>Вопросы?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56</cp:revision>
  <dcterms:created xsi:type="dcterms:W3CDTF">2017-02-05T16:42:44Z</dcterms:created>
  <dcterms:modified xsi:type="dcterms:W3CDTF">2017-03-02T16:22:56Z</dcterms:modified>
</cp:coreProperties>
</file>