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88" r:id="rId4"/>
    <p:sldId id="305" r:id="rId5"/>
    <p:sldId id="307" r:id="rId6"/>
    <p:sldId id="289" r:id="rId7"/>
    <p:sldId id="290" r:id="rId8"/>
    <p:sldId id="291" r:id="rId9"/>
    <p:sldId id="306" r:id="rId10"/>
    <p:sldId id="293" r:id="rId11"/>
    <p:sldId id="294" r:id="rId12"/>
    <p:sldId id="295" r:id="rId13"/>
    <p:sldId id="297" r:id="rId14"/>
    <p:sldId id="308" r:id="rId15"/>
    <p:sldId id="309" r:id="rId16"/>
    <p:sldId id="300" r:id="rId17"/>
    <p:sldId id="302" r:id="rId18"/>
    <p:sldId id="303" r:id="rId19"/>
    <p:sldId id="304" r:id="rId20"/>
    <p:sldId id="311" r:id="rId21"/>
    <p:sldId id="312" r:id="rId22"/>
    <p:sldId id="313" r:id="rId23"/>
    <p:sldId id="314" r:id="rId24"/>
    <p:sldId id="315" r:id="rId25"/>
    <p:sldId id="325" r:id="rId26"/>
    <p:sldId id="316" r:id="rId27"/>
    <p:sldId id="317" r:id="rId28"/>
    <p:sldId id="324" r:id="rId29"/>
    <p:sldId id="336" r:id="rId30"/>
    <p:sldId id="318" r:id="rId31"/>
    <p:sldId id="319" r:id="rId32"/>
    <p:sldId id="321" r:id="rId33"/>
    <p:sldId id="322" r:id="rId34"/>
    <p:sldId id="323" r:id="rId35"/>
    <p:sldId id="326" r:id="rId36"/>
    <p:sldId id="333" r:id="rId37"/>
    <p:sldId id="334" r:id="rId38"/>
    <p:sldId id="335" r:id="rId39"/>
    <p:sldId id="327" r:id="rId40"/>
    <p:sldId id="328" r:id="rId41"/>
    <p:sldId id="329" r:id="rId42"/>
    <p:sldId id="330" r:id="rId43"/>
    <p:sldId id="337" r:id="rId44"/>
    <p:sldId id="332" r:id="rId45"/>
    <p:sldId id="338" r:id="rId46"/>
    <p:sldId id="339" r:id="rId47"/>
    <p:sldId id="341" r:id="rId48"/>
    <p:sldId id="342" r:id="rId49"/>
    <p:sldId id="344" r:id="rId50"/>
    <p:sldId id="343" r:id="rId51"/>
    <p:sldId id="345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3A417DF-50CA-4257-8FFB-F8120DF455CC}">
          <p14:sldIdLst>
            <p14:sldId id="256"/>
          </p14:sldIdLst>
        </p14:section>
        <p14:section name="Intro" id="{A1B6C013-A1DB-4154-A051-D71E74400287}">
          <p14:sldIdLst>
            <p14:sldId id="257"/>
            <p14:sldId id="288"/>
            <p14:sldId id="305"/>
            <p14:sldId id="307"/>
          </p14:sldIdLst>
        </p14:section>
        <p14:section name="Опрос" id="{259962A1-C5B4-4252-A2E3-177AE6FC71FA}">
          <p14:sldIdLst>
            <p14:sldId id="289"/>
            <p14:sldId id="290"/>
            <p14:sldId id="291"/>
            <p14:sldId id="306"/>
          </p14:sldIdLst>
        </p14:section>
        <p14:section name="Зачем" id="{1B943315-800E-4051-A5FE-4A0DF0EEB1DA}">
          <p14:sldIdLst>
            <p14:sldId id="293"/>
            <p14:sldId id="294"/>
            <p14:sldId id="295"/>
            <p14:sldId id="297"/>
            <p14:sldId id="308"/>
            <p14:sldId id="309"/>
            <p14:sldId id="300"/>
            <p14:sldId id="302"/>
            <p14:sldId id="303"/>
            <p14:sldId id="304"/>
            <p14:sldId id="311"/>
            <p14:sldId id="312"/>
            <p14:sldId id="313"/>
            <p14:sldId id="314"/>
            <p14:sldId id="315"/>
            <p14:sldId id="325"/>
            <p14:sldId id="316"/>
            <p14:sldId id="317"/>
            <p14:sldId id="324"/>
            <p14:sldId id="336"/>
          </p14:sldIdLst>
        </p14:section>
        <p14:section name="Как" id="{CF91D160-ADDB-4509-B7B8-1BB92F5D53D1}">
          <p14:sldIdLst>
            <p14:sldId id="318"/>
            <p14:sldId id="319"/>
            <p14:sldId id="321"/>
            <p14:sldId id="322"/>
            <p14:sldId id="323"/>
            <p14:sldId id="326"/>
            <p14:sldId id="333"/>
            <p14:sldId id="334"/>
            <p14:sldId id="335"/>
            <p14:sldId id="327"/>
            <p14:sldId id="328"/>
            <p14:sldId id="329"/>
            <p14:sldId id="330"/>
            <p14:sldId id="337"/>
            <p14:sldId id="332"/>
            <p14:sldId id="338"/>
            <p14:sldId id="339"/>
            <p14:sldId id="341"/>
            <p14:sldId id="342"/>
            <p14:sldId id="344"/>
            <p14:sldId id="343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\source\repos\github.com\aensidhe\presentations\2019\01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\source\repos\github.com\aensidhe\presentations\2019\01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\source\repos\github.com\aensidhe\presentations\2019\01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of hardware stack,  ~4 TB RAM,</a:t>
            </a:r>
            <a:r>
              <a:rPr lang="en-US" baseline="0"/>
              <a:t> ~4 TB SSD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'4GB upfront'!$B$1</c:f>
              <c:strCache>
                <c:ptCount val="1"/>
                <c:pt idx="0">
                  <c:v>Server</c:v>
                </c:pt>
              </c:strCache>
            </c:strRef>
          </c:tx>
          <c:spPr>
            <a:ln w="222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'4GB upfront'!$B$2:$B$37</c:f>
              <c:numCache>
                <c:formatCode>General</c:formatCode>
                <c:ptCount val="36"/>
                <c:pt idx="0">
                  <c:v>100.5</c:v>
                </c:pt>
                <c:pt idx="1">
                  <c:v>101</c:v>
                </c:pt>
                <c:pt idx="2">
                  <c:v>101.5</c:v>
                </c:pt>
                <c:pt idx="3">
                  <c:v>102</c:v>
                </c:pt>
                <c:pt idx="4">
                  <c:v>102.5</c:v>
                </c:pt>
                <c:pt idx="5">
                  <c:v>103</c:v>
                </c:pt>
                <c:pt idx="6">
                  <c:v>103.5</c:v>
                </c:pt>
                <c:pt idx="7">
                  <c:v>104</c:v>
                </c:pt>
                <c:pt idx="8">
                  <c:v>104.5</c:v>
                </c:pt>
                <c:pt idx="9">
                  <c:v>105</c:v>
                </c:pt>
                <c:pt idx="10">
                  <c:v>105.5</c:v>
                </c:pt>
                <c:pt idx="11">
                  <c:v>106</c:v>
                </c:pt>
                <c:pt idx="12">
                  <c:v>106.5</c:v>
                </c:pt>
                <c:pt idx="13">
                  <c:v>107</c:v>
                </c:pt>
                <c:pt idx="14">
                  <c:v>107.5</c:v>
                </c:pt>
                <c:pt idx="15">
                  <c:v>108</c:v>
                </c:pt>
                <c:pt idx="16">
                  <c:v>108.5</c:v>
                </c:pt>
                <c:pt idx="17">
                  <c:v>109</c:v>
                </c:pt>
                <c:pt idx="18">
                  <c:v>109.5</c:v>
                </c:pt>
                <c:pt idx="19">
                  <c:v>110</c:v>
                </c:pt>
                <c:pt idx="20">
                  <c:v>110.5</c:v>
                </c:pt>
                <c:pt idx="21">
                  <c:v>111</c:v>
                </c:pt>
                <c:pt idx="22">
                  <c:v>111.5</c:v>
                </c:pt>
                <c:pt idx="23">
                  <c:v>112</c:v>
                </c:pt>
                <c:pt idx="24">
                  <c:v>112.5</c:v>
                </c:pt>
                <c:pt idx="25">
                  <c:v>113</c:v>
                </c:pt>
                <c:pt idx="26">
                  <c:v>113.5</c:v>
                </c:pt>
                <c:pt idx="27">
                  <c:v>114</c:v>
                </c:pt>
                <c:pt idx="28">
                  <c:v>114.5</c:v>
                </c:pt>
                <c:pt idx="29">
                  <c:v>115</c:v>
                </c:pt>
                <c:pt idx="30">
                  <c:v>115.5</c:v>
                </c:pt>
                <c:pt idx="31">
                  <c:v>116</c:v>
                </c:pt>
                <c:pt idx="32">
                  <c:v>116.5</c:v>
                </c:pt>
                <c:pt idx="33">
                  <c:v>117</c:v>
                </c:pt>
                <c:pt idx="34">
                  <c:v>117.5</c:v>
                </c:pt>
                <c:pt idx="35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91-4F2A-A91B-82F8E1E72A08}"/>
            </c:ext>
          </c:extLst>
        </c:ser>
        <c:ser>
          <c:idx val="2"/>
          <c:order val="1"/>
          <c:tx>
            <c:strRef>
              <c:f>'4GB upfront'!$D$1</c:f>
              <c:strCache>
                <c:ptCount val="1"/>
                <c:pt idx="0">
                  <c:v>Cloud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'4GB upfront'!$D$2:$D$37</c:f>
              <c:numCache>
                <c:formatCode>General</c:formatCode>
                <c:ptCount val="36"/>
                <c:pt idx="0">
                  <c:v>19.5</c:v>
                </c:pt>
                <c:pt idx="1">
                  <c:v>39</c:v>
                </c:pt>
                <c:pt idx="2">
                  <c:v>58.5</c:v>
                </c:pt>
                <c:pt idx="3">
                  <c:v>78</c:v>
                </c:pt>
                <c:pt idx="4">
                  <c:v>97.5</c:v>
                </c:pt>
                <c:pt idx="5">
                  <c:v>117</c:v>
                </c:pt>
                <c:pt idx="6">
                  <c:v>136.5</c:v>
                </c:pt>
                <c:pt idx="7">
                  <c:v>156</c:v>
                </c:pt>
                <c:pt idx="8">
                  <c:v>175.5</c:v>
                </c:pt>
                <c:pt idx="9">
                  <c:v>195</c:v>
                </c:pt>
                <c:pt idx="10">
                  <c:v>214.5</c:v>
                </c:pt>
                <c:pt idx="11">
                  <c:v>234</c:v>
                </c:pt>
                <c:pt idx="12">
                  <c:v>253.5</c:v>
                </c:pt>
                <c:pt idx="13">
                  <c:v>273</c:v>
                </c:pt>
                <c:pt idx="14">
                  <c:v>292.5</c:v>
                </c:pt>
                <c:pt idx="15">
                  <c:v>312</c:v>
                </c:pt>
                <c:pt idx="16">
                  <c:v>331.5</c:v>
                </c:pt>
                <c:pt idx="17">
                  <c:v>351</c:v>
                </c:pt>
                <c:pt idx="18">
                  <c:v>370.5</c:v>
                </c:pt>
                <c:pt idx="19">
                  <c:v>390</c:v>
                </c:pt>
                <c:pt idx="20">
                  <c:v>409.5</c:v>
                </c:pt>
                <c:pt idx="21">
                  <c:v>429</c:v>
                </c:pt>
                <c:pt idx="22">
                  <c:v>448.5</c:v>
                </c:pt>
                <c:pt idx="23">
                  <c:v>468</c:v>
                </c:pt>
                <c:pt idx="24">
                  <c:v>487.5</c:v>
                </c:pt>
                <c:pt idx="25">
                  <c:v>507</c:v>
                </c:pt>
                <c:pt idx="26">
                  <c:v>526.5</c:v>
                </c:pt>
                <c:pt idx="27">
                  <c:v>546</c:v>
                </c:pt>
                <c:pt idx="28">
                  <c:v>565.5</c:v>
                </c:pt>
                <c:pt idx="29">
                  <c:v>585</c:v>
                </c:pt>
                <c:pt idx="30">
                  <c:v>604.5</c:v>
                </c:pt>
                <c:pt idx="31">
                  <c:v>624</c:v>
                </c:pt>
                <c:pt idx="32">
                  <c:v>643.5</c:v>
                </c:pt>
                <c:pt idx="33">
                  <c:v>663</c:v>
                </c:pt>
                <c:pt idx="34">
                  <c:v>682.5</c:v>
                </c:pt>
                <c:pt idx="35">
                  <c:v>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91-4F2A-A91B-82F8E1E72A08}"/>
            </c:ext>
          </c:extLst>
        </c:ser>
        <c:ser>
          <c:idx val="3"/>
          <c:order val="2"/>
          <c:tx>
            <c:strRef>
              <c:f>'4GB upfront'!$E$1</c:f>
              <c:strCache>
                <c:ptCount val="1"/>
                <c:pt idx="0">
                  <c:v>Cloud, 1y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'4GB upfront'!$E$2:$E$37</c:f>
              <c:numCache>
                <c:formatCode>General</c:formatCode>
                <c:ptCount val="36"/>
                <c:pt idx="0">
                  <c:v>135</c:v>
                </c:pt>
                <c:pt idx="1">
                  <c:v>135</c:v>
                </c:pt>
                <c:pt idx="2">
                  <c:v>135</c:v>
                </c:pt>
                <c:pt idx="3">
                  <c:v>135</c:v>
                </c:pt>
                <c:pt idx="4">
                  <c:v>135</c:v>
                </c:pt>
                <c:pt idx="5">
                  <c:v>135</c:v>
                </c:pt>
                <c:pt idx="6">
                  <c:v>135</c:v>
                </c:pt>
                <c:pt idx="7">
                  <c:v>135</c:v>
                </c:pt>
                <c:pt idx="8">
                  <c:v>135</c:v>
                </c:pt>
                <c:pt idx="9">
                  <c:v>135</c:v>
                </c:pt>
                <c:pt idx="10">
                  <c:v>135</c:v>
                </c:pt>
                <c:pt idx="11">
                  <c:v>270</c:v>
                </c:pt>
                <c:pt idx="12">
                  <c:v>270</c:v>
                </c:pt>
                <c:pt idx="13">
                  <c:v>270</c:v>
                </c:pt>
                <c:pt idx="14">
                  <c:v>270</c:v>
                </c:pt>
                <c:pt idx="15">
                  <c:v>270</c:v>
                </c:pt>
                <c:pt idx="16">
                  <c:v>270</c:v>
                </c:pt>
                <c:pt idx="17">
                  <c:v>270</c:v>
                </c:pt>
                <c:pt idx="18">
                  <c:v>270</c:v>
                </c:pt>
                <c:pt idx="19">
                  <c:v>270</c:v>
                </c:pt>
                <c:pt idx="20">
                  <c:v>270</c:v>
                </c:pt>
                <c:pt idx="21">
                  <c:v>270</c:v>
                </c:pt>
                <c:pt idx="22">
                  <c:v>270</c:v>
                </c:pt>
                <c:pt idx="23">
                  <c:v>405</c:v>
                </c:pt>
                <c:pt idx="24">
                  <c:v>405</c:v>
                </c:pt>
                <c:pt idx="25">
                  <c:v>405</c:v>
                </c:pt>
                <c:pt idx="26">
                  <c:v>405</c:v>
                </c:pt>
                <c:pt idx="27">
                  <c:v>405</c:v>
                </c:pt>
                <c:pt idx="28">
                  <c:v>405</c:v>
                </c:pt>
                <c:pt idx="29">
                  <c:v>405</c:v>
                </c:pt>
                <c:pt idx="30">
                  <c:v>405</c:v>
                </c:pt>
                <c:pt idx="31">
                  <c:v>405</c:v>
                </c:pt>
                <c:pt idx="32">
                  <c:v>405</c:v>
                </c:pt>
                <c:pt idx="33">
                  <c:v>405</c:v>
                </c:pt>
                <c:pt idx="34">
                  <c:v>405</c:v>
                </c:pt>
                <c:pt idx="35">
                  <c:v>540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91-4F2A-A91B-82F8E1E72A08}"/>
            </c:ext>
          </c:extLst>
        </c:ser>
        <c:ser>
          <c:idx val="0"/>
          <c:order val="3"/>
          <c:tx>
            <c:strRef>
              <c:f>'4GB upfront'!$C$1</c:f>
              <c:strCache>
                <c:ptCount val="1"/>
                <c:pt idx="0">
                  <c:v>Rent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'4GB upfront'!$C$2:$C$37</c:f>
              <c:numCache>
                <c:formatCode>General</c:formatCode>
                <c:ptCount val="36"/>
                <c:pt idx="0">
                  <c:v>3.2</c:v>
                </c:pt>
                <c:pt idx="1">
                  <c:v>6.4</c:v>
                </c:pt>
                <c:pt idx="2">
                  <c:v>9.6000000000000014</c:v>
                </c:pt>
                <c:pt idx="3">
                  <c:v>12.8</c:v>
                </c:pt>
                <c:pt idx="4">
                  <c:v>16</c:v>
                </c:pt>
                <c:pt idx="5">
                  <c:v>19.200000000000003</c:v>
                </c:pt>
                <c:pt idx="6">
                  <c:v>22.400000000000002</c:v>
                </c:pt>
                <c:pt idx="7">
                  <c:v>25.6</c:v>
                </c:pt>
                <c:pt idx="8">
                  <c:v>28.8</c:v>
                </c:pt>
                <c:pt idx="9">
                  <c:v>32</c:v>
                </c:pt>
                <c:pt idx="10">
                  <c:v>35.200000000000003</c:v>
                </c:pt>
                <c:pt idx="11">
                  <c:v>38.400000000000006</c:v>
                </c:pt>
                <c:pt idx="12">
                  <c:v>41.6</c:v>
                </c:pt>
                <c:pt idx="13">
                  <c:v>44.800000000000004</c:v>
                </c:pt>
                <c:pt idx="14">
                  <c:v>48</c:v>
                </c:pt>
                <c:pt idx="15">
                  <c:v>51.2</c:v>
                </c:pt>
                <c:pt idx="16">
                  <c:v>54.400000000000006</c:v>
                </c:pt>
                <c:pt idx="17">
                  <c:v>57.6</c:v>
                </c:pt>
                <c:pt idx="18">
                  <c:v>60.800000000000004</c:v>
                </c:pt>
                <c:pt idx="19">
                  <c:v>64</c:v>
                </c:pt>
                <c:pt idx="20">
                  <c:v>67.2</c:v>
                </c:pt>
                <c:pt idx="21">
                  <c:v>70.400000000000006</c:v>
                </c:pt>
                <c:pt idx="22">
                  <c:v>73.600000000000009</c:v>
                </c:pt>
                <c:pt idx="23">
                  <c:v>76.800000000000011</c:v>
                </c:pt>
                <c:pt idx="24">
                  <c:v>80</c:v>
                </c:pt>
                <c:pt idx="25">
                  <c:v>83.2</c:v>
                </c:pt>
                <c:pt idx="26">
                  <c:v>86.4</c:v>
                </c:pt>
                <c:pt idx="27">
                  <c:v>89.600000000000009</c:v>
                </c:pt>
                <c:pt idx="28">
                  <c:v>92.800000000000011</c:v>
                </c:pt>
                <c:pt idx="29">
                  <c:v>96</c:v>
                </c:pt>
                <c:pt idx="30">
                  <c:v>99.2</c:v>
                </c:pt>
                <c:pt idx="31">
                  <c:v>102.4</c:v>
                </c:pt>
                <c:pt idx="32">
                  <c:v>105.60000000000001</c:v>
                </c:pt>
                <c:pt idx="33">
                  <c:v>108.80000000000001</c:v>
                </c:pt>
                <c:pt idx="34">
                  <c:v>112</c:v>
                </c:pt>
                <c:pt idx="35">
                  <c:v>115.2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891-4F2A-A91B-82F8E1E72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0700080"/>
        <c:axId val="620699440"/>
      </c:lineChart>
      <c:catAx>
        <c:axId val="620700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0699440"/>
        <c:crosses val="autoZero"/>
        <c:auto val="1"/>
        <c:lblAlgn val="ctr"/>
        <c:lblOffset val="100"/>
        <c:noMultiLvlLbl val="0"/>
      </c:catAx>
      <c:valAx>
        <c:axId val="620699440"/>
        <c:scaling>
          <c:orientation val="minMax"/>
          <c:max val="7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07000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Gradual growth of needed RAM and SSD up to 4 TB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Gradual!$A$1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6">
                <a:alpha val="46000"/>
              </a:schemeClr>
            </a:solidFill>
            <a:ln>
              <a:noFill/>
            </a:ln>
            <a:effectLst/>
          </c:spPr>
          <c:val>
            <c:numRef>
              <c:f>Gradual!$A$2:$A$37</c:f>
              <c:numCache>
                <c:formatCode>General</c:formatCode>
                <c:ptCount val="36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64</c:v>
                </c:pt>
                <c:pt idx="6">
                  <c:v>64</c:v>
                </c:pt>
                <c:pt idx="7">
                  <c:v>64</c:v>
                </c:pt>
                <c:pt idx="8">
                  <c:v>64</c:v>
                </c:pt>
                <c:pt idx="9">
                  <c:v>64</c:v>
                </c:pt>
                <c:pt idx="10">
                  <c:v>128</c:v>
                </c:pt>
                <c:pt idx="11">
                  <c:v>128</c:v>
                </c:pt>
                <c:pt idx="12">
                  <c:v>128</c:v>
                </c:pt>
                <c:pt idx="13">
                  <c:v>128</c:v>
                </c:pt>
                <c:pt idx="14">
                  <c:v>256</c:v>
                </c:pt>
                <c:pt idx="15">
                  <c:v>256</c:v>
                </c:pt>
                <c:pt idx="16">
                  <c:v>256</c:v>
                </c:pt>
                <c:pt idx="17">
                  <c:v>256</c:v>
                </c:pt>
                <c:pt idx="18">
                  <c:v>512</c:v>
                </c:pt>
                <c:pt idx="19">
                  <c:v>512</c:v>
                </c:pt>
                <c:pt idx="20">
                  <c:v>512</c:v>
                </c:pt>
                <c:pt idx="21">
                  <c:v>512</c:v>
                </c:pt>
                <c:pt idx="22">
                  <c:v>1024</c:v>
                </c:pt>
                <c:pt idx="23">
                  <c:v>1024</c:v>
                </c:pt>
                <c:pt idx="24">
                  <c:v>1024</c:v>
                </c:pt>
                <c:pt idx="25">
                  <c:v>1024</c:v>
                </c:pt>
                <c:pt idx="26">
                  <c:v>2048</c:v>
                </c:pt>
                <c:pt idx="27">
                  <c:v>2048</c:v>
                </c:pt>
                <c:pt idx="28">
                  <c:v>2048</c:v>
                </c:pt>
                <c:pt idx="29">
                  <c:v>2048</c:v>
                </c:pt>
                <c:pt idx="30">
                  <c:v>2048</c:v>
                </c:pt>
                <c:pt idx="31">
                  <c:v>4096</c:v>
                </c:pt>
                <c:pt idx="32">
                  <c:v>4096</c:v>
                </c:pt>
                <c:pt idx="33">
                  <c:v>4096</c:v>
                </c:pt>
                <c:pt idx="34">
                  <c:v>4096</c:v>
                </c:pt>
                <c:pt idx="35">
                  <c:v>4096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0-47A6-A5E1-771F0257B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4443728"/>
        <c:axId val="724442768"/>
      </c:areaChar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4440528"/>
        <c:axId val="724440848"/>
        <c:extLst>
          <c:ext xmlns:c15="http://schemas.microsoft.com/office/drawing/2012/chart" uri="{02D57815-91ED-43cb-92C2-25804820EDAC}">
            <c15:filteredBarSeries>
              <c15:ser>
                <c:idx val="3"/>
                <c:order val="2"/>
                <c:tx>
                  <c:strRef>
                    <c:extLst>
                      <c:ext uri="{02D57815-91ED-43cb-92C2-25804820EDAC}">
                        <c15:formulaRef>
                          <c15:sqref>Gradual!$D$1</c15:sqref>
                        </c15:formulaRef>
                      </c:ext>
                    </c:extLst>
                    <c:strCache>
                      <c:ptCount val="1"/>
                      <c:pt idx="0">
                        <c:v>Rent/Month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Gradual!$D$2:$D$37</c15:sqref>
                        </c15:formulaRef>
                      </c:ext>
                    </c:extLst>
                    <c:numCache>
                      <c:formatCode>General</c:formatCode>
                      <c:ptCount val="36"/>
                      <c:pt idx="0">
                        <c:v>2.5000000000000001E-2</c:v>
                      </c:pt>
                      <c:pt idx="1">
                        <c:v>2.5000000000000001E-2</c:v>
                      </c:pt>
                      <c:pt idx="2">
                        <c:v>2.5000000000000001E-2</c:v>
                      </c:pt>
                      <c:pt idx="3">
                        <c:v>2.5000000000000001E-2</c:v>
                      </c:pt>
                      <c:pt idx="4">
                        <c:v>2.5000000000000001E-2</c:v>
                      </c:pt>
                      <c:pt idx="5">
                        <c:v>0.05</c:v>
                      </c:pt>
                      <c:pt idx="6">
                        <c:v>0.05</c:v>
                      </c:pt>
                      <c:pt idx="7">
                        <c:v>0.05</c:v>
                      </c:pt>
                      <c:pt idx="8">
                        <c:v>0.05</c:v>
                      </c:pt>
                      <c:pt idx="9">
                        <c:v>0.05</c:v>
                      </c:pt>
                      <c:pt idx="10">
                        <c:v>0.1</c:v>
                      </c:pt>
                      <c:pt idx="11">
                        <c:v>0.1</c:v>
                      </c:pt>
                      <c:pt idx="12">
                        <c:v>0.1</c:v>
                      </c:pt>
                      <c:pt idx="13">
                        <c:v>0.1</c:v>
                      </c:pt>
                      <c:pt idx="14">
                        <c:v>0.2</c:v>
                      </c:pt>
                      <c:pt idx="15">
                        <c:v>0.2</c:v>
                      </c:pt>
                      <c:pt idx="16">
                        <c:v>0.2</c:v>
                      </c:pt>
                      <c:pt idx="17">
                        <c:v>0.2</c:v>
                      </c:pt>
                      <c:pt idx="18">
                        <c:v>0.4</c:v>
                      </c:pt>
                      <c:pt idx="19">
                        <c:v>0.4</c:v>
                      </c:pt>
                      <c:pt idx="20">
                        <c:v>0.4</c:v>
                      </c:pt>
                      <c:pt idx="21">
                        <c:v>0.4</c:v>
                      </c:pt>
                      <c:pt idx="22">
                        <c:v>0.8</c:v>
                      </c:pt>
                      <c:pt idx="23">
                        <c:v>0.8</c:v>
                      </c:pt>
                      <c:pt idx="24">
                        <c:v>0.8</c:v>
                      </c:pt>
                      <c:pt idx="25">
                        <c:v>0.8</c:v>
                      </c:pt>
                      <c:pt idx="26">
                        <c:v>1.6</c:v>
                      </c:pt>
                      <c:pt idx="27">
                        <c:v>1.6</c:v>
                      </c:pt>
                      <c:pt idx="28">
                        <c:v>1.6</c:v>
                      </c:pt>
                      <c:pt idx="29">
                        <c:v>1.6</c:v>
                      </c:pt>
                      <c:pt idx="30">
                        <c:v>1.6</c:v>
                      </c:pt>
                      <c:pt idx="31">
                        <c:v>3.2</c:v>
                      </c:pt>
                      <c:pt idx="32">
                        <c:v>3.2</c:v>
                      </c:pt>
                      <c:pt idx="33">
                        <c:v>3.2</c:v>
                      </c:pt>
                      <c:pt idx="34">
                        <c:v>3.2</c:v>
                      </c:pt>
                      <c:pt idx="35">
                        <c:v>3.2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6ED0-47A6-A5E1-771F0257B167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1"/>
          <c:tx>
            <c:strRef>
              <c:f>Gradual!$C$1</c:f>
              <c:strCache>
                <c:ptCount val="1"/>
                <c:pt idx="0">
                  <c:v>Server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Gradual!$C$2:$C$37</c:f>
              <c:numCache>
                <c:formatCode>General</c:formatCode>
                <c:ptCount val="36"/>
                <c:pt idx="0">
                  <c:v>100.5</c:v>
                </c:pt>
                <c:pt idx="1">
                  <c:v>101</c:v>
                </c:pt>
                <c:pt idx="2">
                  <c:v>101.5</c:v>
                </c:pt>
                <c:pt idx="3">
                  <c:v>102</c:v>
                </c:pt>
                <c:pt idx="4">
                  <c:v>102.5</c:v>
                </c:pt>
                <c:pt idx="5">
                  <c:v>103</c:v>
                </c:pt>
                <c:pt idx="6">
                  <c:v>103.5</c:v>
                </c:pt>
                <c:pt idx="7">
                  <c:v>104</c:v>
                </c:pt>
                <c:pt idx="8">
                  <c:v>104.5</c:v>
                </c:pt>
                <c:pt idx="9">
                  <c:v>105</c:v>
                </c:pt>
                <c:pt idx="10">
                  <c:v>105.5</c:v>
                </c:pt>
                <c:pt idx="11">
                  <c:v>106</c:v>
                </c:pt>
                <c:pt idx="12">
                  <c:v>106.5</c:v>
                </c:pt>
                <c:pt idx="13">
                  <c:v>107</c:v>
                </c:pt>
                <c:pt idx="14">
                  <c:v>107.5</c:v>
                </c:pt>
                <c:pt idx="15">
                  <c:v>108</c:v>
                </c:pt>
                <c:pt idx="16">
                  <c:v>108.5</c:v>
                </c:pt>
                <c:pt idx="17">
                  <c:v>109</c:v>
                </c:pt>
                <c:pt idx="18">
                  <c:v>109.5</c:v>
                </c:pt>
                <c:pt idx="19">
                  <c:v>110</c:v>
                </c:pt>
                <c:pt idx="20">
                  <c:v>110.5</c:v>
                </c:pt>
                <c:pt idx="21">
                  <c:v>111</c:v>
                </c:pt>
                <c:pt idx="22">
                  <c:v>111.5</c:v>
                </c:pt>
                <c:pt idx="23">
                  <c:v>112</c:v>
                </c:pt>
                <c:pt idx="24">
                  <c:v>112.5</c:v>
                </c:pt>
                <c:pt idx="25">
                  <c:v>113</c:v>
                </c:pt>
                <c:pt idx="26">
                  <c:v>113.5</c:v>
                </c:pt>
                <c:pt idx="27">
                  <c:v>114</c:v>
                </c:pt>
                <c:pt idx="28">
                  <c:v>114.5</c:v>
                </c:pt>
                <c:pt idx="29">
                  <c:v>115</c:v>
                </c:pt>
                <c:pt idx="30">
                  <c:v>115.5</c:v>
                </c:pt>
                <c:pt idx="31">
                  <c:v>116</c:v>
                </c:pt>
                <c:pt idx="32">
                  <c:v>116.5</c:v>
                </c:pt>
                <c:pt idx="33">
                  <c:v>117</c:v>
                </c:pt>
                <c:pt idx="34">
                  <c:v>117.5</c:v>
                </c:pt>
                <c:pt idx="35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D0-47A6-A5E1-771F0257B167}"/>
            </c:ext>
          </c:extLst>
        </c:ser>
        <c:ser>
          <c:idx val="4"/>
          <c:order val="3"/>
          <c:tx>
            <c:strRef>
              <c:f>Gradual!$E$1</c:f>
              <c:strCache>
                <c:ptCount val="1"/>
                <c:pt idx="0">
                  <c:v>Rent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Gradual!$E$2:$E$37</c:f>
              <c:numCache>
                <c:formatCode>General</c:formatCode>
                <c:ptCount val="36"/>
                <c:pt idx="0">
                  <c:v>2.5000000000000001E-2</c:v>
                </c:pt>
                <c:pt idx="1">
                  <c:v>0.05</c:v>
                </c:pt>
                <c:pt idx="2">
                  <c:v>7.5000000000000011E-2</c:v>
                </c:pt>
                <c:pt idx="3">
                  <c:v>0.1</c:v>
                </c:pt>
                <c:pt idx="4">
                  <c:v>0.125</c:v>
                </c:pt>
                <c:pt idx="5">
                  <c:v>0.17499999999999999</c:v>
                </c:pt>
                <c:pt idx="6">
                  <c:v>0.22499999999999998</c:v>
                </c:pt>
                <c:pt idx="7">
                  <c:v>0.27499999999999997</c:v>
                </c:pt>
                <c:pt idx="8">
                  <c:v>0.32499999999999996</c:v>
                </c:pt>
                <c:pt idx="9">
                  <c:v>0.37499999999999994</c:v>
                </c:pt>
                <c:pt idx="10">
                  <c:v>0.47499999999999998</c:v>
                </c:pt>
                <c:pt idx="11">
                  <c:v>0.57499999999999996</c:v>
                </c:pt>
                <c:pt idx="12">
                  <c:v>0.67499999999999993</c:v>
                </c:pt>
                <c:pt idx="13">
                  <c:v>0.77499999999999991</c:v>
                </c:pt>
                <c:pt idx="14">
                  <c:v>0.97499999999999987</c:v>
                </c:pt>
                <c:pt idx="15">
                  <c:v>1.1749999999999998</c:v>
                </c:pt>
                <c:pt idx="16">
                  <c:v>1.3749999999999998</c:v>
                </c:pt>
                <c:pt idx="17">
                  <c:v>1.5749999999999997</c:v>
                </c:pt>
                <c:pt idx="18">
                  <c:v>1.9749999999999996</c:v>
                </c:pt>
                <c:pt idx="19">
                  <c:v>2.3749999999999996</c:v>
                </c:pt>
                <c:pt idx="20">
                  <c:v>2.7749999999999995</c:v>
                </c:pt>
                <c:pt idx="21">
                  <c:v>3.1749999999999994</c:v>
                </c:pt>
                <c:pt idx="22">
                  <c:v>3.9749999999999996</c:v>
                </c:pt>
                <c:pt idx="23">
                  <c:v>4.7749999999999995</c:v>
                </c:pt>
                <c:pt idx="24">
                  <c:v>5.5749999999999993</c:v>
                </c:pt>
                <c:pt idx="25">
                  <c:v>6.3749999999999991</c:v>
                </c:pt>
                <c:pt idx="26">
                  <c:v>7.9749999999999996</c:v>
                </c:pt>
                <c:pt idx="27">
                  <c:v>9.5749999999999993</c:v>
                </c:pt>
                <c:pt idx="28">
                  <c:v>11.174999999999999</c:v>
                </c:pt>
                <c:pt idx="29">
                  <c:v>12.774999999999999</c:v>
                </c:pt>
                <c:pt idx="30">
                  <c:v>14.374999999999998</c:v>
                </c:pt>
                <c:pt idx="31">
                  <c:v>17.574999999999999</c:v>
                </c:pt>
                <c:pt idx="32">
                  <c:v>20.774999999999999</c:v>
                </c:pt>
                <c:pt idx="33">
                  <c:v>23.974999999999998</c:v>
                </c:pt>
                <c:pt idx="34">
                  <c:v>27.174999999999997</c:v>
                </c:pt>
                <c:pt idx="35">
                  <c:v>30.374999999999996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D0-47A6-A5E1-771F0257B167}"/>
            </c:ext>
          </c:extLst>
        </c:ser>
        <c:ser>
          <c:idx val="6"/>
          <c:order val="4"/>
          <c:tx>
            <c:strRef>
              <c:f>Gradual!$G$1</c:f>
              <c:strCache>
                <c:ptCount val="1"/>
                <c:pt idx="0">
                  <c:v>Cloud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Gradual!$G$2:$G$37</c:f>
              <c:numCache>
                <c:formatCode>General</c:formatCode>
                <c:ptCount val="36"/>
                <c:pt idx="0">
                  <c:v>0.15234375</c:v>
                </c:pt>
                <c:pt idx="1">
                  <c:v>0.3046875</c:v>
                </c:pt>
                <c:pt idx="2">
                  <c:v>0.45703125</c:v>
                </c:pt>
                <c:pt idx="3">
                  <c:v>0.609375</c:v>
                </c:pt>
                <c:pt idx="4">
                  <c:v>0.76171875</c:v>
                </c:pt>
                <c:pt idx="5">
                  <c:v>1.06640625</c:v>
                </c:pt>
                <c:pt idx="6">
                  <c:v>1.37109375</c:v>
                </c:pt>
                <c:pt idx="7">
                  <c:v>1.67578125</c:v>
                </c:pt>
                <c:pt idx="8">
                  <c:v>1.98046875</c:v>
                </c:pt>
                <c:pt idx="9">
                  <c:v>2.28515625</c:v>
                </c:pt>
                <c:pt idx="10">
                  <c:v>2.89453125</c:v>
                </c:pt>
                <c:pt idx="11">
                  <c:v>3.50390625</c:v>
                </c:pt>
                <c:pt idx="12">
                  <c:v>4.11328125</c:v>
                </c:pt>
                <c:pt idx="13">
                  <c:v>4.72265625</c:v>
                </c:pt>
                <c:pt idx="14">
                  <c:v>5.94140625</c:v>
                </c:pt>
                <c:pt idx="15">
                  <c:v>7.16015625</c:v>
                </c:pt>
                <c:pt idx="16">
                  <c:v>8.37890625</c:v>
                </c:pt>
                <c:pt idx="17">
                  <c:v>9.59765625</c:v>
                </c:pt>
                <c:pt idx="18">
                  <c:v>12.03515625</c:v>
                </c:pt>
                <c:pt idx="19">
                  <c:v>14.47265625</c:v>
                </c:pt>
                <c:pt idx="20">
                  <c:v>16.91015625</c:v>
                </c:pt>
                <c:pt idx="21">
                  <c:v>19.34765625</c:v>
                </c:pt>
                <c:pt idx="22">
                  <c:v>24.22265625</c:v>
                </c:pt>
                <c:pt idx="23">
                  <c:v>29.09765625</c:v>
                </c:pt>
                <c:pt idx="24">
                  <c:v>33.97265625</c:v>
                </c:pt>
                <c:pt idx="25">
                  <c:v>38.84765625</c:v>
                </c:pt>
                <c:pt idx="26">
                  <c:v>48.59765625</c:v>
                </c:pt>
                <c:pt idx="27">
                  <c:v>58.34765625</c:v>
                </c:pt>
                <c:pt idx="28">
                  <c:v>68.09765625</c:v>
                </c:pt>
                <c:pt idx="29">
                  <c:v>77.84765625</c:v>
                </c:pt>
                <c:pt idx="30">
                  <c:v>87.59765625</c:v>
                </c:pt>
                <c:pt idx="31">
                  <c:v>107.09765625</c:v>
                </c:pt>
                <c:pt idx="32">
                  <c:v>126.59765625</c:v>
                </c:pt>
                <c:pt idx="33">
                  <c:v>146.09765625</c:v>
                </c:pt>
                <c:pt idx="34">
                  <c:v>165.59765625</c:v>
                </c:pt>
                <c:pt idx="35">
                  <c:v>185.09765625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D0-47A6-A5E1-771F0257B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4440528"/>
        <c:axId val="724440848"/>
      </c:lineChart>
      <c:catAx>
        <c:axId val="724440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440848"/>
        <c:crosses val="autoZero"/>
        <c:auto val="1"/>
        <c:lblAlgn val="ctr"/>
        <c:lblOffset val="100"/>
        <c:noMultiLvlLbl val="0"/>
      </c:catAx>
      <c:valAx>
        <c:axId val="72444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440528"/>
        <c:crosses val="autoZero"/>
        <c:crossBetween val="between"/>
      </c:valAx>
      <c:valAx>
        <c:axId val="7244427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443728"/>
        <c:crosses val="max"/>
        <c:crossBetween val="between"/>
      </c:valAx>
      <c:catAx>
        <c:axId val="724443728"/>
        <c:scaling>
          <c:orientation val="minMax"/>
        </c:scaling>
        <c:delete val="1"/>
        <c:axPos val="b"/>
        <c:majorTickMark val="out"/>
        <c:minorTickMark val="none"/>
        <c:tickLblPos val="nextTo"/>
        <c:crossAx val="724442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Replication time in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'Upload speed'!$B$1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'Upload speed'!$A$2:$A$4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'Upload speed'!$B$2:$B$4</c:f>
              <c:numCache>
                <c:formatCode>_(* #,##0.00_);_(* \(#,##0.00\);_(* "-"??_);_(@_)</c:formatCode>
                <c:ptCount val="3"/>
                <c:pt idx="0">
                  <c:v>2.8444444444444446</c:v>
                </c:pt>
                <c:pt idx="1">
                  <c:v>0.28444444444444444</c:v>
                </c:pt>
                <c:pt idx="2">
                  <c:v>2.8444444444444446E-2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9-4060-88CA-D5E369D69312}"/>
            </c:ext>
          </c:extLst>
        </c:ser>
        <c:ser>
          <c:idx val="2"/>
          <c:order val="1"/>
          <c:tx>
            <c:strRef>
              <c:f>'Upload speed'!$C$1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'Upload speed'!$A$2:$A$4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'Upload speed'!$C$2:$C$4</c:f>
              <c:numCache>
                <c:formatCode>_(* #,##0.00_);_(* \(#,##0.00\);_(* "-"??_);_(@_)</c:formatCode>
                <c:ptCount val="3"/>
                <c:pt idx="0">
                  <c:v>28.444444444444443</c:v>
                </c:pt>
                <c:pt idx="1">
                  <c:v>2.8444444444444446</c:v>
                </c:pt>
                <c:pt idx="2">
                  <c:v>0.28444444444444444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99-4060-88CA-D5E369D69312}"/>
            </c:ext>
          </c:extLst>
        </c:ser>
        <c:ser>
          <c:idx val="3"/>
          <c:order val="2"/>
          <c:tx>
            <c:strRef>
              <c:f>'Upload speed'!$D$1</c:f>
              <c:strCache>
                <c:ptCount val="1"/>
                <c:pt idx="0">
                  <c:v>5000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A99-4060-88CA-D5E369D693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'Upload speed'!$A$2:$A$4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'Upload speed'!$D$2:$D$4</c:f>
              <c:numCache>
                <c:formatCode>_(* #,##0.00_);_(* \(#,##0.00\);_(* "-"??_);_(@_)</c:formatCode>
                <c:ptCount val="3"/>
                <c:pt idx="0">
                  <c:v>142.22222222222223</c:v>
                </c:pt>
                <c:pt idx="1">
                  <c:v>14.222222222222221</c:v>
                </c:pt>
                <c:pt idx="2">
                  <c:v>1.4222222222222223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99-4060-88CA-D5E369D69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593424"/>
        <c:axId val="626595344"/>
      </c:barChart>
      <c:catAx>
        <c:axId val="62659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6595344"/>
        <c:crosses val="autoZero"/>
        <c:auto val="1"/>
        <c:lblAlgn val="ctr"/>
        <c:lblOffset val="100"/>
        <c:noMultiLvlLbl val="0"/>
      </c:catAx>
      <c:valAx>
        <c:axId val="626595344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659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Date-based sharding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Size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Gradual!$A$2:$A$37</c:f>
              <c:numCache>
                <c:formatCode>General</c:formatCode>
                <c:ptCount val="36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64</c:v>
                </c:pt>
                <c:pt idx="6">
                  <c:v>64</c:v>
                </c:pt>
                <c:pt idx="7">
                  <c:v>64</c:v>
                </c:pt>
                <c:pt idx="8">
                  <c:v>64</c:v>
                </c:pt>
                <c:pt idx="9">
                  <c:v>64</c:v>
                </c:pt>
                <c:pt idx="10">
                  <c:v>128</c:v>
                </c:pt>
                <c:pt idx="11">
                  <c:v>128</c:v>
                </c:pt>
                <c:pt idx="12">
                  <c:v>128</c:v>
                </c:pt>
                <c:pt idx="13">
                  <c:v>128</c:v>
                </c:pt>
                <c:pt idx="14">
                  <c:v>256</c:v>
                </c:pt>
                <c:pt idx="15">
                  <c:v>256</c:v>
                </c:pt>
                <c:pt idx="16">
                  <c:v>256</c:v>
                </c:pt>
                <c:pt idx="17">
                  <c:v>256</c:v>
                </c:pt>
                <c:pt idx="18">
                  <c:v>512</c:v>
                </c:pt>
                <c:pt idx="19">
                  <c:v>512</c:v>
                </c:pt>
                <c:pt idx="20">
                  <c:v>512</c:v>
                </c:pt>
                <c:pt idx="21">
                  <c:v>512</c:v>
                </c:pt>
                <c:pt idx="22">
                  <c:v>1024</c:v>
                </c:pt>
                <c:pt idx="23">
                  <c:v>1024</c:v>
                </c:pt>
                <c:pt idx="24">
                  <c:v>1024</c:v>
                </c:pt>
                <c:pt idx="25">
                  <c:v>1024</c:v>
                </c:pt>
                <c:pt idx="26">
                  <c:v>2048</c:v>
                </c:pt>
                <c:pt idx="27">
                  <c:v>2048</c:v>
                </c:pt>
                <c:pt idx="28">
                  <c:v>2048</c:v>
                </c:pt>
                <c:pt idx="29">
                  <c:v>2048</c:v>
                </c:pt>
                <c:pt idx="30">
                  <c:v>2048</c:v>
                </c:pt>
                <c:pt idx="31">
                  <c:v>4096</c:v>
                </c:pt>
                <c:pt idx="32">
                  <c:v>4096</c:v>
                </c:pt>
                <c:pt idx="33">
                  <c:v>4096</c:v>
                </c:pt>
                <c:pt idx="34">
                  <c:v>4096</c:v>
                </c:pt>
                <c:pt idx="35">
                  <c:v>4096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E-4F7F-90D5-E8415A906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4443728"/>
        <c:axId val="724442768"/>
      </c:barChart>
      <c:valAx>
        <c:axId val="72444276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724443728"/>
        <c:crosses val="max"/>
        <c:crossBetween val="between"/>
      </c:valAx>
      <c:catAx>
        <c:axId val="724443728"/>
        <c:scaling>
          <c:orientation val="minMax"/>
        </c:scaling>
        <c:delete val="1"/>
        <c:axPos val="b"/>
        <c:majorTickMark val="out"/>
        <c:minorTickMark val="none"/>
        <c:tickLblPos val="nextTo"/>
        <c:crossAx val="724442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E5DD6C-C16E-44DD-90E7-91872127E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E1CA-7EBF-47DC-B30C-2B76669A23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FC17-923C-4E5F-AB6C-5AE5260A447B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AAB5-F7C2-44BC-9A6B-B444AF3A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8C03-234D-497B-9FDB-5C8FA72E81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2DDEC-7382-4EE2-AAB4-D7F84B8E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2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18CD-F0C5-452A-A7F7-828CAC5D850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A498-52FA-4E93-8A00-35E48B100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2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A498-52FA-4E93-8A00-35E48B1006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3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85EC-4884-4B60-9817-5A20F0F9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C55F-B72D-4F04-91FD-F4E202C1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312E-D127-45AF-8803-EDD2FDF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A509-74D1-4911-BC60-BA4FA3573B51}" type="datetime1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94C8-AAE5-4E48-A6A6-0DDB0D89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E2BC-8D32-4B7E-8E2D-9C86865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926B0-B0CE-44CF-A464-9F4831A80E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9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DAAA-2570-4C20-AFB8-957BDC2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B6DF7-B14E-4DEA-8C45-03C087D9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8D84-343A-4B5A-AB01-9F1C3A3D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ABF6-1680-45B3-921B-58CD32BE1A69}" type="datetime1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C44C-88A1-4D92-9EC5-26D9BC7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091A-13A3-4192-9856-BF1933C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3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BD9D7-A9BE-4A0D-823D-FEE4F157F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F8C6-5B5C-4DEF-9751-B13D9050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1CD6-E8C2-4EBF-BE40-6FC4A49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D49F-977F-4C8B-864B-00A4D1611A1D}" type="datetime1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B120-0567-4735-9C02-84413FC3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46AE-8C58-4057-8888-6DA2804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A6B-3E77-464B-9649-F0ADC228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F5DF-583C-46E6-AE5E-5A69EBC4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8CCB-EAA6-42F2-9E8A-DF6E63F3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7D-DEA4-4E8B-AA0F-7CF7F76A3087}" type="datetime1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9698-9C90-4D22-AC65-67B27C34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3E54-5E35-4027-8D1B-555DEDED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2E65D-D159-4FFD-8E13-76F17EC727E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0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E3A-9618-46E8-B0EB-1FDAA15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B138-2DEB-4823-BB21-C0021780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F809-9E96-421D-A743-331DA935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353-239D-4212-84D7-C0B9D2DFBD6D}" type="datetime1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4ED-8C22-4A53-B6C4-9848D884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40AB-29CA-406B-8108-559640D3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71A-212C-41A2-BE49-268B69A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8A9C-3128-4400-B8CE-6A969C632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6218-5299-4321-B6D6-656EEEC7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DB588-C3C6-456C-A4F2-AFBA0C9B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A1F2-1F36-43C6-95D0-57F4721D1C7A}" type="datetime1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622A-3D1B-4E69-B198-94E9598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767A-8B4F-436C-A35D-0ECF9832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4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2B9A-55D9-4F90-9978-E7BB7CFE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A499-2C2A-4585-BDC3-34834D51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EBAD-5233-4FD1-8DC1-A04958F1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F4592-A549-443B-844D-2969B215F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58658-F710-4411-B17B-7D18A61D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F71D-8B4E-4C4A-ABAC-B4A9925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AF81-D610-48DC-9162-E7D89E626A55}" type="datetime1">
              <a:rPr lang="ru-RU" smtClean="0"/>
              <a:t>03.03.2019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9B81-219F-4477-892D-7C32509A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B1EBA-8D57-4B62-81C3-8E5B301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486F-358A-4D9F-9011-9F390B72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388ED-0727-4370-BEC0-885CD39E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ED4-D2B5-45BE-A6AD-DD492CF59446}" type="datetime1">
              <a:rPr lang="ru-RU" smtClean="0"/>
              <a:t>03.03.2019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1E7F9-B3FF-4528-AC62-CA0745F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27FB0-D782-420E-9BF9-D6DBDB4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7CC9-8C81-4486-9F51-9E63E643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3182-9035-49E6-B4C2-D51FEDEDA3F0}" type="datetime1">
              <a:rPr lang="ru-RU" smtClean="0"/>
              <a:t>03.03.2019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EABA1-6BF9-4C24-9E47-ADA5F7F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E8DB9-87FC-4493-9DF6-91A2EF09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15B6-43FF-433B-BF3A-BE6BF6C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A41-C459-4DAD-B6C1-1BFB4F05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9ECA4-FFC9-49C4-86E7-9A0700E4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2D4B-14FF-4403-8471-9529459B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D2C0-2028-466A-A119-D4641640E2B7}" type="datetime1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24F8-AD14-4BC6-9DD3-87DD7005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6B1A-0338-4DA4-A9B2-DD7A5B7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5CC7-17D1-4456-A061-0B0639C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3BCC-5921-415E-8C38-4405E3AB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857B-CAE7-4307-ABA8-B7BD5673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86C2B-0603-4427-8D24-FBE6E55F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DD69-943B-4FED-B16B-EB58357A624D}" type="datetime1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BF60-1E07-4E09-9DFE-743FFCB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B57B-9869-45DF-8C6C-9395B6B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0685-47F2-4883-A6B2-4218679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82B3-C938-4992-B5AE-C6557ACD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CA69-249F-487E-AE24-5DDC5D30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91C8-0B66-4DC6-82FA-37648DC343B9}" type="datetime1">
              <a:rPr lang="ru-RU" smtClean="0"/>
              <a:t>03.03.2019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68C1-C138-49F6-9D22-0813C1E2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37EC-8CA9-47DA-802D-85221363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36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7EE1CBEF-911A-4F91-918C-D277D6B9AE0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68A1C9-5191-47B8-B259-B0F5BCE9FC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9746" y="136525"/>
            <a:ext cx="100965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36667-5105-459A-91A1-92A1664BD9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60" y="86518"/>
            <a:ext cx="1343026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mailru/blog/436916/" TargetMode="External"/><Relationship Id="rId2" Type="http://schemas.openxmlformats.org/officeDocument/2006/relationships/hyperlink" Target="https://about.gitlab.com/2017/02/10/postmortem-of-database-outage-of-january-3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FdL235YwIk&amp;feature=youtu.be&amp;t=216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41D-B43B-4F1A-B133-CAA604F66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и зачем готовить «кластерные» СУБД?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0007-48A4-4B57-803F-2D2B79D88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</a:t>
            </a:r>
            <a:endParaRPr lang="en-US" dirty="0"/>
          </a:p>
          <a:p>
            <a:r>
              <a:rPr lang="en-US" dirty="0"/>
              <a:t> Director of Engineering</a:t>
            </a:r>
          </a:p>
          <a:p>
            <a:r>
              <a:rPr lang="en-US" dirty="0"/>
              <a:t>IDT Minsk (net2phone)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11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0AA2-4231-471A-ADB5-97B8A822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</a:t>
            </a:r>
            <a:r>
              <a:rPr lang="ru-RU" dirty="0" err="1"/>
              <a:t>шард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BC8C-FFC3-485C-BF84-322F94E9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SQL Server</a:t>
            </a:r>
          </a:p>
          <a:p>
            <a:endParaRPr lang="en-US" dirty="0"/>
          </a:p>
          <a:p>
            <a:r>
              <a:rPr lang="en-US" dirty="0"/>
              <a:t>~100 </a:t>
            </a:r>
            <a:r>
              <a:rPr lang="ru-RU" dirty="0"/>
              <a:t>ГБ данных, 10М строк</a:t>
            </a:r>
            <a:endParaRPr lang="en-US" dirty="0"/>
          </a:p>
          <a:p>
            <a:endParaRPr lang="en-US" dirty="0"/>
          </a:p>
          <a:p>
            <a:r>
              <a:rPr lang="en-US" dirty="0"/>
              <a:t>96-128 </a:t>
            </a:r>
            <a:r>
              <a:rPr lang="ru-RU" dirty="0"/>
              <a:t>ГБ</a:t>
            </a:r>
            <a:r>
              <a:rPr lang="en-US" dirty="0"/>
              <a:t> </a:t>
            </a:r>
            <a:r>
              <a:rPr lang="ru-RU" dirty="0"/>
              <a:t>ОЗУ</a:t>
            </a:r>
            <a:endParaRPr lang="en-US" dirty="0"/>
          </a:p>
          <a:p>
            <a:endParaRPr lang="en-US" dirty="0"/>
          </a:p>
          <a:p>
            <a:r>
              <a:rPr lang="en-US" dirty="0"/>
              <a:t>16</a:t>
            </a:r>
            <a:r>
              <a:rPr lang="ru-RU" dirty="0"/>
              <a:t> ядер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5D9C-00FE-457C-BC42-4C467CDA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69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3BFF-4206-4C2C-84F8-19A11D0C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</a:t>
            </a:r>
            <a:r>
              <a:rPr lang="ru-RU" dirty="0" err="1"/>
              <a:t>шард</a:t>
            </a:r>
            <a:r>
              <a:rPr lang="ru-RU" dirty="0"/>
              <a:t> (</a:t>
            </a:r>
            <a:r>
              <a:rPr lang="en-US" dirty="0"/>
              <a:t>Key-Value)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D94B-0896-4AF6-9F4B-D5ADB522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~5 </a:t>
            </a:r>
            <a:r>
              <a:rPr lang="ru-RU" dirty="0"/>
              <a:t>ТБ</a:t>
            </a:r>
            <a:endParaRPr lang="en-US" dirty="0"/>
          </a:p>
          <a:p>
            <a:endParaRPr lang="en-US" dirty="0"/>
          </a:p>
          <a:p>
            <a:r>
              <a:rPr lang="ru-RU" dirty="0"/>
              <a:t>10М+ файлов</a:t>
            </a:r>
          </a:p>
          <a:p>
            <a:endParaRPr lang="en-US" dirty="0"/>
          </a:p>
          <a:p>
            <a:r>
              <a:rPr lang="ru-RU" dirty="0" err="1"/>
              <a:t>Смигрировали</a:t>
            </a:r>
            <a:r>
              <a:rPr lang="ru-RU" dirty="0"/>
              <a:t> в </a:t>
            </a:r>
            <a:r>
              <a:rPr lang="en-US" dirty="0"/>
              <a:t>S3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FE8FE-2062-41EF-9F2E-29A8212D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39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F4A-3F71-41D2-BEE5-271AAB22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</a:t>
            </a:r>
            <a:r>
              <a:rPr lang="ru-RU" dirty="0" err="1"/>
              <a:t>шард</a:t>
            </a:r>
            <a:r>
              <a:rPr lang="ru-RU" dirty="0"/>
              <a:t> знакомого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6976-3804-46F0-9A03-818DAADF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SQL Server</a:t>
            </a:r>
            <a:endParaRPr lang="ru-RU" dirty="0"/>
          </a:p>
          <a:p>
            <a:endParaRPr lang="ru-RU" dirty="0"/>
          </a:p>
          <a:p>
            <a:r>
              <a:rPr lang="ru-RU" dirty="0"/>
              <a:t>50-70 ТБ данных, 10 млрд+ записей</a:t>
            </a:r>
            <a:endParaRPr lang="en-US" dirty="0"/>
          </a:p>
          <a:p>
            <a:endParaRPr lang="ru-RU" dirty="0"/>
          </a:p>
          <a:p>
            <a:r>
              <a:rPr lang="ru-RU" dirty="0"/>
              <a:t>4 ТБ ОЗУ</a:t>
            </a:r>
          </a:p>
          <a:p>
            <a:endParaRPr lang="ru-RU" dirty="0"/>
          </a:p>
          <a:p>
            <a:r>
              <a:rPr lang="ru-RU" dirty="0"/>
              <a:t>8 </a:t>
            </a:r>
            <a:r>
              <a:rPr lang="ru-RU" dirty="0" err="1"/>
              <a:t>сетевух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E245-7796-4DCC-8003-D69C0EF2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27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D735-8FCB-4245-807E-8221E6DC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8E6A-B18E-4134-A8E2-049DCCCB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sz="4800" dirty="0"/>
              <a:t>Зачем нам кластера?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8217-6BB1-483E-B3B7-CEB92C2D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53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D735-8FCB-4245-807E-8221E6DC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8E6A-B18E-4134-A8E2-049DCCCB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sz="4800" dirty="0"/>
              <a:t>Поехали в облака!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8217-6BB1-483E-B3B7-CEB92C2D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40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5EB3-9E82-4BEC-9AF5-AFCD40A5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требует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0D36-F293-4633-A3B6-A4372F98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Гарантированной памяти</a:t>
            </a:r>
          </a:p>
          <a:p>
            <a:endParaRPr lang="ru-RU" dirty="0"/>
          </a:p>
          <a:p>
            <a:r>
              <a:rPr lang="ru-RU" dirty="0"/>
              <a:t>Гарантированных </a:t>
            </a:r>
            <a:r>
              <a:rPr lang="en-US" dirty="0"/>
              <a:t>IOPS</a:t>
            </a:r>
          </a:p>
          <a:p>
            <a:endParaRPr lang="en-US" dirty="0"/>
          </a:p>
          <a:p>
            <a:r>
              <a:rPr lang="ru-RU" dirty="0"/>
              <a:t>Сеть, </a:t>
            </a:r>
            <a:r>
              <a:rPr lang="en-US" dirty="0"/>
              <a:t>CPU – </a:t>
            </a:r>
            <a:r>
              <a:rPr lang="ru-RU" dirty="0"/>
              <a:t>вторично</a:t>
            </a:r>
          </a:p>
          <a:p>
            <a:endParaRPr lang="ru-RU" dirty="0"/>
          </a:p>
          <a:p>
            <a:r>
              <a:rPr lang="ru-RU" dirty="0"/>
              <a:t>Спот-инстансы вряд ли подойдут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B4014-852B-4A77-94B7-4EEFD64E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6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0CC1-D170-41D1-8877-F862E810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705C-D63A-4882-8C90-92C42434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 4 TB RAM, 4 TB SSD</a:t>
            </a:r>
            <a:endParaRPr lang="ru-RU" dirty="0"/>
          </a:p>
          <a:p>
            <a:endParaRPr lang="ru-RU" dirty="0"/>
          </a:p>
          <a:p>
            <a:r>
              <a:rPr lang="en-US" dirty="0"/>
              <a:t>Instance Type: x1e.32xlarge</a:t>
            </a:r>
            <a:r>
              <a:rPr lang="ru-RU" dirty="0"/>
              <a:t> (</a:t>
            </a:r>
            <a:r>
              <a:rPr lang="en-US" dirty="0"/>
              <a:t>~4</a:t>
            </a:r>
            <a:r>
              <a:rPr lang="ru-RU" dirty="0"/>
              <a:t> </a:t>
            </a:r>
            <a:r>
              <a:rPr lang="en-US" dirty="0"/>
              <a:t>TB RAM, ~4 TB SSD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en-US" dirty="0"/>
              <a:t>Rent: 32 GB RAM, 256 GB SSD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2E907-20A9-4077-8508-3295BB60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93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67C0-5D62-4BF4-B082-051CD95F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61531-3703-4684-87F2-63310C65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7F1F6-584E-4EC3-ACB3-1339FE30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818418D-BB4A-4E13-8B8B-438257FD7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281743"/>
              </p:ext>
            </p:extLst>
          </p:nvPr>
        </p:nvGraphicFramePr>
        <p:xfrm>
          <a:off x="443883" y="1313895"/>
          <a:ext cx="11230253" cy="5042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403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B7F5DA4-59AB-43FA-88D7-86E5D11B3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59367"/>
              </p:ext>
            </p:extLst>
          </p:nvPr>
        </p:nvGraphicFramePr>
        <p:xfrm>
          <a:off x="195309" y="1296139"/>
          <a:ext cx="11922710" cy="549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754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320D-78E6-4C53-8B4A-6FD77E3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B152C-7576-49B1-82D4-CB005B1B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F20D78-D8EE-4184-8A88-85FC6F26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Перевозить много – дорого</a:t>
            </a:r>
          </a:p>
          <a:p>
            <a:endParaRPr lang="ru-RU" dirty="0"/>
          </a:p>
          <a:p>
            <a:r>
              <a:rPr lang="ru-RU" dirty="0"/>
              <a:t>Лучше расти постепенно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51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3267-DFB3-43DD-ADFE-BBA9A3B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Повестка дня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C220-7B86-4686-A223-4B36BC12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нужны кластерные СУБД?</a:t>
            </a:r>
          </a:p>
          <a:p>
            <a:endParaRPr lang="ru-RU" dirty="0"/>
          </a:p>
          <a:p>
            <a:r>
              <a:rPr lang="ru-RU" dirty="0"/>
              <a:t>Примеры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7BE81-4BE9-4B02-AE58-AE6D6EE1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80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2647318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2647317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45B30B-60D3-42DE-ACC9-E43DD0E476C6}"/>
              </a:ext>
            </a:extLst>
          </p:cNvPr>
          <p:cNvCxnSpPr>
            <a:stCxn id="5" idx="4"/>
            <a:endCxn id="6" idx="2"/>
          </p:cNvCxnSpPr>
          <p:nvPr/>
        </p:nvCxnSpPr>
        <p:spPr>
          <a:xfrm flipV="1">
            <a:off x="4975934" y="3628300"/>
            <a:ext cx="224013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975934" y="2806608"/>
            <a:ext cx="2240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1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4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7" idx="4"/>
            <a:endCxn id="6" idx="3"/>
          </p:cNvCxnSpPr>
          <p:nvPr/>
        </p:nvCxnSpPr>
        <p:spPr>
          <a:xfrm flipV="1">
            <a:off x="7201270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3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5" y="2370662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2765395" y="2370663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7" idx="4"/>
            <a:endCxn id="6" idx="2"/>
          </p:cNvCxnSpPr>
          <p:nvPr/>
        </p:nvCxnSpPr>
        <p:spPr>
          <a:xfrm flipV="1">
            <a:off x="4975935" y="3351645"/>
            <a:ext cx="22401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6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DCEC-EB16-4E27-A8D0-499F9A2E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это занимает?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682BA-CAEE-4D2F-9333-8D46AF2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25</a:t>
            </a:fld>
            <a:endParaRPr lang="ru-RU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39FD25-CCA0-4AD5-AF74-FEEEC8DE4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937538"/>
              </p:ext>
            </p:extLst>
          </p:nvPr>
        </p:nvGraphicFramePr>
        <p:xfrm>
          <a:off x="838200" y="1357359"/>
          <a:ext cx="10720526" cy="4750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9FA36B-5C9A-4849-ACE6-D7280ADE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хочется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26</a:t>
            </a:fld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AB5940-9DBC-491A-A660-810EA414E0CE}"/>
              </a:ext>
            </a:extLst>
          </p:cNvPr>
          <p:cNvGrpSpPr/>
          <p:nvPr/>
        </p:nvGrpSpPr>
        <p:grpSpPr>
          <a:xfrm>
            <a:off x="2765394" y="2647317"/>
            <a:ext cx="6661212" cy="1961966"/>
            <a:chOff x="2765394" y="2647317"/>
            <a:chExt cx="6661212" cy="1961966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40C0ABF7-76A3-4097-9591-7877BD0E1ED0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437044A-2B2A-4E4B-9FD7-66373D3AF63F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45B30B-60D3-42DE-ACC9-E43DD0E476C6}"/>
                </a:ext>
              </a:extLst>
            </p:cNvPr>
            <p:cNvCxnSpPr>
              <a:stCxn id="5" idx="4"/>
              <a:endCxn id="6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651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хочется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27</a:t>
            </a:fld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AB5940-9DBC-491A-A660-810EA414E0CE}"/>
              </a:ext>
            </a:extLst>
          </p:cNvPr>
          <p:cNvGrpSpPr/>
          <p:nvPr/>
        </p:nvGrpSpPr>
        <p:grpSpPr>
          <a:xfrm>
            <a:off x="2765394" y="1333422"/>
            <a:ext cx="6661212" cy="1961966"/>
            <a:chOff x="2765394" y="2647317"/>
            <a:chExt cx="6661212" cy="1961966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40C0ABF7-76A3-4097-9591-7877BD0E1ED0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437044A-2B2A-4E4B-9FD7-66373D3AF63F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45B30B-60D3-42DE-ACC9-E43DD0E476C6}"/>
                </a:ext>
              </a:extLst>
            </p:cNvPr>
            <p:cNvCxnSpPr>
              <a:stCxn id="5" idx="4"/>
              <a:endCxn id="6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D4FBF0-9D5A-4698-AAE8-1794D2368D65}"/>
              </a:ext>
            </a:extLst>
          </p:cNvPr>
          <p:cNvGrpSpPr/>
          <p:nvPr/>
        </p:nvGrpSpPr>
        <p:grpSpPr>
          <a:xfrm>
            <a:off x="2765394" y="3755191"/>
            <a:ext cx="6661212" cy="1961966"/>
            <a:chOff x="2765394" y="2647317"/>
            <a:chExt cx="6661212" cy="1961966"/>
          </a:xfrm>
        </p:grpSpPr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723E98EE-23C3-4D43-AF84-CDBB661203BF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36BBCDA4-64C3-48CD-B187-6EC72FFB33A4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A79BF5-2EA8-4550-83FA-AEF3AFF19C48}"/>
                </a:ext>
              </a:extLst>
            </p:cNvPr>
            <p:cNvCxnSpPr>
              <a:stCxn id="10" idx="4"/>
              <a:endCxn id="11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701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хочется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28</a:t>
            </a:fld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AB5940-9DBC-491A-A660-810EA414E0CE}"/>
              </a:ext>
            </a:extLst>
          </p:cNvPr>
          <p:cNvGrpSpPr/>
          <p:nvPr/>
        </p:nvGrpSpPr>
        <p:grpSpPr>
          <a:xfrm>
            <a:off x="2765394" y="1333422"/>
            <a:ext cx="6661212" cy="1961966"/>
            <a:chOff x="2765394" y="2647317"/>
            <a:chExt cx="6661212" cy="1961966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40C0ABF7-76A3-4097-9591-7877BD0E1ED0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437044A-2B2A-4E4B-9FD7-66373D3AF63F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45B30B-60D3-42DE-ACC9-E43DD0E476C6}"/>
                </a:ext>
              </a:extLst>
            </p:cNvPr>
            <p:cNvCxnSpPr>
              <a:stCxn id="5" idx="4"/>
              <a:endCxn id="6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D4FBF0-9D5A-4698-AAE8-1794D2368D65}"/>
              </a:ext>
            </a:extLst>
          </p:cNvPr>
          <p:cNvGrpSpPr/>
          <p:nvPr/>
        </p:nvGrpSpPr>
        <p:grpSpPr>
          <a:xfrm>
            <a:off x="2765394" y="4543595"/>
            <a:ext cx="6661212" cy="1961966"/>
            <a:chOff x="2765394" y="2647317"/>
            <a:chExt cx="6661212" cy="1961966"/>
          </a:xfrm>
        </p:grpSpPr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723E98EE-23C3-4D43-AF84-CDBB661203BF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36BBCDA4-64C3-48CD-B187-6EC72FFB33A4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A79BF5-2EA8-4550-83FA-AEF3AFF19C48}"/>
                </a:ext>
              </a:extLst>
            </p:cNvPr>
            <p:cNvCxnSpPr>
              <a:stCxn id="10" idx="4"/>
              <a:endCxn id="11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E48273-B4ED-4A5A-AB17-AF6BBB361368}"/>
              </a:ext>
            </a:extLst>
          </p:cNvPr>
          <p:cNvSpPr/>
          <p:nvPr/>
        </p:nvSpPr>
        <p:spPr>
          <a:xfrm rot="5400000">
            <a:off x="3246559" y="3295389"/>
            <a:ext cx="1248209" cy="1248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010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F4B9-EA21-4106-A5DE-B52C9E84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E7D3-AC53-4E7D-8258-5C225BAD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Шарды</a:t>
            </a:r>
            <a:r>
              <a:rPr lang="ru-RU" dirty="0"/>
              <a:t> проще добавлять</a:t>
            </a:r>
          </a:p>
          <a:p>
            <a:endParaRPr lang="ru-RU" dirty="0"/>
          </a:p>
          <a:p>
            <a:r>
              <a:rPr lang="ru-RU" dirty="0"/>
              <a:t>Подготовка всё равно требуется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FF657-666C-4692-999B-E4DA80EB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41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733" dirty="0"/>
              <a:t>Программирую</a:t>
            </a:r>
            <a:r>
              <a:rPr lang="en-US" sz="3733" dirty="0"/>
              <a:t> </a:t>
            </a:r>
            <a:r>
              <a:rPr lang="ru-RU" sz="3733" dirty="0"/>
              <a:t>с 2006 года</a:t>
            </a:r>
          </a:p>
          <a:p>
            <a:endParaRPr lang="ru-RU" sz="3733" dirty="0"/>
          </a:p>
          <a:p>
            <a:r>
              <a:rPr lang="ru-RU" sz="3733" dirty="0"/>
              <a:t>Закрывал роль </a:t>
            </a:r>
            <a:r>
              <a:rPr lang="en-US" sz="3733" dirty="0"/>
              <a:t>DBA </a:t>
            </a:r>
            <a:r>
              <a:rPr lang="ru-RU" sz="3733" dirty="0"/>
              <a:t>с 2010 по 2018й год</a:t>
            </a:r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FFEC-7685-4671-B6AC-AEA6C7F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Бэкапы</a:t>
            </a:r>
            <a:r>
              <a:rPr lang="ru-RU" dirty="0"/>
              <a:t> обязательны*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</a:t>
            </a:r>
            <a:r>
              <a:rPr lang="ru-RU" dirty="0" err="1"/>
              <a:t>шард</a:t>
            </a:r>
            <a:r>
              <a:rPr lang="ru-RU" dirty="0"/>
              <a:t> </a:t>
            </a:r>
            <a:r>
              <a:rPr lang="ru-RU" dirty="0" err="1"/>
              <a:t>бэкапим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Бэкапы</a:t>
            </a:r>
            <a:r>
              <a:rPr lang="ru-RU" dirty="0"/>
              <a:t> тестируем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57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Иногда заменяет </a:t>
            </a:r>
            <a:r>
              <a:rPr lang="ru-RU" dirty="0" err="1"/>
              <a:t>бэкапы</a:t>
            </a:r>
            <a:r>
              <a:rPr lang="en-US" dirty="0"/>
              <a:t>*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Иногда помогает в масштабировании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3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</a:t>
            </a:r>
            <a:r>
              <a:rPr lang="en-US" dirty="0"/>
              <a:t>: </a:t>
            </a:r>
            <a:r>
              <a:rPr lang="ru-RU" dirty="0"/>
              <a:t>идеал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7" idx="4"/>
            <a:endCxn id="6" idx="3"/>
          </p:cNvCxnSpPr>
          <p:nvPr/>
        </p:nvCxnSpPr>
        <p:spPr>
          <a:xfrm flipV="1">
            <a:off x="7201270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232AEC-9D76-4370-BF58-A3CB1107B0EE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975934" y="2806608"/>
            <a:ext cx="2240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97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Репликация: </a:t>
            </a:r>
            <a:r>
              <a:rPr lang="ru-RU" dirty="0" err="1"/>
              <a:t>антипаттерн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7" idx="4"/>
            <a:endCxn id="6" idx="3"/>
          </p:cNvCxnSpPr>
          <p:nvPr/>
        </p:nvCxnSpPr>
        <p:spPr>
          <a:xfrm flipV="1">
            <a:off x="7201270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232AEC-9D76-4370-BF58-A3CB1107B0EE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975934" y="2806608"/>
            <a:ext cx="2240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59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Репликация: </a:t>
            </a:r>
            <a:r>
              <a:rPr lang="ru-RU" dirty="0" err="1"/>
              <a:t>антипаттерн</a:t>
            </a:r>
            <a:endParaRPr lang="ru-R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B4DA036-C973-48E3-8960-C96E7B3B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Конфликты</a:t>
            </a:r>
          </a:p>
          <a:p>
            <a:endParaRPr lang="ru-RU" dirty="0"/>
          </a:p>
          <a:p>
            <a:r>
              <a:rPr lang="ru-RU" dirty="0"/>
              <a:t>Запись не масштабируется: </a:t>
            </a:r>
            <a:r>
              <a:rPr lang="en-US" dirty="0"/>
              <a:t>WAL!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46B3-90B6-40DF-925A-12E3638F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</a:t>
            </a:r>
            <a:r>
              <a:rPr lang="ru-RU" dirty="0" err="1"/>
              <a:t>антипаттерны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E9F2-488E-49C8-8F8E-2705109A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дате</a:t>
            </a:r>
          </a:p>
          <a:p>
            <a:endParaRPr lang="ru-RU" dirty="0"/>
          </a:p>
          <a:p>
            <a:r>
              <a:rPr lang="en-US" dirty="0"/>
              <a:t>Mod</a:t>
            </a:r>
          </a:p>
          <a:p>
            <a:endParaRPr lang="en-US" dirty="0"/>
          </a:p>
          <a:p>
            <a:r>
              <a:rPr lang="ru-RU" dirty="0"/>
              <a:t>Автоматический*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DF32D-7ED7-4BF6-84D5-DBCE49F8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30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46B3-90B6-40DF-925A-12E3638F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E9F2-488E-49C8-8F8E-2705109A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Корзины</a:t>
            </a:r>
          </a:p>
          <a:p>
            <a:endParaRPr lang="ru-RU" dirty="0"/>
          </a:p>
          <a:p>
            <a:r>
              <a:rPr lang="ru-RU" dirty="0"/>
              <a:t>Размер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DF32D-7ED7-4BF6-84D5-DBCE49F8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2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CD7-B90D-4E88-919B-CD5930C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размер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19B9-194A-4CEE-A6CD-6D5BCB48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Неструктурированные данные – да</a:t>
            </a:r>
          </a:p>
          <a:p>
            <a:endParaRPr lang="ru-RU" dirty="0"/>
          </a:p>
          <a:p>
            <a:r>
              <a:rPr lang="ru-RU" dirty="0"/>
              <a:t>Структурированные данные – нет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1B7D2-3292-42DD-8E52-058B2855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1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CD7-B90D-4E88-919B-CD5930C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корзины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19B9-194A-4CEE-A6CD-6D5BCB48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Остаток от деления</a:t>
            </a:r>
          </a:p>
          <a:p>
            <a:endParaRPr lang="ru-RU" dirty="0"/>
          </a:p>
          <a:p>
            <a:r>
              <a:rPr lang="ru-RU" dirty="0"/>
              <a:t>Дата</a:t>
            </a:r>
          </a:p>
          <a:p>
            <a:endParaRPr lang="ru-RU" dirty="0"/>
          </a:p>
          <a:p>
            <a:r>
              <a:rPr lang="ru-RU" dirty="0"/>
              <a:t>Количество строк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1B7D2-3292-42DD-8E52-058B2855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4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1050-723F-4694-965F-78ADB16C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по дате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3557-A9D9-4EA4-A862-12E2E5C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EEEC1-92E1-4BB6-A77D-50EA0A64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39</a:t>
            </a:fld>
            <a:endParaRPr lang="ru-RU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9C7CBE-68CC-4219-9CCE-502329367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740026"/>
              </p:ext>
            </p:extLst>
          </p:nvPr>
        </p:nvGraphicFramePr>
        <p:xfrm>
          <a:off x="347662" y="1520791"/>
          <a:ext cx="11496675" cy="5022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125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520E-BA41-4D76-8864-CF17245E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программисту знать о СУБД?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7A4A-D5D5-4E42-902D-1782A452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Структуры данных определяют ваш код</a:t>
            </a:r>
          </a:p>
          <a:p>
            <a:endParaRPr lang="ru-RU" dirty="0"/>
          </a:p>
          <a:p>
            <a:r>
              <a:rPr lang="ru-RU" dirty="0"/>
              <a:t>Изменение структуры данных – дорого</a:t>
            </a:r>
          </a:p>
          <a:p>
            <a:endParaRPr lang="ru-RU" dirty="0"/>
          </a:p>
          <a:p>
            <a:r>
              <a:rPr lang="ru-RU" dirty="0"/>
              <a:t>Код практически ничего не стоит*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0AF99-8AA1-4350-8BE4-09D8517C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20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изменение остатка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1, 3, 5, 7, 9, 11</a:t>
            </a:r>
            <a:endParaRPr lang="ru-RU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2, 4, 6, 8, 10, 12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123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изменение остатка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41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7,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8,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5F97D92-DA46-41E1-BD78-F3D00D276FAB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8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изменение остатка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42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</a:t>
            </a:r>
            <a:r>
              <a:rPr lang="en-US" dirty="0">
                <a:solidFill>
                  <a:srgbClr val="FFFF00"/>
                </a:solidFill>
              </a:rPr>
              <a:t>4</a:t>
            </a:r>
            <a:r>
              <a:rPr lang="en-US" dirty="0"/>
              <a:t>, 7, </a:t>
            </a:r>
            <a:r>
              <a:rPr lang="en-US" dirty="0">
                <a:solidFill>
                  <a:srgbClr val="FFFF00"/>
                </a:solidFill>
              </a:rPr>
              <a:t>10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</a:t>
            </a:r>
            <a:r>
              <a:rPr lang="en-US" dirty="0">
                <a:solidFill>
                  <a:srgbClr val="FFFF00"/>
                </a:solidFill>
              </a:rPr>
              <a:t>5</a:t>
            </a:r>
            <a:r>
              <a:rPr lang="en-US" dirty="0"/>
              <a:t>, 8, </a:t>
            </a:r>
            <a:r>
              <a:rPr lang="en-US" dirty="0">
                <a:solidFill>
                  <a:srgbClr val="FFFF00"/>
                </a:solidFill>
              </a:rPr>
              <a:t>11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5F97D92-DA46-41E1-BD78-F3D00D276FAB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3, 6, 9, 12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41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DE26-B83E-42E3-98F2-BC463D3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остаток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88AB-3A6C-4536-8B48-06469326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очень большой</a:t>
            </a:r>
          </a:p>
          <a:p>
            <a:endParaRPr lang="ru-RU" dirty="0"/>
          </a:p>
          <a:p>
            <a:r>
              <a:rPr lang="en-US" dirty="0"/>
              <a:t>Redis: 16384</a:t>
            </a:r>
          </a:p>
          <a:p>
            <a:endParaRPr lang="en-US" dirty="0"/>
          </a:p>
          <a:p>
            <a:r>
              <a:rPr lang="en-US" dirty="0" err="1"/>
              <a:t>Tarantool.VSHard</a:t>
            </a:r>
            <a:r>
              <a:rPr lang="en-US" dirty="0"/>
              <a:t>: 3000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DBFFC-5232-4F02-8604-641A1232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282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270B-89E0-4547-913A-9D7C78E5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автоматический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6EDC-4140-4A4C-ABC0-D0D69E27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4C7C2-0D74-4703-9950-B1D5C82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5D73648-B6B3-468B-BFB9-64F27B92200C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EA4B861-B649-49D2-83DB-C368496F4539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001BB59-31D9-4714-9168-4E42EEBBA988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0D64C-E621-4477-983C-80E7A2693315}"/>
              </a:ext>
            </a:extLst>
          </p:cNvPr>
          <p:cNvSpPr/>
          <p:nvPr/>
        </p:nvSpPr>
        <p:spPr>
          <a:xfrm>
            <a:off x="276513" y="2133598"/>
            <a:ext cx="397164" cy="397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5E0E-D619-4512-BAD9-F51911E4E059}"/>
              </a:ext>
            </a:extLst>
          </p:cNvPr>
          <p:cNvSpPr/>
          <p:nvPr/>
        </p:nvSpPr>
        <p:spPr>
          <a:xfrm>
            <a:off x="276513" y="2682008"/>
            <a:ext cx="397164" cy="397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F8457-C5D4-429E-A7D7-6381C7AA209F}"/>
              </a:ext>
            </a:extLst>
          </p:cNvPr>
          <p:cNvSpPr/>
          <p:nvPr/>
        </p:nvSpPr>
        <p:spPr>
          <a:xfrm>
            <a:off x="276513" y="3230418"/>
            <a:ext cx="397164" cy="397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C8B2E-4A9E-425B-9996-B96FCDCAEF5A}"/>
              </a:ext>
            </a:extLst>
          </p:cNvPr>
          <p:cNvSpPr/>
          <p:nvPr/>
        </p:nvSpPr>
        <p:spPr>
          <a:xfrm>
            <a:off x="276513" y="377882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5E52E-26DB-442A-ABC2-1D4B3531E746}"/>
              </a:ext>
            </a:extLst>
          </p:cNvPr>
          <p:cNvSpPr/>
          <p:nvPr/>
        </p:nvSpPr>
        <p:spPr>
          <a:xfrm>
            <a:off x="276513" y="432723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AECF3D-9E3B-41F0-AB9A-91FE01B7652E}"/>
              </a:ext>
            </a:extLst>
          </p:cNvPr>
          <p:cNvSpPr/>
          <p:nvPr/>
        </p:nvSpPr>
        <p:spPr>
          <a:xfrm>
            <a:off x="276513" y="487564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8E2F93-B170-4EC6-A4CE-3A6F3FF1CB10}"/>
              </a:ext>
            </a:extLst>
          </p:cNvPr>
          <p:cNvSpPr/>
          <p:nvPr/>
        </p:nvSpPr>
        <p:spPr>
          <a:xfrm>
            <a:off x="276513" y="542405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41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0.26446 0.176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0" y="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43737 0.428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62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60104 0.0048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31068 -0.028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64388 -0.1113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88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47735 0.0701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67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65261 -0.3708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30" y="-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270B-89E0-4547-913A-9D7C78E5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6EDC-4140-4A4C-ABC0-D0D69E27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4C7C2-0D74-4703-9950-B1D5C82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45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5D73648-B6B3-468B-BFB9-64F27B92200C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EA4B861-B649-49D2-83DB-C368496F4539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001BB59-31D9-4714-9168-4E42EEBBA988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0D64C-E621-4477-983C-80E7A2693315}"/>
              </a:ext>
            </a:extLst>
          </p:cNvPr>
          <p:cNvSpPr/>
          <p:nvPr/>
        </p:nvSpPr>
        <p:spPr>
          <a:xfrm>
            <a:off x="276513" y="2133598"/>
            <a:ext cx="397164" cy="397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5E0E-D619-4512-BAD9-F51911E4E059}"/>
              </a:ext>
            </a:extLst>
          </p:cNvPr>
          <p:cNvSpPr/>
          <p:nvPr/>
        </p:nvSpPr>
        <p:spPr>
          <a:xfrm>
            <a:off x="276513" y="2682008"/>
            <a:ext cx="397164" cy="397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F8457-C5D4-429E-A7D7-6381C7AA209F}"/>
              </a:ext>
            </a:extLst>
          </p:cNvPr>
          <p:cNvSpPr/>
          <p:nvPr/>
        </p:nvSpPr>
        <p:spPr>
          <a:xfrm>
            <a:off x="276513" y="3230418"/>
            <a:ext cx="397164" cy="397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C8B2E-4A9E-425B-9996-B96FCDCAEF5A}"/>
              </a:ext>
            </a:extLst>
          </p:cNvPr>
          <p:cNvSpPr/>
          <p:nvPr/>
        </p:nvSpPr>
        <p:spPr>
          <a:xfrm>
            <a:off x="276513" y="377882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5E52E-26DB-442A-ABC2-1D4B3531E746}"/>
              </a:ext>
            </a:extLst>
          </p:cNvPr>
          <p:cNvSpPr/>
          <p:nvPr/>
        </p:nvSpPr>
        <p:spPr>
          <a:xfrm>
            <a:off x="276513" y="432723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AECF3D-9E3B-41F0-AB9A-91FE01B7652E}"/>
              </a:ext>
            </a:extLst>
          </p:cNvPr>
          <p:cNvSpPr/>
          <p:nvPr/>
        </p:nvSpPr>
        <p:spPr>
          <a:xfrm>
            <a:off x="276513" y="487564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8E2F93-B170-4EC6-A4CE-3A6F3FF1CB10}"/>
              </a:ext>
            </a:extLst>
          </p:cNvPr>
          <p:cNvSpPr/>
          <p:nvPr/>
        </p:nvSpPr>
        <p:spPr>
          <a:xfrm>
            <a:off x="276513" y="542405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412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0.26446 0.17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0" y="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29675 -0.028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-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25664 -0.05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26" y="-28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31068 -0.028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14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30404 -0.19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328 -0.239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11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24141 -0.4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-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46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1, 3, 5, 7, 9, 11</a:t>
            </a:r>
            <a:endParaRPr lang="ru-RU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2, 4, 6, 8, 10, 12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22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1, 3, 5, 7, 9, 11</a:t>
            </a:r>
            <a:endParaRPr lang="ru-RU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2, 4, 6, 8, 10,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D965AA7-7F07-4BE2-91A9-451E44CB26BB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962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48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1, 3, 5, 7, 9, 11</a:t>
            </a:r>
            <a:endParaRPr lang="ru-RU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2, 4, 6, 8, 10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D965AA7-7F07-4BE2-91A9-451E44CB26BB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06836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8247-14FB-4C12-8EF9-3D611FC7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490F-A416-4DA1-9A3F-CB5366FC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Redis: {hash}:</a:t>
            </a:r>
            <a:r>
              <a:rPr lang="en-US" dirty="0" err="1"/>
              <a:t>key_part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/</a:t>
            </a:r>
            <a:r>
              <a:rPr lang="en-US" dirty="0" err="1"/>
              <a:t>vshard</a:t>
            </a:r>
            <a:r>
              <a:rPr lang="en-US" dirty="0"/>
              <a:t>: </a:t>
            </a:r>
            <a:r>
              <a:rPr lang="en-US" dirty="0" err="1"/>
              <a:t>bucket_id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D320-7199-4F14-ACD3-40613D22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43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23F3-005D-40F9-BEB5-99CC19AF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4C7C-0A96-4406-BC1C-F1B859BE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 set – </a:t>
            </a:r>
            <a:r>
              <a:rPr lang="ru-RU" dirty="0"/>
              <a:t>набор реплик одного набора данных</a:t>
            </a:r>
          </a:p>
          <a:p>
            <a:endParaRPr lang="ru-RU" dirty="0"/>
          </a:p>
          <a:p>
            <a:r>
              <a:rPr lang="ru-RU" dirty="0" err="1"/>
              <a:t>Шард</a:t>
            </a:r>
            <a:r>
              <a:rPr lang="ru-RU" dirty="0"/>
              <a:t> – </a:t>
            </a:r>
            <a:r>
              <a:rPr lang="en-US" dirty="0"/>
              <a:t>replica set</a:t>
            </a:r>
            <a:r>
              <a:rPr lang="ru-RU" dirty="0"/>
              <a:t>, который хранит часть вашей СУБД</a:t>
            </a:r>
          </a:p>
          <a:p>
            <a:endParaRPr lang="ru-RU" dirty="0"/>
          </a:p>
          <a:p>
            <a:r>
              <a:rPr lang="ru-RU" dirty="0"/>
              <a:t>Кластер – набор </a:t>
            </a:r>
            <a:r>
              <a:rPr lang="ru-RU" dirty="0" err="1"/>
              <a:t>шардов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1A303-BE15-460A-8F34-479AA538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158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95BE-AAE4-4EE1-A274-162D759A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0179-E7D2-4A24-8C7C-E2AED5CB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Репликация </a:t>
            </a:r>
            <a:r>
              <a:rPr lang="en-US" dirty="0"/>
              <a:t>=&gt; read scale</a:t>
            </a:r>
          </a:p>
          <a:p>
            <a:endParaRPr lang="en-US" dirty="0"/>
          </a:p>
          <a:p>
            <a:r>
              <a:rPr lang="ru-RU" dirty="0" err="1"/>
              <a:t>Шардинг</a:t>
            </a:r>
            <a:r>
              <a:rPr lang="ru-RU" dirty="0"/>
              <a:t> </a:t>
            </a:r>
            <a:r>
              <a:rPr lang="en-US" dirty="0"/>
              <a:t>=&gt; read &amp; write scale</a:t>
            </a:r>
          </a:p>
          <a:p>
            <a:endParaRPr lang="en-US" dirty="0"/>
          </a:p>
          <a:p>
            <a:r>
              <a:rPr lang="ru-RU" dirty="0" err="1"/>
              <a:t>Шардинг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ru-RU" dirty="0"/>
              <a:t>сразу много </a:t>
            </a:r>
            <a:r>
              <a:rPr lang="ru-RU" dirty="0" err="1"/>
              <a:t>шардов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B87C-DEF0-4C5A-A08D-824A46BE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240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2DF2-0D7D-4319-B51A-69025EAA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1C9B-FA54-4B85-ABD3-BA0FDC29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“Designing Data-Intensive Applications” Martin </a:t>
            </a:r>
            <a:r>
              <a:rPr lang="en-US" dirty="0" err="1"/>
              <a:t>Kleppmann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https://about.gitlab.com/2017/02/10/postmortem-of-database-outage-of-january-31/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https://habr.com/ru/company/mailru/blog/436916/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Elasticsearch 1 shard by default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0E357-ACB5-4AE3-813D-FE8A5C8C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41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771-2379-4F44-83B8-05FAE9C9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у вас данных?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461F-9442-4C9E-9B7E-9EBFC16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8000" dirty="0"/>
              <a:t>1 </a:t>
            </a:r>
            <a:r>
              <a:rPr lang="en-US" sz="8000" dirty="0"/>
              <a:t>GB</a:t>
            </a:r>
            <a:r>
              <a:rPr lang="ru-RU" sz="8000" dirty="0"/>
              <a:t>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5F69-0A40-41E4-BCEA-5167911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60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771-2379-4F44-83B8-05FAE9C9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у вас данных?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461F-9442-4C9E-9B7E-9EBFC16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8000" dirty="0"/>
              <a:t>1</a:t>
            </a:r>
            <a:r>
              <a:rPr lang="en-US" sz="8000" dirty="0"/>
              <a:t>0</a:t>
            </a:r>
            <a:r>
              <a:rPr lang="ru-RU" sz="8000" dirty="0"/>
              <a:t> </a:t>
            </a:r>
            <a:r>
              <a:rPr lang="en-US" sz="8000" dirty="0"/>
              <a:t>GB</a:t>
            </a:r>
            <a:r>
              <a:rPr lang="ru-RU" sz="8000" dirty="0"/>
              <a:t>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5F69-0A40-41E4-BCEA-5167911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50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771-2379-4F44-83B8-05FAE9C9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у вас данных?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461F-9442-4C9E-9B7E-9EBFC16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8000" dirty="0"/>
              <a:t>1</a:t>
            </a:r>
            <a:r>
              <a:rPr lang="en-US" sz="8000" dirty="0"/>
              <a:t>00</a:t>
            </a:r>
            <a:r>
              <a:rPr lang="ru-RU" sz="8000" dirty="0"/>
              <a:t> </a:t>
            </a:r>
            <a:r>
              <a:rPr lang="en-US" sz="8000" dirty="0"/>
              <a:t>GB</a:t>
            </a:r>
            <a:r>
              <a:rPr lang="ru-RU" sz="8000" dirty="0"/>
              <a:t>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5F69-0A40-41E4-BCEA-5167911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81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771-2379-4F44-83B8-05FAE9C9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у вас данных?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461F-9442-4C9E-9B7E-9EBFC16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8000" dirty="0"/>
              <a:t>1 </a:t>
            </a:r>
            <a:r>
              <a:rPr lang="en-US" sz="8000" dirty="0"/>
              <a:t>TB</a:t>
            </a:r>
            <a:r>
              <a:rPr lang="ru-RU" sz="8000" dirty="0"/>
              <a:t>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5F69-0A40-41E4-BCEA-5167911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0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687</Words>
  <Application>Microsoft Office PowerPoint</Application>
  <PresentationFormat>Widescreen</PresentationFormat>
  <Paragraphs>251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Consolas</vt:lpstr>
      <vt:lpstr>Office Theme</vt:lpstr>
      <vt:lpstr>Как и зачем готовить «кластерные» СУБД?</vt:lpstr>
      <vt:lpstr>Повестка дня</vt:lpstr>
      <vt:lpstr>Обо мне</vt:lpstr>
      <vt:lpstr>Зачем программисту знать о СУБД?</vt:lpstr>
      <vt:lpstr>Термины</vt:lpstr>
      <vt:lpstr>Сколько у вас данных?</vt:lpstr>
      <vt:lpstr>Сколько у вас данных?</vt:lpstr>
      <vt:lpstr>Сколько у вас данных?</vt:lpstr>
      <vt:lpstr>Сколько у вас данных?</vt:lpstr>
      <vt:lpstr>Один шард</vt:lpstr>
      <vt:lpstr>Один шард (Key-Value)</vt:lpstr>
      <vt:lpstr>Один шард знакомого</vt:lpstr>
      <vt:lpstr>PowerPoint Presentation</vt:lpstr>
      <vt:lpstr>PowerPoint Presentation</vt:lpstr>
      <vt:lpstr>СУБД требует</vt:lpstr>
      <vt:lpstr>Стоимость</vt:lpstr>
      <vt:lpstr>Стоимость</vt:lpstr>
      <vt:lpstr>Стоимость</vt:lpstr>
      <vt:lpstr>Выводы</vt:lpstr>
      <vt:lpstr>Добавление железки, обычно</vt:lpstr>
      <vt:lpstr>Добавление железки, обычно</vt:lpstr>
      <vt:lpstr>Добавление железки, обычно</vt:lpstr>
      <vt:lpstr>Добавление железки, обычно</vt:lpstr>
      <vt:lpstr>Добавление железки, обычно</vt:lpstr>
      <vt:lpstr>Сколько это занимает?</vt:lpstr>
      <vt:lpstr>Добавление железки, хочется</vt:lpstr>
      <vt:lpstr>Добавление железки, хочется</vt:lpstr>
      <vt:lpstr>Добавление железки, хочется</vt:lpstr>
      <vt:lpstr>Выводы</vt:lpstr>
      <vt:lpstr>Бэкапы обязательны*</vt:lpstr>
      <vt:lpstr>Репликация</vt:lpstr>
      <vt:lpstr>Репликация: идеал</vt:lpstr>
      <vt:lpstr>Репликация: антипаттерн</vt:lpstr>
      <vt:lpstr>Репликация: антипаттерн</vt:lpstr>
      <vt:lpstr>Шардинг: антипаттерны</vt:lpstr>
      <vt:lpstr>Шардинг</vt:lpstr>
      <vt:lpstr>Шардинг: размер</vt:lpstr>
      <vt:lpstr>Шардинг: корзины</vt:lpstr>
      <vt:lpstr>Шардинг: по дате</vt:lpstr>
      <vt:lpstr>Шардинг: изменение остатка</vt:lpstr>
      <vt:lpstr>Шардинг: изменение остатка</vt:lpstr>
      <vt:lpstr>Шардинг: изменение остатка</vt:lpstr>
      <vt:lpstr>Шардинг: остаток</vt:lpstr>
      <vt:lpstr>Шардинг: автоматический</vt:lpstr>
      <vt:lpstr>Шардинг: неавтоматический</vt:lpstr>
      <vt:lpstr>Шардинг: неавтоматический</vt:lpstr>
      <vt:lpstr>Шардинг: неавтоматический</vt:lpstr>
      <vt:lpstr>Шардинг: неавтоматический</vt:lpstr>
      <vt:lpstr>Шардинг: неавтоматический</vt:lpstr>
      <vt:lpstr>Выводы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98</cp:revision>
  <dcterms:created xsi:type="dcterms:W3CDTF">2019-01-29T11:12:25Z</dcterms:created>
  <dcterms:modified xsi:type="dcterms:W3CDTF">2019-03-03T18:30:01Z</dcterms:modified>
</cp:coreProperties>
</file>