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notesMasterIdLst>
    <p:notesMasterId r:id="rId59"/>
  </p:notesMasterIdLst>
  <p:sldIdLst>
    <p:sldId id="256" r:id="rId2"/>
    <p:sldId id="257" r:id="rId3"/>
    <p:sldId id="288" r:id="rId4"/>
    <p:sldId id="310" r:id="rId5"/>
    <p:sldId id="311" r:id="rId6"/>
    <p:sldId id="307" r:id="rId7"/>
    <p:sldId id="314" r:id="rId8"/>
    <p:sldId id="308" r:id="rId9"/>
    <p:sldId id="309" r:id="rId10"/>
    <p:sldId id="312" r:id="rId11"/>
    <p:sldId id="313" r:id="rId12"/>
    <p:sldId id="315" r:id="rId13"/>
    <p:sldId id="321" r:id="rId14"/>
    <p:sldId id="316" r:id="rId15"/>
    <p:sldId id="324" r:id="rId16"/>
    <p:sldId id="318" r:id="rId17"/>
    <p:sldId id="261" r:id="rId18"/>
    <p:sldId id="267" r:id="rId19"/>
    <p:sldId id="320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3" r:id="rId29"/>
    <p:sldId id="306" r:id="rId30"/>
    <p:sldId id="283" r:id="rId31"/>
    <p:sldId id="319" r:id="rId32"/>
    <p:sldId id="289" r:id="rId33"/>
    <p:sldId id="287" r:id="rId34"/>
    <p:sldId id="262" r:id="rId35"/>
    <p:sldId id="266" r:id="rId36"/>
    <p:sldId id="268" r:id="rId37"/>
    <p:sldId id="263" r:id="rId38"/>
    <p:sldId id="264" r:id="rId39"/>
    <p:sldId id="265" r:id="rId40"/>
    <p:sldId id="270" r:id="rId41"/>
    <p:sldId id="271" r:id="rId42"/>
    <p:sldId id="269" r:id="rId43"/>
    <p:sldId id="298" r:id="rId44"/>
    <p:sldId id="290" r:id="rId45"/>
    <p:sldId id="304" r:id="rId46"/>
    <p:sldId id="305" r:id="rId47"/>
    <p:sldId id="291" r:id="rId48"/>
    <p:sldId id="293" r:id="rId49"/>
    <p:sldId id="322" r:id="rId50"/>
    <p:sldId id="292" r:id="rId51"/>
    <p:sldId id="286" r:id="rId52"/>
    <p:sldId id="301" r:id="rId53"/>
    <p:sldId id="300" r:id="rId54"/>
    <p:sldId id="302" r:id="rId55"/>
    <p:sldId id="299" r:id="rId56"/>
    <p:sldId id="285" r:id="rId57"/>
    <p:sldId id="323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55C60-1CC0-4DA1-8BD6-3A8A6B125E0A}">
          <p14:sldIdLst>
            <p14:sldId id="256"/>
          </p14:sldIdLst>
        </p14:section>
        <p14:section name="Intro" id="{9FB74B72-85BF-4C56-BAA0-C4A04B5BA006}">
          <p14:sldIdLst>
            <p14:sldId id="257"/>
            <p14:sldId id="288"/>
          </p14:sldIdLst>
        </p14:section>
        <p14:section name="NewSql" id="{DDCE54FB-A233-4AA4-AD71-7F79A99DB5AE}">
          <p14:sldIdLst>
            <p14:sldId id="310"/>
            <p14:sldId id="311"/>
            <p14:sldId id="307"/>
            <p14:sldId id="314"/>
            <p14:sldId id="308"/>
            <p14:sldId id="309"/>
            <p14:sldId id="312"/>
            <p14:sldId id="313"/>
            <p14:sldId id="315"/>
            <p14:sldId id="321"/>
            <p14:sldId id="316"/>
            <p14:sldId id="324"/>
            <p14:sldId id="318"/>
          </p14:sldIdLst>
        </p14:section>
        <p14:section name="connector" id="{50B89807-4804-41B5-B70B-2A233AE16AD5}">
          <p14:sldIdLst>
            <p14:sldId id="261"/>
            <p14:sldId id="267"/>
            <p14:sldId id="320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303"/>
            <p14:sldId id="306"/>
            <p14:sldId id="283"/>
            <p14:sldId id="319"/>
            <p14:sldId id="289"/>
            <p14:sldId id="287"/>
          </p14:sldIdLst>
        </p14:section>
        <p14:section name="Performance" id="{98A0AD1C-8EC1-445A-B767-254449F45CE2}">
          <p14:sldIdLst>
            <p14:sldId id="262"/>
            <p14:sldId id="266"/>
            <p14:sldId id="268"/>
            <p14:sldId id="263"/>
            <p14:sldId id="264"/>
            <p14:sldId id="265"/>
            <p14:sldId id="270"/>
            <p14:sldId id="271"/>
            <p14:sldId id="269"/>
            <p14:sldId id="298"/>
          </p14:sldIdLst>
        </p14:section>
        <p14:section name="Разработка и эксплуатация" id="{73F28949-947A-472E-9C14-9EC1BBC801CB}">
          <p14:sldIdLst>
            <p14:sldId id="290"/>
            <p14:sldId id="304"/>
            <p14:sldId id="305"/>
            <p14:sldId id="291"/>
            <p14:sldId id="293"/>
            <p14:sldId id="322"/>
            <p14:sldId id="292"/>
            <p14:sldId id="286"/>
            <p14:sldId id="301"/>
            <p14:sldId id="300"/>
            <p14:sldId id="302"/>
            <p14:sldId id="299"/>
            <p14:sldId id="285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 autoAdjust="0"/>
  </p:normalViewPr>
  <p:slideViewPr>
    <p:cSldViewPr snapToGrid="0" snapToObjects="1">
      <p:cViewPr varScale="1">
        <p:scale>
          <a:sx n="151" d="100"/>
          <a:sy n="151" d="100"/>
        </p:scale>
        <p:origin x="22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A3BD8-B5F4-4D18-8FFC-314A642ED4F0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19E93-7671-419B-882A-3012E6AE4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9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19E93-7671-419B-882A-3012E6AE4E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94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9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38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7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06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1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28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7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39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8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2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9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D4DC-4C5D-F249-BEE2-0787EC7B787B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mikel/tarantool-net" TargetMode="External"/><Relationship Id="rId2" Type="http://schemas.openxmlformats.org/officeDocument/2006/relationships/hyperlink" Target="https://github.com/progaudi/progaudi.taran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ukhodko/dotnet-tarantool-clien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progaudi/tarantool/" TargetMode="External"/><Relationship Id="rId2" Type="http://schemas.openxmlformats.org/officeDocument/2006/relationships/hyperlink" Target="https://hub.docker.com/r/tarantool/tarantool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tarantool.io/en/doc/1.9/book/app_server/using_ide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nsidhe" TargetMode="External"/><Relationship Id="rId2" Type="http://schemas.openxmlformats.org/officeDocument/2006/relationships/hyperlink" Target="mailto:me@aensidhe.ru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Tarantool</a:t>
            </a:r>
            <a:r>
              <a:rPr lang="en-US" dirty="0"/>
              <a:t>, </a:t>
            </a:r>
            <a:r>
              <a:rPr lang="en-US" dirty="0" err="1"/>
              <a:t>NewSql</a:t>
            </a:r>
            <a:r>
              <a:rPr lang="en-US" dirty="0"/>
              <a:t> &amp; </a:t>
            </a:r>
            <a:r>
              <a:rPr lang="en-US" dirty="0" err="1"/>
              <a:t>.net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Анатолий Попов (</a:t>
            </a:r>
            <a:r>
              <a:rPr lang="en-US"/>
              <a:t>evote.com</a:t>
            </a:r>
            <a:r>
              <a:rPr lang="ru-RU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56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BFBC-6531-4B76-998D-56632795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4" name="Picture 2" descr="ttps://keefcode.files.wordpress.com/2013/12/nosql.png">
            <a:extLst>
              <a:ext uri="{FF2B5EF4-FFF2-40B4-BE49-F238E27FC236}">
                <a16:creationId xmlns:a16="http://schemas.microsoft.com/office/drawing/2014/main" id="{8E2D8B68-D40E-4866-BBE2-E48F98E73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91" y="1370013"/>
            <a:ext cx="4968018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8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8F6D-8CC8-4F67-9E79-563CC7F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56F8-8F29-4275-A531-F8FCC79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  <a:p>
            <a:endParaRPr lang="en-US" dirty="0"/>
          </a:p>
          <a:p>
            <a:r>
              <a:rPr lang="en-US" dirty="0"/>
              <a:t>Ad-hoc query, data export/import, reporting</a:t>
            </a:r>
          </a:p>
          <a:p>
            <a:endParaRPr lang="en-US" dirty="0"/>
          </a:p>
          <a:p>
            <a:r>
              <a:rPr lang="ru-RU" dirty="0"/>
              <a:t>Шардинг всё ещё сложный</a:t>
            </a:r>
          </a:p>
          <a:p>
            <a:endParaRPr lang="ru-RU" dirty="0"/>
          </a:p>
          <a:p>
            <a:r>
              <a:rPr lang="en-US" dirty="0"/>
              <a:t>MySQL is fast enough for 90% websites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93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15B-3110-4AC4-965B-0F55F9BE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680-7979-4911-BA3C-46E3027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Aslett</a:t>
            </a:r>
            <a:r>
              <a:rPr lang="en-US" dirty="0"/>
              <a:t> in a 2011</a:t>
            </a:r>
          </a:p>
          <a:p>
            <a:endParaRPr lang="en-US" dirty="0"/>
          </a:p>
          <a:p>
            <a:r>
              <a:rPr lang="en-US" dirty="0"/>
              <a:t>Relations</a:t>
            </a:r>
            <a:r>
              <a:rPr lang="ru-RU" dirty="0"/>
              <a:t> </a:t>
            </a:r>
            <a:r>
              <a:rPr lang="en-US" dirty="0"/>
              <a:t>and SQL</a:t>
            </a:r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ru-RU" dirty="0"/>
              <a:t>Бонусы </a:t>
            </a:r>
            <a:r>
              <a:rPr lang="en-US" dirty="0"/>
              <a:t>NoSQL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5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15B-3110-4AC4-965B-0F55F9BE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NewSQL: </a:t>
            </a:r>
            <a:r>
              <a:rPr lang="ru-RU" dirty="0"/>
              <a:t>код около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C680-7979-4911-BA3C-46E3027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VoltDB</a:t>
            </a:r>
            <a:r>
              <a:rPr lang="en-US" dirty="0"/>
              <a:t>: Java</a:t>
            </a:r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Server: </a:t>
            </a:r>
            <a:r>
              <a:rPr lang="en-US" dirty="0" err="1"/>
              <a:t>.net</a:t>
            </a:r>
            <a:r>
              <a:rPr lang="en-US" dirty="0"/>
              <a:t> &amp; </a:t>
            </a:r>
            <a:r>
              <a:rPr lang="en-US" dirty="0" err="1"/>
              <a:t>sql</a:t>
            </a:r>
            <a:r>
              <a:rPr lang="en-US" dirty="0"/>
              <a:t> native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en-US" dirty="0" err="1"/>
              <a:t>lua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0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Server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- 2012</a:t>
            </a:r>
          </a:p>
          <a:p>
            <a:endParaRPr lang="en-US" dirty="0"/>
          </a:p>
          <a:p>
            <a:r>
              <a:rPr lang="en-US" dirty="0" err="1"/>
              <a:t>Hekaton</a:t>
            </a:r>
            <a:r>
              <a:rPr lang="en-US" dirty="0"/>
              <a:t> (In-Memory OLTP) - 2014</a:t>
            </a:r>
          </a:p>
          <a:p>
            <a:endParaRPr lang="en-US" dirty="0"/>
          </a:p>
          <a:p>
            <a:r>
              <a:rPr lang="en-US" dirty="0"/>
              <a:t>Cluster: up to 9 nodes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08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memtx</a:t>
            </a:r>
            <a:r>
              <a:rPr lang="en-US" dirty="0"/>
              <a:t> – in-memory store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HASH</a:t>
            </a:r>
          </a:p>
          <a:p>
            <a:pPr lvl="1"/>
            <a:r>
              <a:rPr lang="en-US" dirty="0"/>
              <a:t>RTREE</a:t>
            </a:r>
          </a:p>
          <a:p>
            <a:pPr lvl="1"/>
            <a:r>
              <a:rPr lang="en-US" dirty="0"/>
              <a:t>BITSET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vinyl – write-mostly store (LSM + BTREE)</a:t>
            </a:r>
          </a:p>
          <a:p>
            <a:pPr lvl="1"/>
            <a:r>
              <a:rPr lang="en-US" dirty="0"/>
              <a:t>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7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4F4-274B-459C-AFD9-DA7435C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44E7-0AEB-4C42-B817-8966C8C3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– 2.0+</a:t>
            </a:r>
          </a:p>
          <a:p>
            <a:endParaRPr lang="en-US" dirty="0"/>
          </a:p>
          <a:p>
            <a:r>
              <a:rPr lang="en-US" dirty="0"/>
              <a:t>ACID</a:t>
            </a:r>
          </a:p>
          <a:p>
            <a:endParaRPr lang="en-US" dirty="0"/>
          </a:p>
          <a:p>
            <a:r>
              <a:rPr lang="en-US" dirty="0" err="1"/>
              <a:t>vshard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69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https://github.com/progaudi/progaudi.tarantool</a:t>
            </a:r>
            <a:br>
              <a:rPr lang="en-US" sz="2400" dirty="0"/>
            </a:br>
            <a:r>
              <a:rPr lang="en-US" sz="1400" dirty="0"/>
              <a:t>4 month ago, 1.0.0 is on the way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https://github.com/donmikel/tarantool-net</a:t>
            </a:r>
            <a:br>
              <a:rPr lang="en-US" sz="2400" dirty="0"/>
            </a:br>
            <a:r>
              <a:rPr lang="en-US" sz="1400" dirty="0"/>
              <a:t>2 years ago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4"/>
              </a:rPr>
              <a:t>https://github.com/asukhodko/dotnet-tarantool-client</a:t>
            </a:r>
            <a:br>
              <a:rPr lang="en-US" sz="2400" dirty="0"/>
            </a:br>
            <a:r>
              <a:rPr lang="en-US" sz="1400" dirty="0"/>
              <a:t>1 year ago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19298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progaudi.tarantool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Поддерживает </a:t>
            </a:r>
            <a:r>
              <a:rPr lang="en-US" dirty="0"/>
              <a:t>.netstandard2.0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Поддерживает</a:t>
            </a:r>
            <a:r>
              <a:rPr lang="en-US" dirty="0"/>
              <a:t> Windows, Linux </a:t>
            </a:r>
            <a:r>
              <a:rPr lang="ru-RU" dirty="0"/>
              <a:t>и </a:t>
            </a:r>
            <a:r>
              <a:rPr lang="en-US" dirty="0"/>
              <a:t>Mac OSX</a:t>
            </a:r>
          </a:p>
          <a:p>
            <a:endParaRPr lang="ru-RU" dirty="0"/>
          </a:p>
          <a:p>
            <a:r>
              <a:rPr lang="ru-RU" dirty="0"/>
              <a:t>Поддерживает почти весь протокол</a:t>
            </a:r>
          </a:p>
          <a:p>
            <a:endParaRPr lang="ru-RU" dirty="0"/>
          </a:p>
          <a:p>
            <a:r>
              <a:rPr lang="ru-RU" dirty="0"/>
              <a:t>Устанавливается через </a:t>
            </a:r>
            <a:r>
              <a:rPr lang="en-US" dirty="0" err="1"/>
              <a:t>nuget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Фичи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Полностью асинхронный</a:t>
            </a:r>
          </a:p>
          <a:p>
            <a:endParaRPr lang="ru-RU" dirty="0"/>
          </a:p>
          <a:p>
            <a:r>
              <a:rPr lang="ru-RU" dirty="0"/>
              <a:t>Встроенное мультиплексирование</a:t>
            </a:r>
            <a:endParaRPr lang="en-US" dirty="0"/>
          </a:p>
          <a:p>
            <a:endParaRPr lang="ru-RU" dirty="0"/>
          </a:p>
          <a:p>
            <a:r>
              <a:rPr lang="en-US" dirty="0"/>
              <a:t>Keep-alive</a:t>
            </a:r>
          </a:p>
          <a:p>
            <a:endParaRPr lang="en-US" dirty="0"/>
          </a:p>
          <a:p>
            <a:r>
              <a:rPr lang="ru-RU" dirty="0"/>
              <a:t>Автоматическое обновление схемы </a:t>
            </a:r>
            <a:r>
              <a:rPr lang="en-US" dirty="0"/>
              <a:t>[1.0+]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5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Тезисы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Что такое </a:t>
            </a:r>
            <a:r>
              <a:rPr lang="en-US" sz="2000" dirty="0" err="1"/>
              <a:t>NewSql</a:t>
            </a:r>
            <a:r>
              <a:rPr lang="en-US" sz="2000" dirty="0"/>
              <a:t>? </a:t>
            </a:r>
            <a:r>
              <a:rPr lang="ru-RU" sz="2000" dirty="0"/>
              <a:t>Куда делся </a:t>
            </a:r>
            <a:r>
              <a:rPr lang="en-US" sz="2000" dirty="0" err="1"/>
              <a:t>NoSql</a:t>
            </a:r>
            <a:r>
              <a:rPr lang="en-US" sz="2000" dirty="0"/>
              <a:t>?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Что такое </a:t>
            </a:r>
            <a:r>
              <a:rPr lang="en-US" sz="2000" dirty="0" err="1"/>
              <a:t>Tarantool</a:t>
            </a:r>
            <a:r>
              <a:rPr lang="en-US" sz="2000" dirty="0"/>
              <a:t>?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Как использовать </a:t>
            </a:r>
            <a:r>
              <a:rPr lang="en-US" sz="2000" dirty="0" err="1"/>
              <a:t>Tarantool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dirty="0" err="1"/>
              <a:t>.net</a:t>
            </a:r>
            <a:r>
              <a:rPr lang="en-US" sz="2000" dirty="0"/>
              <a:t>?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Производительность progaudi.tarantool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220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"4th"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8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55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(bool,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3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5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(false,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16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SelectOptions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Iterator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Iterator.Req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81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80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Почему?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Люди пойдут и почитают доку к </a:t>
            </a:r>
            <a:r>
              <a:rPr lang="en-US" dirty="0" err="1"/>
              <a:t>Tarantool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Не надо писать доку</a:t>
            </a:r>
          </a:p>
          <a:p>
            <a:endParaRPr lang="ru-RU" dirty="0"/>
          </a:p>
          <a:p>
            <a:r>
              <a:rPr lang="ru-RU" dirty="0"/>
              <a:t>Полная мимика </a:t>
            </a:r>
            <a:r>
              <a:rPr lang="en-US" dirty="0" err="1"/>
              <a:t>Iproto</a:t>
            </a:r>
            <a:endParaRPr lang="ru-RU" dirty="0"/>
          </a:p>
          <a:p>
            <a:endParaRPr lang="ru-RU" dirty="0"/>
          </a:p>
          <a:p>
            <a:r>
              <a:rPr lang="ru-RU" dirty="0"/>
              <a:t>Гибкость</a:t>
            </a:r>
          </a:p>
        </p:txBody>
      </p:sp>
    </p:spTree>
    <p:extLst>
      <p:ext uri="{BB962C8B-B14F-4D97-AF65-F5344CB8AC3E}">
        <p14:creationId xmlns:p14="http://schemas.microsoft.com/office/powerpoint/2010/main" val="396206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3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стало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GetSpace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Работаю с </a:t>
            </a:r>
            <a:r>
              <a:rPr lang="en-US" sz="2800" dirty="0" err="1"/>
              <a:t>.net</a:t>
            </a:r>
            <a:r>
              <a:rPr lang="en-US" sz="2800" dirty="0"/>
              <a:t> </a:t>
            </a:r>
            <a:r>
              <a:rPr lang="ru-RU" sz="2800" dirty="0"/>
              <a:t>с 2006 года</a:t>
            </a:r>
          </a:p>
          <a:p>
            <a:endParaRPr lang="ru-RU" sz="2800" dirty="0"/>
          </a:p>
          <a:p>
            <a:r>
              <a:rPr lang="ru-RU" sz="2800" dirty="0"/>
              <a:t>Активно в </a:t>
            </a:r>
            <a:r>
              <a:rPr lang="en-US" sz="2800" dirty="0"/>
              <a:t>OSS </a:t>
            </a:r>
            <a:r>
              <a:rPr lang="ru-RU" sz="2800" dirty="0"/>
              <a:t>с 2016 года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/>
              <a:t>mini-ORM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IEquatable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StorageEngine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Engine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Options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Fields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987608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 err="1"/>
              <a:t>MsgPackToken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token)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token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CastTokenToValue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3429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1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055-D77E-4017-82C3-59BB809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ru-RU" dirty="0"/>
              <a:t>сервер приложений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0741-87AF-488F-B02E-16D1E42E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Мы используем только </a:t>
            </a:r>
            <a:r>
              <a:rPr lang="en-US" sz="2800" dirty="0" err="1"/>
              <a:t>tarantool</a:t>
            </a:r>
            <a:r>
              <a:rPr lang="en-US" sz="2800" dirty="0"/>
              <a:t>/queue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Также у нас есть своя логика на </a:t>
            </a:r>
            <a:r>
              <a:rPr lang="en-US" sz="2800" dirty="0" err="1"/>
              <a:t>lua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357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/queue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Сейчас</a:t>
            </a:r>
            <a:r>
              <a:rPr lang="ru-RU" sz="1400" dirty="0">
                <a:latin typeface="Consolas" panose="020B0609020204030204" pitchFamily="49" charset="0"/>
              </a:rPr>
              <a:t>: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.box.Call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queue.queue.tube.queue_name:put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QueueOptions.WithDelay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Хочется:</a:t>
            </a:r>
            <a:br>
              <a:rPr lang="ru-RU" sz="1400" dirty="0"/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.box.GetQueue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queue_name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Работы начну после 1.0 релиза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1722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со скоростью?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Бенчмарк: 1М вставок в пустой </a:t>
            </a:r>
            <a:r>
              <a:rPr lang="en-US" sz="2800" dirty="0"/>
              <a:t>temporary space</a:t>
            </a:r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Go: ≈215k RPS</a:t>
            </a:r>
            <a:br>
              <a:rPr lang="en-US" sz="2800" dirty="0"/>
            </a:br>
            <a:r>
              <a:rPr lang="en-US" sz="1400" dirty="0"/>
              <a:t>Insert took 4.651657s</a:t>
            </a:r>
          </a:p>
          <a:p>
            <a:endParaRPr lang="ru-RU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: ≈</a:t>
            </a:r>
            <a:r>
              <a:rPr lang="ru-RU" sz="2800" dirty="0"/>
              <a:t>27</a:t>
            </a:r>
            <a:r>
              <a:rPr lang="en-US" sz="2800" dirty="0"/>
              <a:t>k RPS</a:t>
            </a:r>
            <a:br>
              <a:rPr lang="en-US" sz="2800" dirty="0"/>
            </a:br>
            <a:r>
              <a:rPr lang="en-US" sz="1400" dirty="0"/>
              <a:t>30-</a:t>
            </a:r>
            <a:r>
              <a:rPr lang="ru-RU" sz="1400" dirty="0"/>
              <a:t>45</a:t>
            </a:r>
            <a:r>
              <a:rPr lang="en-US" sz="1400" dirty="0"/>
              <a:t> sec per 1M inserts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7164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мы тестируем?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81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Уменьшим размер пачки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30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секунд, 30к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RPS,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стабильно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1_000_000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16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MsgPack.Light</a:t>
            </a:r>
            <a:r>
              <a:rPr lang="en-US" dirty="0"/>
              <a:t> </a:t>
            </a:r>
            <a:r>
              <a:rPr lang="ru-RU" dirty="0"/>
              <a:t>медленный!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Neuecc</a:t>
            </a:r>
            <a:r>
              <a:rPr lang="en-US" sz="2800" dirty="0"/>
              <a:t>/</a:t>
            </a:r>
            <a:r>
              <a:rPr lang="en-US" sz="2800" dirty="0" err="1"/>
              <a:t>Messagepack</a:t>
            </a:r>
            <a:r>
              <a:rPr lang="en-US" sz="2800" dirty="0"/>
              <a:t> </a:t>
            </a:r>
            <a:r>
              <a:rPr lang="ru-RU" sz="2800" dirty="0"/>
              <a:t>быстрее в 2-4 раза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Давайте заменим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1393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AE9E5F-7DA0-49F5-A43D-6A4AF773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A026C-6F55-4FCC-A10F-78A21189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71710"/>
            <a:ext cx="6711950" cy="42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83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20k RPS, 50 sec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Откатываем</a:t>
            </a:r>
          </a:p>
          <a:p>
            <a:endParaRPr lang="ru-RU" dirty="0"/>
          </a:p>
          <a:p>
            <a:r>
              <a:rPr lang="ru-RU" dirty="0"/>
              <a:t>Смотрим на схему работы коннектора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38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0627-AF2A-40D9-9C5E-53A3FA4B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Тот, кто не помнит прошлого, обречён на его повторение.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C06-0BCB-4775-840D-3507CBF21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468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сейчас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794198-7562-4826-BF29-87C87DE39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1979"/>
            <a:ext cx="3846567" cy="3102371"/>
          </a:xfr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68884E9E-6156-4D29-8AEF-41AB1C4C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5" y="1221979"/>
            <a:ext cx="3175093" cy="33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в 1.0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B7EBFC-5D42-49FC-980E-1FCBF000B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715" y="1058500"/>
            <a:ext cx="3073085" cy="298665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AFC348-90B3-4DD9-B300-93E6AD55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8500"/>
            <a:ext cx="4288773" cy="35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30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Результаты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Renting buffer as needed – </a:t>
            </a:r>
            <a:r>
              <a:rPr lang="ru-RU" dirty="0"/>
              <a:t>не готово</a:t>
            </a:r>
            <a:endParaRPr lang="en-US" dirty="0"/>
          </a:p>
          <a:p>
            <a:endParaRPr lang="en-US" dirty="0"/>
          </a:p>
          <a:p>
            <a:r>
              <a:rPr lang="en-US" dirty="0"/>
              <a:t>60k RPS, 16 sec</a:t>
            </a:r>
          </a:p>
          <a:p>
            <a:endParaRPr lang="en-US" dirty="0"/>
          </a:p>
          <a:p>
            <a:r>
              <a:rPr lang="ru-RU" dirty="0"/>
              <a:t>Если вставлять сразу 1М, то 18 </a:t>
            </a:r>
            <a:r>
              <a:rPr lang="en-US" dirty="0"/>
              <a:t>sec, 55K RPS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023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Коннектор кроссплатформенный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Активно развивается</a:t>
            </a:r>
          </a:p>
          <a:p>
            <a:endParaRPr lang="ru-RU" dirty="0"/>
          </a:p>
          <a:p>
            <a:r>
              <a:rPr lang="ru-RU" dirty="0"/>
              <a:t>Работы над производительностью ведутся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95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Разработка под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</a:t>
            </a:r>
          </a:p>
          <a:p>
            <a:endParaRPr lang="en-US" dirty="0"/>
          </a:p>
          <a:p>
            <a:r>
              <a:rPr lang="en-US" dirty="0"/>
              <a:t>Windows subsystem for Linux</a:t>
            </a:r>
          </a:p>
          <a:p>
            <a:pPr lvl="1"/>
            <a:endParaRPr lang="en-US" dirty="0"/>
          </a:p>
          <a:p>
            <a:r>
              <a:rPr lang="en-US" dirty="0"/>
              <a:t>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876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CCEA-6F21-4A04-9985-7C2B4612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Windows subsystem for Linux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5C13-406E-439E-AEEB-C96B5E86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Ubuntu [default]</a:t>
            </a:r>
          </a:p>
          <a:p>
            <a:endParaRPr lang="en-US" sz="2800" dirty="0"/>
          </a:p>
          <a:p>
            <a:r>
              <a:rPr lang="en-US" sz="2800" dirty="0" err="1"/>
              <a:t>OpenSuse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Kali Linux</a:t>
            </a:r>
            <a:endParaRPr lang="ru-RU" sz="2800" dirty="0"/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810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CCEA-6F21-4A04-9985-7C2B4612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Docker-</a:t>
            </a:r>
            <a:r>
              <a:rPr lang="ru-RU" dirty="0"/>
              <a:t>образы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5C13-406E-439E-AEEB-C96B5E86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Официальный: </a:t>
            </a:r>
            <a:r>
              <a:rPr lang="en-US" sz="2800" dirty="0">
                <a:hlinkClick r:id="rId2"/>
              </a:rPr>
              <a:t>https://hub.docker.com/r/tarantool/tarantool/</a:t>
            </a:r>
            <a:endParaRPr lang="en-US" sz="2800" dirty="0"/>
          </a:p>
          <a:p>
            <a:endParaRPr lang="ru-RU" sz="2800" dirty="0">
              <a:hlinkClick r:id="rId3"/>
            </a:endParaRPr>
          </a:p>
          <a:p>
            <a:r>
              <a:rPr lang="ru-RU" sz="2800" dirty="0"/>
              <a:t>Неофициальный:</a:t>
            </a:r>
            <a:r>
              <a:rPr lang="ru-RU" sz="2800" dirty="0">
                <a:hlinkClick r:id="rId3"/>
              </a:rPr>
              <a:t> </a:t>
            </a:r>
            <a:r>
              <a:rPr lang="en-US" sz="2800" dirty="0">
                <a:hlinkClick r:id="rId3"/>
              </a:rPr>
              <a:t>https://hub.docker.com/r/progaudi/tarantool/</a:t>
            </a:r>
            <a:endParaRPr lang="ru-RU" sz="2800" dirty="0"/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239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Официальный образ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Стабилен</a:t>
            </a:r>
          </a:p>
          <a:p>
            <a:endParaRPr lang="ru-RU" dirty="0"/>
          </a:p>
          <a:p>
            <a:r>
              <a:rPr lang="ru-RU" dirty="0"/>
              <a:t>При обновлении билда могут не обновить тег:</a:t>
            </a:r>
          </a:p>
          <a:p>
            <a:pPr lvl="1"/>
            <a:r>
              <a:rPr lang="ru-RU" dirty="0"/>
              <a:t>До: 1.9 </a:t>
            </a:r>
            <a:r>
              <a:rPr lang="en-US" dirty="0"/>
              <a:t>-&gt; 1.9.0</a:t>
            </a:r>
          </a:p>
          <a:p>
            <a:pPr lvl="1"/>
            <a:r>
              <a:rPr lang="ru-RU" dirty="0"/>
              <a:t>После: </a:t>
            </a:r>
            <a:r>
              <a:rPr lang="en-US" dirty="0"/>
              <a:t>1.9 -&gt; 1.9.123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Редко обновляется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213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Неофициальный образ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«Нестабилен»</a:t>
            </a:r>
          </a:p>
          <a:p>
            <a:endParaRPr lang="ru-RU" dirty="0"/>
          </a:p>
          <a:p>
            <a:r>
              <a:rPr lang="ru-RU" dirty="0"/>
              <a:t>Билд на каждый коммит</a:t>
            </a:r>
          </a:p>
          <a:p>
            <a:endParaRPr lang="ru-RU" dirty="0"/>
          </a:p>
          <a:p>
            <a:r>
              <a:rPr lang="ru-RU" dirty="0"/>
              <a:t>Дополнительные модули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822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Зачем билд на каждый коммит?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US" sz="3200" dirty="0"/>
              <a:t>1.9.1-36-gf41aac61a</a:t>
            </a:r>
            <a:endParaRPr lang="ru-RU" dirty="0"/>
          </a:p>
          <a:p>
            <a:r>
              <a:rPr lang="ru-RU" dirty="0"/>
              <a:t>1.9 – мажор</a:t>
            </a:r>
          </a:p>
          <a:p>
            <a:endParaRPr lang="ru-RU" dirty="0"/>
          </a:p>
          <a:p>
            <a:r>
              <a:rPr lang="ru-RU" dirty="0"/>
              <a:t>1.9.1 – минор</a:t>
            </a:r>
          </a:p>
          <a:p>
            <a:endParaRPr lang="ru-RU" dirty="0"/>
          </a:p>
          <a:p>
            <a:r>
              <a:rPr lang="en-US" dirty="0"/>
              <a:t>1.9.1-36-gf41aac61a</a:t>
            </a:r>
            <a:r>
              <a:rPr lang="ru-RU" dirty="0"/>
              <a:t> - билд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38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0627-AF2A-40D9-9C5E-53A3FA4B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Тот, кто не помнит прошлого, обречён на его повторение.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C06-0BCB-4775-840D-3507CBF21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ru-RU" dirty="0"/>
              <a:t>Джордж Сантаяна, Жизнь разума</a:t>
            </a:r>
            <a:r>
              <a:rPr lang="en-US" dirty="0"/>
              <a:t>, 1905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012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Дополнительные модули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lua-utf8 – </a:t>
            </a:r>
            <a:r>
              <a:rPr lang="ru-RU" dirty="0"/>
              <a:t>не нужен с 1.10+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en-US" dirty="0"/>
              <a:t>spacer </a:t>
            </a:r>
            <a:r>
              <a:rPr lang="ru-RU" dirty="0"/>
              <a:t>для миграции схемы</a:t>
            </a:r>
          </a:p>
          <a:p>
            <a:endParaRPr lang="ru-RU" dirty="0"/>
          </a:p>
          <a:p>
            <a:r>
              <a:rPr lang="ru-RU" dirty="0"/>
              <a:t>Планируется добавление других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94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Lua </a:t>
            </a:r>
            <a:r>
              <a:rPr lang="ru-RU" dirty="0"/>
              <a:t>и </a:t>
            </a:r>
            <a:r>
              <a:rPr lang="en-US" dirty="0" err="1"/>
              <a:t>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– </a:t>
            </a:r>
            <a:r>
              <a:rPr lang="ru-RU" dirty="0"/>
              <a:t>специфический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box.NULL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/>
              <a:t>nil</a:t>
            </a:r>
          </a:p>
          <a:p>
            <a:pPr lvl="1"/>
            <a:r>
              <a:rPr lang="ru-RU" dirty="0"/>
              <a:t>массивы с 1</a:t>
            </a:r>
          </a:p>
          <a:p>
            <a:endParaRPr lang="ru-RU" dirty="0"/>
          </a:p>
          <a:p>
            <a:r>
              <a:rPr lang="en-US" dirty="0" err="1"/>
              <a:t>Sql</a:t>
            </a:r>
            <a:r>
              <a:rPr lang="en-US" dirty="0"/>
              <a:t> – 2.0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137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IDE?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 Code + print for debug</a:t>
            </a:r>
          </a:p>
          <a:p>
            <a:endParaRPr lang="en-US" dirty="0"/>
          </a:p>
          <a:p>
            <a:r>
              <a:rPr lang="en-US" dirty="0"/>
              <a:t>IDEA:</a:t>
            </a:r>
            <a:br>
              <a:rPr lang="en-US" dirty="0"/>
            </a:br>
            <a:r>
              <a:rPr lang="en-US" sz="1800" dirty="0">
                <a:hlinkClick r:id="rId2"/>
              </a:rPr>
              <a:t>https://tarantool.io/en/doc/1.9/book/app_server/using_ide.html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83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Мониторинг и логирование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box.cfg.log_format</a:t>
            </a:r>
            <a:r>
              <a:rPr lang="en-US" dirty="0"/>
              <a:t> = 'json'</a:t>
            </a:r>
            <a:br>
              <a:rPr lang="en-US" dirty="0"/>
            </a:b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local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log =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'log'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info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{space=space.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status=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'created'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  <a:p>
            <a:r>
              <a:rPr lang="en-US" dirty="0" err="1"/>
              <a:t>Fluentd</a:t>
            </a:r>
            <a:r>
              <a:rPr lang="en-US" dirty="0"/>
              <a:t> docker logging driver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/</a:t>
            </a:r>
            <a:r>
              <a:rPr lang="en-US" dirty="0" err="1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50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Репликация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Асинхронная</a:t>
            </a:r>
          </a:p>
          <a:p>
            <a:endParaRPr lang="ru-RU" dirty="0"/>
          </a:p>
          <a:p>
            <a:r>
              <a:rPr lang="en-US" dirty="0"/>
              <a:t>Master-master</a:t>
            </a:r>
          </a:p>
          <a:p>
            <a:endParaRPr lang="en-US" dirty="0"/>
          </a:p>
          <a:p>
            <a:r>
              <a:rPr lang="ru-RU" dirty="0"/>
              <a:t>Не все модули совместимы (</a:t>
            </a:r>
            <a:r>
              <a:rPr lang="en-US" dirty="0"/>
              <a:t>queue!)</a:t>
            </a:r>
          </a:p>
        </p:txBody>
      </p:sp>
    </p:spTree>
    <p:extLst>
      <p:ext uri="{BB962C8B-B14F-4D97-AF65-F5344CB8AC3E}">
        <p14:creationId xmlns:p14="http://schemas.microsoft.com/office/powerpoint/2010/main" val="4286123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r>
              <a:rPr lang="en-US" dirty="0"/>
              <a:t> – </a:t>
            </a:r>
            <a:r>
              <a:rPr lang="ru-RU" dirty="0"/>
              <a:t>СУБД</a:t>
            </a:r>
            <a:r>
              <a:rPr lang="en-US" dirty="0"/>
              <a:t> </a:t>
            </a:r>
            <a:r>
              <a:rPr lang="ru-RU"/>
              <a:t>общего назначения и </a:t>
            </a:r>
            <a:r>
              <a:rPr lang="ru-RU" dirty="0"/>
              <a:t>сервер приложений</a:t>
            </a:r>
          </a:p>
          <a:p>
            <a:endParaRPr lang="ru-RU" dirty="0"/>
          </a:p>
          <a:p>
            <a:r>
              <a:rPr lang="ru-RU" dirty="0"/>
              <a:t>Разработка может быть непривычна</a:t>
            </a:r>
          </a:p>
          <a:p>
            <a:endParaRPr lang="ru-RU" dirty="0"/>
          </a:p>
          <a:p>
            <a:r>
              <a:rPr lang="ru-RU" dirty="0"/>
              <a:t>Эксплуатация довольна проста</a:t>
            </a:r>
          </a:p>
        </p:txBody>
      </p:sp>
    </p:spTree>
    <p:extLst>
      <p:ext uri="{BB962C8B-B14F-4D97-AF65-F5344CB8AC3E}">
        <p14:creationId xmlns:p14="http://schemas.microsoft.com/office/powerpoint/2010/main" val="25413261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09DD-42A9-430F-938A-937A160E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Вопросы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99E820-9AFB-4716-8ABF-07DBA3DF60D4}"/>
              </a:ext>
            </a:extLst>
          </p:cNvPr>
          <p:cNvSpPr txBox="1">
            <a:spLocks/>
          </p:cNvSpPr>
          <p:nvPr/>
        </p:nvSpPr>
        <p:spPr>
          <a:xfrm>
            <a:off x="457200" y="3192462"/>
            <a:ext cx="82296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 dirty="0">
                <a:latin typeface="Calibri Light"/>
              </a:rPr>
              <a:t>Анатолий Попов</a:t>
            </a:r>
          </a:p>
          <a:p>
            <a:r>
              <a:rPr lang="en-US" sz="2400" dirty="0" err="1">
                <a:latin typeface="Calibri Light"/>
              </a:rPr>
              <a:t>evote.com</a:t>
            </a:r>
            <a:r>
              <a:rPr lang="en-US" sz="2400" dirty="0">
                <a:latin typeface="Calibri Light"/>
              </a:rPr>
              <a:t>, server team lead</a:t>
            </a:r>
          </a:p>
          <a:p>
            <a:r>
              <a:rPr lang="en-US" sz="2400" dirty="0">
                <a:latin typeface="Calibri Light"/>
                <a:hlinkClick r:id="rId2"/>
              </a:rPr>
              <a:t>me@aensidhe.ru</a:t>
            </a:r>
          </a:p>
          <a:p>
            <a:r>
              <a:rPr lang="en-US" sz="2400" dirty="0">
                <a:latin typeface="Calibri Light"/>
                <a:hlinkClick r:id="rId3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24671308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Список литературы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http://www.christof-strauch.de/nosqldbs.pdf</a:t>
            </a:r>
            <a:endParaRPr lang="ru-RU" dirty="0"/>
          </a:p>
          <a:p>
            <a:endParaRPr lang="ru-RU" dirty="0"/>
          </a:p>
          <a:p>
            <a:r>
              <a:rPr lang="en-US" dirty="0"/>
              <a:t>https://habr.com/company/oleg-bunin/blog/413557/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56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66F-0267-4F3F-8971-FA8C858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F4C-8E42-4213-9B65-C2A549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purpose database</a:t>
            </a:r>
          </a:p>
          <a:p>
            <a:endParaRPr lang="en-US" dirty="0"/>
          </a:p>
          <a:p>
            <a:r>
              <a:rPr lang="en-US" dirty="0"/>
              <a:t>Usually SQL</a:t>
            </a:r>
          </a:p>
          <a:p>
            <a:endParaRPr lang="en-US" dirty="0"/>
          </a:p>
          <a:p>
            <a:r>
              <a:rPr lang="en-US" dirty="0"/>
              <a:t>Developed since 1990s or so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08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66F-0267-4F3F-8971-FA8C8584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1F4C-8E42-4213-9B65-C2A5492E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Strozzi</a:t>
            </a:r>
            <a:r>
              <a:rPr lang="en-US" dirty="0"/>
              <a:t> NoSQL open-source relational database – 1999</a:t>
            </a:r>
          </a:p>
          <a:p>
            <a:endParaRPr lang="en-US" dirty="0"/>
          </a:p>
          <a:p>
            <a:r>
              <a:rPr lang="en-US" dirty="0"/>
              <a:t>Open source distributed, non relational databases – 2009</a:t>
            </a:r>
          </a:p>
          <a:p>
            <a:endParaRPr lang="en-US" dirty="0"/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Column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KV</a:t>
            </a:r>
          </a:p>
          <a:p>
            <a:pPr lvl="1"/>
            <a:r>
              <a:rPr lang="en-US" dirty="0"/>
              <a:t>Graph</a:t>
            </a:r>
          </a:p>
          <a:p>
            <a:pPr lvl="1"/>
            <a:r>
              <a:rPr lang="en-US" dirty="0" err="1"/>
              <a:t>etc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59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36B9-DFB7-4549-A32C-5D5B4AA8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создания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86-5A6B-4FDC-A2ED-FDE9AD84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Простота: дизайна и администрирования</a:t>
            </a:r>
          </a:p>
          <a:p>
            <a:endParaRPr lang="ru-RU" dirty="0"/>
          </a:p>
          <a:p>
            <a:r>
              <a:rPr lang="ru-RU" dirty="0"/>
              <a:t>Высокая пропускная способность</a:t>
            </a:r>
          </a:p>
          <a:p>
            <a:endParaRPr lang="ru-RU" dirty="0"/>
          </a:p>
          <a:p>
            <a:r>
              <a:rPr lang="ru-RU" dirty="0"/>
              <a:t>Более эффективное использование памяти</a:t>
            </a:r>
          </a:p>
          <a:p>
            <a:endParaRPr lang="ru-RU" dirty="0"/>
          </a:p>
          <a:p>
            <a:r>
              <a:rPr lang="ru-RU" dirty="0"/>
              <a:t>Горизонтальное масштабирование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02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F2E4-BD72-4C35-A075-C2971D0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new code: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1983-03DA-4E14-AEC4-7F5209312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RDBMS are 25 year old legacy code lines that should be retired in favor of a collection of “from scratch” specialized engines. The DBMS vendors (and the research community) should start with a clean sheet of paper and design systems for tomorrow’s requirements, not continue to push code lines and architectures designed for yesterday’s needs</a:t>
            </a:r>
            <a:endParaRPr lang="ru-RU" dirty="0"/>
          </a:p>
          <a:p>
            <a:pPr marL="0" indent="0" algn="r">
              <a:buNone/>
            </a:pPr>
            <a:r>
              <a:rPr lang="en-US" dirty="0"/>
              <a:t> “The End of an Architectural Era” Michael </a:t>
            </a:r>
            <a:r>
              <a:rPr lang="en-US" dirty="0" err="1"/>
              <a:t>Stonebraker</a:t>
            </a:r>
            <a:r>
              <a:rPr lang="ru-RU" dirty="0"/>
              <a:t> </a:t>
            </a:r>
            <a:r>
              <a:rPr lang="en-US" dirty="0"/>
              <a:t>et al.</a:t>
            </a:r>
          </a:p>
        </p:txBody>
      </p:sp>
    </p:spTree>
    <p:extLst>
      <p:ext uri="{BB962C8B-B14F-4D97-AF65-F5344CB8AC3E}">
        <p14:creationId xmlns:p14="http://schemas.microsoft.com/office/powerpoint/2010/main" val="275540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3263</TotalTime>
  <Words>1366</Words>
  <Application>Microsoft Office PowerPoint</Application>
  <PresentationFormat>On-screen Show (16:9)</PresentationFormat>
  <Paragraphs>404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Office Theme</vt:lpstr>
      <vt:lpstr>Tarantool, NewSql &amp; .net.</vt:lpstr>
      <vt:lpstr>Тезисы</vt:lpstr>
      <vt:lpstr>Обо мне</vt:lpstr>
      <vt:lpstr>Тот, кто не помнит прошлого, обречён на его повторение.</vt:lpstr>
      <vt:lpstr>Тот, кто не помнит прошлого, обречён на его повторение.</vt:lpstr>
      <vt:lpstr>RDBMS</vt:lpstr>
      <vt:lpstr>NoSql</vt:lpstr>
      <vt:lpstr>Цели создания</vt:lpstr>
      <vt:lpstr>Shiny new code:</vt:lpstr>
      <vt:lpstr>Результат</vt:lpstr>
      <vt:lpstr>Недостатки</vt:lpstr>
      <vt:lpstr>NewSQL</vt:lpstr>
      <vt:lpstr>NewSQL: код около данных</vt:lpstr>
      <vt:lpstr>Sql Server</vt:lpstr>
      <vt:lpstr>Tarantool</vt:lpstr>
      <vt:lpstr>Tarantool</vt:lpstr>
      <vt:lpstr>.net и tarantool</vt:lpstr>
      <vt:lpstr>progaudi.tarantool</vt:lpstr>
      <vt:lpstr>Фичи</vt:lpstr>
      <vt:lpstr>Интерфейс: было</vt:lpstr>
      <vt:lpstr>Интерфейс: было</vt:lpstr>
      <vt:lpstr>Интерфейс: было</vt:lpstr>
      <vt:lpstr>Интерфейс: было</vt:lpstr>
      <vt:lpstr>Интерфейс: было</vt:lpstr>
      <vt:lpstr>Интерфейс: было</vt:lpstr>
      <vt:lpstr>Интерфейс: было</vt:lpstr>
      <vt:lpstr>Почему?</vt:lpstr>
      <vt:lpstr>Интерфейс: было</vt:lpstr>
      <vt:lpstr>Интерфейс: стало</vt:lpstr>
      <vt:lpstr>Интерфейс: mini-ORM</vt:lpstr>
      <vt:lpstr>Интерфейс: MsgPackToken</vt:lpstr>
      <vt:lpstr>Tarantool: сервер приложений</vt:lpstr>
      <vt:lpstr>tarantool/queue</vt:lpstr>
      <vt:lpstr>А что со скоростью?</vt:lpstr>
      <vt:lpstr>А что мы тестируем?</vt:lpstr>
      <vt:lpstr>Уменьшим размер пачки</vt:lpstr>
      <vt:lpstr>MsgPack.Light медленный!</vt:lpstr>
      <vt:lpstr>PowerPoint Presentation</vt:lpstr>
      <vt:lpstr>20k RPS, 50 sec</vt:lpstr>
      <vt:lpstr>Запрос в Тарантул сейчас</vt:lpstr>
      <vt:lpstr>Запрос в Тарантул в 1.0</vt:lpstr>
      <vt:lpstr>Результаты</vt:lpstr>
      <vt:lpstr>Выводы</vt:lpstr>
      <vt:lpstr>Разработка под Windows</vt:lpstr>
      <vt:lpstr>Windows subsystem for Linux</vt:lpstr>
      <vt:lpstr>Docker-образы</vt:lpstr>
      <vt:lpstr>Официальный образ</vt:lpstr>
      <vt:lpstr>Неофициальный образ</vt:lpstr>
      <vt:lpstr>Зачем билд на каждый коммит?</vt:lpstr>
      <vt:lpstr>Дополнительные модули</vt:lpstr>
      <vt:lpstr>Lua и sql</vt:lpstr>
      <vt:lpstr>IDE?</vt:lpstr>
      <vt:lpstr>Мониторинг и логирование</vt:lpstr>
      <vt:lpstr>Репликация</vt:lpstr>
      <vt:lpstr>Выводы</vt:lpstr>
      <vt:lpstr>Вопросы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Tarantool в .net проектах</dc:title>
  <dc:creator>Aen Sidhe</dc:creator>
  <cp:lastModifiedBy>Anatoly Popov</cp:lastModifiedBy>
  <cp:revision>103</cp:revision>
  <dcterms:created xsi:type="dcterms:W3CDTF">2018-06-19T13:10:50Z</dcterms:created>
  <dcterms:modified xsi:type="dcterms:W3CDTF">2018-06-28T14:19:29Z</dcterms:modified>
</cp:coreProperties>
</file>