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58" r:id="rId5"/>
    <p:sldId id="294" r:id="rId6"/>
    <p:sldId id="259" r:id="rId7"/>
    <p:sldId id="295" r:id="rId8"/>
    <p:sldId id="260" r:id="rId9"/>
    <p:sldId id="296" r:id="rId10"/>
    <p:sldId id="261" r:id="rId11"/>
    <p:sldId id="267" r:id="rId12"/>
    <p:sldId id="273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303" r:id="rId21"/>
    <p:sldId id="306" r:id="rId22"/>
    <p:sldId id="284" r:id="rId23"/>
    <p:sldId id="283" r:id="rId24"/>
    <p:sldId id="289" r:id="rId25"/>
    <p:sldId id="287" r:id="rId26"/>
    <p:sldId id="262" r:id="rId27"/>
    <p:sldId id="266" r:id="rId28"/>
    <p:sldId id="268" r:id="rId29"/>
    <p:sldId id="263" r:id="rId30"/>
    <p:sldId id="264" r:id="rId31"/>
    <p:sldId id="265" r:id="rId32"/>
    <p:sldId id="270" r:id="rId33"/>
    <p:sldId id="271" r:id="rId34"/>
    <p:sldId id="269" r:id="rId35"/>
    <p:sldId id="298" r:id="rId36"/>
    <p:sldId id="290" r:id="rId37"/>
    <p:sldId id="304" r:id="rId38"/>
    <p:sldId id="305" r:id="rId39"/>
    <p:sldId id="291" r:id="rId40"/>
    <p:sldId id="293" r:id="rId41"/>
    <p:sldId id="292" r:id="rId42"/>
    <p:sldId id="286" r:id="rId43"/>
    <p:sldId id="301" r:id="rId44"/>
    <p:sldId id="300" r:id="rId45"/>
    <p:sldId id="302" r:id="rId46"/>
    <p:sldId id="299" r:id="rId47"/>
    <p:sldId id="285" r:id="rId48"/>
  </p:sldIdLst>
  <p:sldSz cx="9144000" cy="5143500" type="screen16x9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55C60-1CC0-4DA1-8BD6-3A8A6B125E0A}">
          <p14:sldIdLst>
            <p14:sldId id="256"/>
          </p14:sldIdLst>
        </p14:section>
        <p14:section name="Intro" id="{9FB74B72-85BF-4C56-BAA0-C4A04B5BA006}">
          <p14:sldIdLst>
            <p14:sldId id="257"/>
            <p14:sldId id="288"/>
          </p14:sldIdLst>
        </p14:section>
        <p14:section name=".net" id="{B0C75EFD-FB56-40A4-8C98-A4E43311288D}">
          <p14:sldIdLst>
            <p14:sldId id="258"/>
            <p14:sldId id="294"/>
            <p14:sldId id="259"/>
            <p14:sldId id="295"/>
            <p14:sldId id="260"/>
            <p14:sldId id="296"/>
          </p14:sldIdLst>
        </p14:section>
        <p14:section name="connector" id="{50B89807-4804-41B5-B70B-2A233AE16AD5}">
          <p14:sldIdLst>
            <p14:sldId id="261"/>
            <p14:sldId id="267"/>
            <p14:sldId id="273"/>
            <p14:sldId id="276"/>
            <p14:sldId id="277"/>
            <p14:sldId id="278"/>
            <p14:sldId id="279"/>
            <p14:sldId id="280"/>
            <p14:sldId id="281"/>
            <p14:sldId id="282"/>
            <p14:sldId id="303"/>
            <p14:sldId id="306"/>
            <p14:sldId id="284"/>
            <p14:sldId id="283"/>
            <p14:sldId id="289"/>
            <p14:sldId id="287"/>
          </p14:sldIdLst>
        </p14:section>
        <p14:section name="Performance" id="{98A0AD1C-8EC1-445A-B767-254449F45CE2}">
          <p14:sldIdLst>
            <p14:sldId id="262"/>
            <p14:sldId id="266"/>
            <p14:sldId id="268"/>
            <p14:sldId id="263"/>
            <p14:sldId id="264"/>
            <p14:sldId id="265"/>
            <p14:sldId id="270"/>
            <p14:sldId id="271"/>
            <p14:sldId id="269"/>
            <p14:sldId id="298"/>
          </p14:sldIdLst>
        </p14:section>
        <p14:section name="Разработка и эксплуатация" id="{73F28949-947A-472E-9C14-9EC1BBC801CB}">
          <p14:sldIdLst>
            <p14:sldId id="290"/>
            <p14:sldId id="304"/>
            <p14:sldId id="305"/>
            <p14:sldId id="291"/>
            <p14:sldId id="293"/>
            <p14:sldId id="292"/>
            <p14:sldId id="286"/>
            <p14:sldId id="301"/>
            <p14:sldId id="300"/>
            <p14:sldId id="302"/>
            <p14:sldId id="29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007" autoAdjust="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22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 descr="Фон титульного слайда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Название 1"/>
          <p:cNvSpPr>
            <a:spLocks noGrp="1"/>
          </p:cNvSpPr>
          <p:nvPr>
            <p:ph type="ctrTitle" hasCustomPrompt="1"/>
          </p:nvPr>
        </p:nvSpPr>
        <p:spPr>
          <a:xfrm>
            <a:off x="685800" y="581819"/>
            <a:ext cx="7772400" cy="1102519"/>
          </a:xfrm>
        </p:spPr>
        <p:txBody>
          <a:bodyPr/>
          <a:lstStyle>
            <a:lvl1pPr algn="l">
              <a:defRPr b="1">
                <a:solidFill>
                  <a:srgbClr val="FC001D"/>
                </a:solidFill>
              </a:defRPr>
            </a:lvl1pPr>
          </a:lstStyle>
          <a:p>
            <a:r>
              <a:rPr lang="ru-RU" dirty="0"/>
              <a:t>Название доклада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5800" y="1692099"/>
            <a:ext cx="6400800" cy="13144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Имя Фамилия (Компания)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1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7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3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2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2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2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5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93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1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 descr="Фон слайда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DD4DC-4C5D-F249-BEE2-0787EC7B787B}" type="datetimeFigureOut">
              <a:rPr lang="ru-RU" smtClean="0"/>
              <a:t>21.06.2018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601F-72D7-314C-B49F-2D7C961BC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nmikel/tarantool-net" TargetMode="External"/><Relationship Id="rId2" Type="http://schemas.openxmlformats.org/officeDocument/2006/relationships/hyperlink" Target="https://github.com/progaudi/progaudi.taran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ukhodko/dotnet-tarantool-cli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progaudi/tarantool/" TargetMode="External"/><Relationship Id="rId2" Type="http://schemas.openxmlformats.org/officeDocument/2006/relationships/hyperlink" Target="https://hub.docker.com/r/tarantool/tarantool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announcements/issues/29" TargetMode="External"/><Relationship Id="rId2" Type="http://schemas.openxmlformats.org/officeDocument/2006/relationships/hyperlink" Target="https://www.microsoft.com/net/download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tarantool.io/en/doc/1.9/book/app_server/using_id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ensidhe" TargetMode="External"/><Relationship Id="rId2" Type="http://schemas.openxmlformats.org/officeDocument/2006/relationships/hyperlink" Target="mailto:me@aensidhe.r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dotnet/2017/10/16/ryujit-just-in-time-compiler-optimization-enhancements/" TargetMode="External"/><Relationship Id="rId2" Type="http://schemas.openxmlformats.org/officeDocument/2006/relationships/hyperlink" Target="https://github.com/kkokosa/CoreCLR.ZeroG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 err="1"/>
              <a:t>Tarantool</a:t>
            </a:r>
            <a:br>
              <a:rPr lang="en-US" dirty="0"/>
            </a:br>
            <a:r>
              <a:rPr lang="ru-RU" dirty="0"/>
              <a:t>в .</a:t>
            </a:r>
            <a:r>
              <a:rPr lang="en-US" dirty="0"/>
              <a:t>net </a:t>
            </a:r>
            <a:r>
              <a:rPr lang="ru-RU" dirty="0"/>
              <a:t>проектах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Анатолий Попов (</a:t>
            </a:r>
            <a:r>
              <a:rPr lang="en-US" dirty="0"/>
              <a:t>evote.com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56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tarantool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https://github.com/progaudi/progaudi.tarantool</a:t>
            </a:r>
            <a:br>
              <a:rPr lang="en-US" sz="2400" dirty="0"/>
            </a:br>
            <a:r>
              <a:rPr lang="en-US" sz="1400" dirty="0"/>
              <a:t>4 month ago, 1.0.0 is on the way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3"/>
              </a:rPr>
              <a:t>https://github.com/donmikel/tarantool-net</a:t>
            </a:r>
            <a:br>
              <a:rPr lang="en-US" sz="2400" dirty="0"/>
            </a:br>
            <a:r>
              <a:rPr lang="en-US" sz="1400" dirty="0"/>
              <a:t>2 years ago</a:t>
            </a:r>
            <a:endParaRPr lang="ru-RU" sz="1400" dirty="0"/>
          </a:p>
          <a:p>
            <a:endParaRPr lang="ru-RU" sz="2400" dirty="0"/>
          </a:p>
          <a:p>
            <a:r>
              <a:rPr lang="en-US" sz="2400" dirty="0">
                <a:hlinkClick r:id="rId4"/>
              </a:rPr>
              <a:t>https://github.com/asukhodko/dotnet-tarantool-client</a:t>
            </a:r>
            <a:br>
              <a:rPr lang="en-US" sz="2400" dirty="0"/>
            </a:br>
            <a:r>
              <a:rPr lang="en-US" sz="1400" dirty="0"/>
              <a:t>1 year ago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1929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progaudi.tarantool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Поддерживает </a:t>
            </a:r>
            <a:r>
              <a:rPr lang="en-US" dirty="0"/>
              <a:t>.netstandard2.0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Поддерживает</a:t>
            </a:r>
            <a:r>
              <a:rPr lang="en-US" dirty="0"/>
              <a:t> Windows, Linux </a:t>
            </a:r>
            <a:r>
              <a:rPr lang="ru-RU" dirty="0"/>
              <a:t>и </a:t>
            </a:r>
            <a:r>
              <a:rPr lang="en-US" dirty="0"/>
              <a:t>Mac OSX</a:t>
            </a:r>
          </a:p>
          <a:p>
            <a:endParaRPr lang="ru-RU" dirty="0"/>
          </a:p>
          <a:p>
            <a:r>
              <a:rPr lang="ru-RU" dirty="0"/>
              <a:t>Поддерживает почти весь протокол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7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0.0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"4th"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8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5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(bool,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63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5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(false,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61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SelectOptions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Iterator =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Iterator.Req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28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68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 пойдут и почитают доку к </a:t>
            </a:r>
            <a:r>
              <a:rPr lang="en-US" dirty="0" err="1"/>
              <a:t>Tarantool</a:t>
            </a:r>
            <a:endParaRPr lang="en-US" dirty="0"/>
          </a:p>
          <a:p>
            <a:endParaRPr lang="en-US" dirty="0"/>
          </a:p>
          <a:p>
            <a:r>
              <a:rPr lang="ru-RU" dirty="0"/>
              <a:t>Не надо писать доку</a:t>
            </a:r>
          </a:p>
          <a:p>
            <a:endParaRPr lang="ru-RU" dirty="0"/>
          </a:p>
          <a:p>
            <a:r>
              <a:rPr lang="ru-RU" dirty="0"/>
              <a:t>Полная мимика </a:t>
            </a:r>
            <a:r>
              <a:rPr lang="en-US" dirty="0" err="1"/>
              <a:t>IProto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206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Тезисы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.net – это не только Windows, но и Linux, и OS X</a:t>
            </a:r>
          </a:p>
          <a:p>
            <a:endParaRPr lang="ru-RU" sz="2000" dirty="0"/>
          </a:p>
          <a:p>
            <a:r>
              <a:rPr lang="ru-RU" sz="2000" dirty="0"/>
              <a:t>Использование Tarantool в .net core</a:t>
            </a:r>
          </a:p>
          <a:p>
            <a:endParaRPr lang="ru-RU" sz="2000" dirty="0"/>
          </a:p>
          <a:p>
            <a:r>
              <a:rPr lang="ru-RU" sz="2000" dirty="0"/>
              <a:t>Производительность progaudi.tarantool</a:t>
            </a:r>
          </a:p>
          <a:p>
            <a:endParaRPr lang="ru-RU" sz="2000" dirty="0"/>
          </a:p>
          <a:p>
            <a:r>
              <a:rPr lang="ru-RU" sz="2000" dirty="0"/>
              <a:t>Возможно ли выжать 2М RPS с одного сервера на .net core?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2203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было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SelectOptions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        Iterator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answerResponse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3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стало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IReadOnlyList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GetById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client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GetSchema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GetSpace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AnswerPublishRequest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questionId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Iterator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Req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4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 добились?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vs Index&lt;T&gt;</a:t>
            </a:r>
          </a:p>
          <a:p>
            <a:endParaRPr lang="en-US" dirty="0"/>
          </a:p>
          <a:p>
            <a:r>
              <a:rPr lang="en-US" dirty="0" err="1"/>
              <a:t>MsgPackToken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class</a:t>
            </a:r>
          </a:p>
          <a:p>
            <a:pPr lvl="1"/>
            <a:r>
              <a:rPr lang="en-US" sz="2400" dirty="0"/>
              <a:t>opaque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79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Интерфейс: </a:t>
            </a:r>
            <a:r>
              <a:rPr lang="en-US" dirty="0"/>
              <a:t>mini-ORM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IEquatable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SpaceMeta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StorageEngine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Engine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Options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400050" lvl="1" indent="0"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MsgPackArrayElement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SpaceField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Fields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98760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055-D77E-4017-82C3-59BB809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: </a:t>
            </a:r>
            <a:r>
              <a:rPr lang="ru-RU" dirty="0"/>
              <a:t>сервер приложений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0741-87AF-488F-B02E-16D1E42E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Это его основное назначение</a:t>
            </a:r>
          </a:p>
          <a:p>
            <a:endParaRPr lang="ru-RU" sz="2800" dirty="0"/>
          </a:p>
          <a:p>
            <a:r>
              <a:rPr lang="ru-RU" sz="2800" dirty="0"/>
              <a:t>Мы используем только </a:t>
            </a:r>
            <a:r>
              <a:rPr lang="en-US" sz="2800" dirty="0" err="1"/>
              <a:t>tarantool</a:t>
            </a:r>
            <a:r>
              <a:rPr lang="en-US" sz="2800" dirty="0"/>
              <a:t>/queue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Также у нас есть своя логика на </a:t>
            </a:r>
            <a:r>
              <a:rPr lang="en-US" sz="2800" dirty="0" err="1"/>
              <a:t>lua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357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3644-D444-4916-B72B-9F29BDF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tarantool</a:t>
            </a:r>
            <a:r>
              <a:rPr lang="en-US" dirty="0"/>
              <a:t>/queue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2788-C006-47FA-8615-F88E5002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Сейчас</a:t>
            </a:r>
            <a:r>
              <a:rPr lang="ru-RU" sz="1400" dirty="0">
                <a:latin typeface="Consolas" panose="020B0609020204030204" pitchFamily="49" charset="0"/>
              </a:rPr>
              <a:t>:</a:t>
            </a:r>
            <a:br>
              <a:rPr lang="ru-RU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.box.Call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MsgPackToken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queue.queue.tube.queue_name:put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QueueOptions.WithDelay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/>
              <a:t>Хочется:</a:t>
            </a:r>
            <a:br>
              <a:rPr lang="ru-RU" sz="1400" dirty="0"/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queue =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.box.GetQueue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queue_name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queue.Put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token.Token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payload),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TimeSpan.Zero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Работы начну после 1.0 релиза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1722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со скоростью?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Бенчмарк: 1М вставок в пустой </a:t>
            </a:r>
            <a:r>
              <a:rPr lang="en-US" sz="2800" dirty="0"/>
              <a:t>temporary space</a:t>
            </a:r>
            <a:endParaRPr lang="ru-RU" sz="2800" dirty="0"/>
          </a:p>
          <a:p>
            <a:endParaRPr lang="ru-RU" sz="2800" dirty="0"/>
          </a:p>
          <a:p>
            <a:r>
              <a:rPr lang="en-US" sz="2800" dirty="0"/>
              <a:t>Go: ≈215k RPS</a:t>
            </a:r>
            <a:br>
              <a:rPr lang="en-US" sz="2800" dirty="0"/>
            </a:br>
            <a:r>
              <a:rPr lang="en-US" sz="1400" dirty="0"/>
              <a:t>Insert took 4.651657s</a:t>
            </a:r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: ≈</a:t>
            </a:r>
            <a:r>
              <a:rPr lang="ru-RU" sz="2800" dirty="0"/>
              <a:t>27</a:t>
            </a:r>
            <a:r>
              <a:rPr lang="en-US" sz="2800" dirty="0"/>
              <a:t>k RPS</a:t>
            </a:r>
            <a:br>
              <a:rPr lang="en-US" sz="2800" dirty="0"/>
            </a:br>
            <a:r>
              <a:rPr lang="en-US" sz="1400" dirty="0"/>
              <a:t>30-</a:t>
            </a:r>
            <a:r>
              <a:rPr lang="ru-RU" sz="1400" dirty="0"/>
              <a:t>45</a:t>
            </a:r>
            <a:r>
              <a:rPr lang="en-US" sz="1400" dirty="0"/>
              <a:t> sec per 1M inserts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6716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 что мы тестируем?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81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Уменьшим размер пачки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30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секунд, 30к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RPS,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стабильно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1_000_000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space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999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WaitAll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lst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16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MsgPack.Light</a:t>
            </a:r>
            <a:r>
              <a:rPr lang="en-US" dirty="0"/>
              <a:t> </a:t>
            </a:r>
            <a:r>
              <a:rPr lang="ru-RU" dirty="0"/>
              <a:t>медленный!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Neuecc</a:t>
            </a:r>
            <a:r>
              <a:rPr lang="en-US" sz="2800" dirty="0"/>
              <a:t>/</a:t>
            </a:r>
            <a:r>
              <a:rPr lang="en-US" sz="2800" dirty="0" err="1"/>
              <a:t>Messagepack</a:t>
            </a:r>
            <a:r>
              <a:rPr lang="en-US" sz="2800" dirty="0"/>
              <a:t> </a:t>
            </a:r>
            <a:r>
              <a:rPr lang="ru-RU" sz="2800" dirty="0"/>
              <a:t>быстрее в 2-4 раза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Давайте заменим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139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Обо мне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Работаю с </a:t>
            </a:r>
            <a:r>
              <a:rPr lang="en-US" sz="2800" dirty="0" err="1"/>
              <a:t>.net</a:t>
            </a:r>
            <a:r>
              <a:rPr lang="en-US" sz="2800" dirty="0"/>
              <a:t> </a:t>
            </a:r>
            <a:r>
              <a:rPr lang="ru-RU" sz="2800" dirty="0"/>
              <a:t>с 2006 года</a:t>
            </a:r>
          </a:p>
          <a:p>
            <a:endParaRPr lang="ru-RU" sz="2800" dirty="0"/>
          </a:p>
          <a:p>
            <a:r>
              <a:rPr lang="ru-RU" sz="2800" dirty="0"/>
              <a:t>Активно в </a:t>
            </a:r>
            <a:r>
              <a:rPr lang="en-US" sz="2800" dirty="0"/>
              <a:t>OSS </a:t>
            </a:r>
            <a:r>
              <a:rPr lang="ru-RU" sz="2800" dirty="0"/>
              <a:t>с 2016 года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785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  <a:p>
            <a:endParaRPr lang="ru-RU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AE9E5F-7DA0-49F5-A43D-6A4AF773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A026C-6F55-4FCC-A10F-78A21189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71710"/>
            <a:ext cx="6711950" cy="42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8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20k RPS, 50 sec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Откатываем</a:t>
            </a:r>
          </a:p>
          <a:p>
            <a:endParaRPr lang="ru-RU" dirty="0"/>
          </a:p>
          <a:p>
            <a:r>
              <a:rPr lang="ru-RU" dirty="0"/>
              <a:t>Смотрим на схему работы коннектора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4384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сейчас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5794198-7562-4826-BF29-87C87DE39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21979"/>
            <a:ext cx="3846567" cy="3102371"/>
          </a:xfrm>
        </p:spPr>
      </p:pic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68884E9E-6156-4D29-8AEF-41AB1C4C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35" y="1221979"/>
            <a:ext cx="3175093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409D-0B80-4E64-928F-A7440D11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Запрос в Тарантул в 1.0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B7EBFC-5D42-49FC-980E-1FCBF000B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3715" y="1058500"/>
            <a:ext cx="3073085" cy="29866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AFC348-90B3-4DD9-B300-93E6AD55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8500"/>
            <a:ext cx="4288773" cy="35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0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Renting buffer as needed – </a:t>
            </a:r>
            <a:r>
              <a:rPr lang="ru-RU" dirty="0"/>
              <a:t>не готово</a:t>
            </a:r>
            <a:endParaRPr lang="en-US" dirty="0"/>
          </a:p>
          <a:p>
            <a:endParaRPr lang="en-US" dirty="0"/>
          </a:p>
          <a:p>
            <a:r>
              <a:rPr lang="en-US" dirty="0"/>
              <a:t>60k RPS, 16 sec</a:t>
            </a:r>
          </a:p>
          <a:p>
            <a:endParaRPr lang="en-US" dirty="0"/>
          </a:p>
          <a:p>
            <a:r>
              <a:rPr lang="ru-RU" dirty="0"/>
              <a:t>Если вставлять сразу 1М, то 18 </a:t>
            </a:r>
            <a:r>
              <a:rPr lang="en-US" dirty="0"/>
              <a:t>sec, 55K RPS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023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4655AB-1BCA-4810-8EB1-F1B966CF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F24F77-7CB1-4760-BD14-B6B25319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Коннектор кроссплатформенный</a:t>
            </a:r>
            <a:endParaRPr lang="en-US" dirty="0"/>
          </a:p>
          <a:p>
            <a:endParaRPr lang="en-US" dirty="0"/>
          </a:p>
          <a:p>
            <a:r>
              <a:rPr lang="ru-RU" dirty="0"/>
              <a:t>Активно развивается</a:t>
            </a:r>
          </a:p>
          <a:p>
            <a:endParaRPr lang="ru-RU" dirty="0"/>
          </a:p>
          <a:p>
            <a:r>
              <a:rPr lang="ru-RU" dirty="0"/>
              <a:t>Работы над производительностью ведутся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95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Разработка под </a:t>
            </a:r>
            <a:r>
              <a:rPr lang="en-US" dirty="0"/>
              <a:t>Windows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VM</a:t>
            </a:r>
          </a:p>
          <a:p>
            <a:endParaRPr lang="en-US" dirty="0"/>
          </a:p>
          <a:p>
            <a:r>
              <a:rPr lang="en-US" dirty="0"/>
              <a:t>Docker</a:t>
            </a:r>
          </a:p>
          <a:p>
            <a:pPr lvl="1"/>
            <a:endParaRPr lang="en-US" dirty="0"/>
          </a:p>
          <a:p>
            <a:r>
              <a:rPr lang="en-US" dirty="0"/>
              <a:t>Windows subsystem for Linux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876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CEA-6F21-4A04-9985-7C2B4612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Windows subsystem for Linux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C13-406E-439E-AEEB-C96B5E86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Ubuntu [default]</a:t>
            </a:r>
          </a:p>
          <a:p>
            <a:endParaRPr lang="en-US" sz="2800" dirty="0"/>
          </a:p>
          <a:p>
            <a:r>
              <a:rPr lang="en-US" sz="2800" dirty="0" err="1"/>
              <a:t>OpenSuse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Kali Linux</a:t>
            </a:r>
            <a:endParaRPr lang="ru-RU" sz="2800" dirty="0"/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810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CCEA-6F21-4A04-9985-7C2B4612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Docker-</a:t>
            </a:r>
            <a:r>
              <a:rPr lang="ru-RU" dirty="0"/>
              <a:t>образы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5C13-406E-439E-AEEB-C96B5E86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Официальный: </a:t>
            </a:r>
            <a:r>
              <a:rPr lang="en-US" sz="2800" dirty="0">
                <a:hlinkClick r:id="rId2"/>
              </a:rPr>
              <a:t>https://hub.docker.com/r/tarantool/tarantool/</a:t>
            </a:r>
            <a:endParaRPr lang="en-US" sz="2800" dirty="0"/>
          </a:p>
          <a:p>
            <a:endParaRPr lang="ru-RU" sz="2800" dirty="0">
              <a:hlinkClick r:id="rId3"/>
            </a:endParaRPr>
          </a:p>
          <a:p>
            <a:r>
              <a:rPr lang="ru-RU" sz="2800" dirty="0"/>
              <a:t>Неофициальный:</a:t>
            </a:r>
            <a:r>
              <a:rPr lang="ru-RU" sz="2800" dirty="0">
                <a:hlinkClick r:id="rId3"/>
              </a:rPr>
              <a:t> </a:t>
            </a:r>
            <a:r>
              <a:rPr lang="en-US" sz="2800" dirty="0">
                <a:hlinkClick r:id="rId3"/>
              </a:rPr>
              <a:t>https://hub.docker.com/r/progaudi/tarantool/</a:t>
            </a:r>
            <a:endParaRPr lang="ru-RU" sz="2800" dirty="0"/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2239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Официальный образ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Стабилен</a:t>
            </a:r>
          </a:p>
          <a:p>
            <a:endParaRPr lang="ru-RU" dirty="0"/>
          </a:p>
          <a:p>
            <a:r>
              <a:rPr lang="ru-RU" dirty="0"/>
              <a:t>При обновлении билда не обновляется тег</a:t>
            </a:r>
          </a:p>
          <a:p>
            <a:endParaRPr lang="ru-RU" dirty="0"/>
          </a:p>
          <a:p>
            <a:r>
              <a:rPr lang="ru-RU" dirty="0"/>
              <a:t>Редко обновляется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21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!= 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core: windows, </a:t>
            </a:r>
            <a:r>
              <a:rPr lang="en-US" sz="2800" dirty="0" err="1"/>
              <a:t>linux</a:t>
            </a:r>
            <a:r>
              <a:rPr lang="en-US" sz="2800" dirty="0"/>
              <a:t>, mac </a:t>
            </a:r>
            <a:r>
              <a:rPr lang="en-US" sz="2800" dirty="0" err="1"/>
              <a:t>os</a:t>
            </a:r>
            <a:br>
              <a:rPr lang="en-US" sz="2800" dirty="0"/>
            </a:br>
            <a:r>
              <a:rPr lang="en-US" sz="1400" dirty="0">
                <a:hlinkClick r:id="rId2"/>
              </a:rPr>
              <a:t>https://www.microsoft.com/net/download/</a:t>
            </a:r>
            <a:endParaRPr lang="ru-RU" sz="1400" dirty="0"/>
          </a:p>
          <a:p>
            <a:endParaRPr lang="ru-RU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core: x64, arm32</a:t>
            </a:r>
            <a:br>
              <a:rPr lang="en-US" sz="2800" dirty="0"/>
            </a:br>
            <a:r>
              <a:rPr lang="en-US" sz="1400" dirty="0">
                <a:hlinkClick r:id="rId3"/>
              </a:rPr>
              <a:t>https://github.com/dotnet/announcements/issues/29</a:t>
            </a:r>
            <a:endParaRPr lang="en-US" sz="14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ru-RU" sz="16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3838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Неофициальный образ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«Нестабилен»</a:t>
            </a:r>
          </a:p>
          <a:p>
            <a:endParaRPr lang="ru-RU" dirty="0"/>
          </a:p>
          <a:p>
            <a:r>
              <a:rPr lang="ru-RU" dirty="0"/>
              <a:t>Билд на каждый коммит</a:t>
            </a:r>
          </a:p>
          <a:p>
            <a:endParaRPr lang="ru-RU" dirty="0"/>
          </a:p>
          <a:p>
            <a:r>
              <a:rPr lang="ru-RU" dirty="0"/>
              <a:t>Дополнительные модули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822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6E5-7674-4194-8692-9493B46F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Дополнительные модули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EEB-192A-4315-ADAE-C79E33B0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lua-utf8 – </a:t>
            </a:r>
            <a:r>
              <a:rPr lang="ru-RU" dirty="0"/>
              <a:t>не нужен с 1.10+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spacer </a:t>
            </a:r>
            <a:r>
              <a:rPr lang="ru-RU" dirty="0"/>
              <a:t>для миграции схемы</a:t>
            </a:r>
          </a:p>
          <a:p>
            <a:endParaRPr lang="ru-RU" dirty="0"/>
          </a:p>
          <a:p>
            <a:r>
              <a:rPr lang="ru-RU" dirty="0"/>
              <a:t>Планируется добавление других</a:t>
            </a:r>
          </a:p>
          <a:p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949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Lua </a:t>
            </a:r>
            <a:r>
              <a:rPr lang="ru-RU" dirty="0"/>
              <a:t>и </a:t>
            </a:r>
            <a:r>
              <a:rPr lang="en-US" dirty="0" err="1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– </a:t>
            </a:r>
            <a:r>
              <a:rPr lang="ru-RU" dirty="0"/>
              <a:t>специфический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box.NULL</a:t>
            </a:r>
            <a:r>
              <a:rPr lang="en-US" dirty="0"/>
              <a:t> </a:t>
            </a:r>
            <a:r>
              <a:rPr lang="ru-RU" dirty="0"/>
              <a:t>вместо </a:t>
            </a:r>
            <a:r>
              <a:rPr lang="en-US" dirty="0"/>
              <a:t>nil</a:t>
            </a:r>
          </a:p>
          <a:p>
            <a:pPr lvl="1"/>
            <a:r>
              <a:rPr lang="ru-RU" dirty="0"/>
              <a:t>массивы с 1</a:t>
            </a:r>
          </a:p>
          <a:p>
            <a:endParaRPr lang="ru-RU" dirty="0"/>
          </a:p>
          <a:p>
            <a:r>
              <a:rPr lang="en-US" dirty="0" err="1"/>
              <a:t>Sql</a:t>
            </a:r>
            <a:r>
              <a:rPr lang="en-US" dirty="0"/>
              <a:t> – 2.0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1378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IDE?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Code + print for debug</a:t>
            </a:r>
          </a:p>
          <a:p>
            <a:endParaRPr lang="en-US" dirty="0"/>
          </a:p>
          <a:p>
            <a:r>
              <a:rPr lang="en-US" dirty="0"/>
              <a:t>IDEA:</a:t>
            </a:r>
            <a:br>
              <a:rPr lang="en-US" dirty="0"/>
            </a:br>
            <a:r>
              <a:rPr lang="en-US" sz="1800" dirty="0">
                <a:hlinkClick r:id="rId2"/>
              </a:rPr>
              <a:t>https://tarantool.io/en/doc/1.9/book/app_server/using_ide.html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3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Мониторинг и логирование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box.cfg.log_format</a:t>
            </a:r>
            <a:r>
              <a:rPr lang="en-US" dirty="0"/>
              <a:t> = 'json'</a:t>
            </a:r>
            <a:br>
              <a:rPr lang="en-US" dirty="0"/>
            </a:b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log =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'log'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log.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{space=space.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status=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'created'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  <a:p>
            <a:r>
              <a:rPr lang="en-US" dirty="0" err="1"/>
              <a:t>Fluentd</a:t>
            </a:r>
            <a:r>
              <a:rPr lang="en-US" dirty="0"/>
              <a:t> docker logging driver</a:t>
            </a:r>
          </a:p>
          <a:p>
            <a:endParaRPr lang="en-US" dirty="0"/>
          </a:p>
          <a:p>
            <a:r>
              <a:rPr lang="en-US" dirty="0" err="1"/>
              <a:t>tarantool</a:t>
            </a:r>
            <a:r>
              <a:rPr lang="en-US" dirty="0"/>
              <a:t>/</a:t>
            </a:r>
            <a:r>
              <a:rPr lang="en-US" dirty="0" err="1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50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Репликация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Асинхронная</a:t>
            </a:r>
          </a:p>
          <a:p>
            <a:endParaRPr lang="ru-RU" dirty="0"/>
          </a:p>
          <a:p>
            <a:r>
              <a:rPr lang="en-US" dirty="0"/>
              <a:t>Master-master</a:t>
            </a:r>
          </a:p>
          <a:p>
            <a:endParaRPr lang="en-US" dirty="0"/>
          </a:p>
          <a:p>
            <a:r>
              <a:rPr lang="ru-RU" dirty="0"/>
              <a:t>Не все модули совместимы (</a:t>
            </a:r>
            <a:r>
              <a:rPr lang="en-US" dirty="0"/>
              <a:t>queue!)</a:t>
            </a:r>
          </a:p>
        </p:txBody>
      </p:sp>
    </p:spTree>
    <p:extLst>
      <p:ext uri="{BB962C8B-B14F-4D97-AF65-F5344CB8AC3E}">
        <p14:creationId xmlns:p14="http://schemas.microsoft.com/office/powerpoint/2010/main" val="4286123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CC6F-D6AB-4B59-B5FF-509D04FF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C163-3E27-47F1-A820-51779255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tarantool</a:t>
            </a:r>
            <a:r>
              <a:rPr lang="en-US" dirty="0"/>
              <a:t> – </a:t>
            </a:r>
            <a:r>
              <a:rPr lang="ru-RU" dirty="0"/>
              <a:t>СУБД</a:t>
            </a:r>
            <a:r>
              <a:rPr lang="en-US" dirty="0"/>
              <a:t> </a:t>
            </a:r>
            <a:r>
              <a:rPr lang="ru-RU" dirty="0"/>
              <a:t>и сервер приложений</a:t>
            </a:r>
          </a:p>
          <a:p>
            <a:endParaRPr lang="ru-RU" dirty="0"/>
          </a:p>
          <a:p>
            <a:r>
              <a:rPr lang="ru-RU" dirty="0"/>
              <a:t>Разработка может быть непривычна</a:t>
            </a:r>
          </a:p>
          <a:p>
            <a:endParaRPr lang="ru-RU" dirty="0"/>
          </a:p>
          <a:p>
            <a:r>
              <a:rPr lang="ru-RU" dirty="0"/>
              <a:t>Эксплуатация довольна проста</a:t>
            </a:r>
          </a:p>
        </p:txBody>
      </p:sp>
    </p:spTree>
    <p:extLst>
      <p:ext uri="{BB962C8B-B14F-4D97-AF65-F5344CB8AC3E}">
        <p14:creationId xmlns:p14="http://schemas.microsoft.com/office/powerpoint/2010/main" val="2541326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09DD-42A9-430F-938A-937A160E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Вопросы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99E820-9AFB-4716-8ABF-07DBA3DF60D4}"/>
              </a:ext>
            </a:extLst>
          </p:cNvPr>
          <p:cNvSpPr txBox="1">
            <a:spLocks/>
          </p:cNvSpPr>
          <p:nvPr/>
        </p:nvSpPr>
        <p:spPr>
          <a:xfrm>
            <a:off x="457200" y="3192462"/>
            <a:ext cx="82296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Cyrl-AZ" sz="3600" dirty="0">
                <a:latin typeface="Calibri Light"/>
              </a:rPr>
              <a:t>Анатолий Попов</a:t>
            </a:r>
          </a:p>
          <a:p>
            <a:r>
              <a:rPr lang="en-US" sz="2400" dirty="0" err="1">
                <a:latin typeface="Calibri Light"/>
              </a:rPr>
              <a:t>evote.com</a:t>
            </a:r>
            <a:r>
              <a:rPr lang="en-US" sz="2400" dirty="0">
                <a:latin typeface="Calibri Light"/>
              </a:rPr>
              <a:t>, server team lead</a:t>
            </a:r>
          </a:p>
          <a:p>
            <a:r>
              <a:rPr lang="en-US" sz="2400" dirty="0">
                <a:latin typeface="Calibri Light"/>
                <a:hlinkClick r:id="rId2"/>
              </a:rPr>
              <a:t>me@aensidhe.ru</a:t>
            </a:r>
          </a:p>
          <a:p>
            <a:r>
              <a:rPr lang="en-US" sz="2400" dirty="0">
                <a:latin typeface="Calibri Light"/>
                <a:hlinkClick r:id="rId3"/>
              </a:rPr>
              <a:t>https://github.com/aensidhe</a:t>
            </a:r>
          </a:p>
        </p:txBody>
      </p:sp>
    </p:spTree>
    <p:extLst>
      <p:ext uri="{BB962C8B-B14F-4D97-AF65-F5344CB8AC3E}">
        <p14:creationId xmlns:p14="http://schemas.microsoft.com/office/powerpoint/2010/main" val="246713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 поставить?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Инсталлятор или пакет</a:t>
            </a:r>
            <a:endParaRPr lang="ru-RU" sz="1400" dirty="0"/>
          </a:p>
          <a:p>
            <a:endParaRPr lang="ru-RU" sz="2800" dirty="0"/>
          </a:p>
          <a:p>
            <a:r>
              <a:rPr lang="en-US" sz="2800" dirty="0"/>
              <a:t>Docker: </a:t>
            </a:r>
          </a:p>
          <a:p>
            <a:pPr lvl="1"/>
            <a:r>
              <a:rPr lang="en-US" sz="2400" dirty="0" err="1"/>
              <a:t>microsoft</a:t>
            </a:r>
            <a:r>
              <a:rPr lang="en-US" sz="2400" dirty="0"/>
              <a:t>/dotnet:2.1</a:t>
            </a:r>
            <a:r>
              <a:rPr lang="ru-RU" sz="2400" dirty="0"/>
              <a:t> (</a:t>
            </a:r>
            <a:r>
              <a:rPr lang="en-US" sz="2400" dirty="0"/>
              <a:t>Linux &amp; Windows)</a:t>
            </a:r>
          </a:p>
          <a:p>
            <a:pPr lvl="1"/>
            <a:r>
              <a:rPr lang="en-US" sz="2400" dirty="0" err="1"/>
              <a:t>microsoft</a:t>
            </a:r>
            <a:r>
              <a:rPr lang="en-US" sz="2400" dirty="0"/>
              <a:t>/dotnet:2.1-alpine</a:t>
            </a:r>
          </a:p>
          <a:p>
            <a:pPr lvl="1"/>
            <a:endParaRPr lang="en-US" sz="2400" dirty="0"/>
          </a:p>
          <a:p>
            <a:r>
              <a:rPr lang="en-US" sz="2800" dirty="0"/>
              <a:t>Self-contained deployment </a:t>
            </a:r>
            <a:endParaRPr lang="en-US" sz="14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ru-RU" sz="16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675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2M RPS, </a:t>
            </a:r>
            <a:r>
              <a:rPr lang="en-US" dirty="0" err="1"/>
              <a:t>.net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самом деле почти 7:</a:t>
            </a:r>
          </a:p>
          <a:p>
            <a:endParaRPr lang="ru-RU" sz="2800" dirty="0"/>
          </a:p>
          <a:p>
            <a:endParaRPr lang="ru-R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E65B7-0015-4D0D-8F91-BBB2390F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2" y="1797800"/>
            <a:ext cx="4609578" cy="279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6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.net</a:t>
            </a:r>
            <a:r>
              <a:rPr lang="en-US" dirty="0"/>
              <a:t> – </a:t>
            </a:r>
            <a:r>
              <a:rPr lang="ru-RU" dirty="0"/>
              <a:t>что это?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Garbage collector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https://github.com/kkokosa/CoreCLR.ZeroGC</a:t>
            </a:r>
            <a:r>
              <a:rPr lang="en-US" sz="2400" dirty="0"/>
              <a:t> </a:t>
            </a:r>
          </a:p>
          <a:p>
            <a:r>
              <a:rPr lang="en-US" sz="2800" dirty="0"/>
              <a:t>JIT</a:t>
            </a: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https://blogs.msdn.microsoft.com/dotnet/2017/10/16/ryujit-just-in-time-compiler-optimization-enhancements/</a:t>
            </a:r>
            <a:r>
              <a:rPr lang="en-US" sz="1400" dirty="0"/>
              <a:t> </a:t>
            </a:r>
            <a:endParaRPr lang="en-US" sz="2400" dirty="0"/>
          </a:p>
          <a:p>
            <a:r>
              <a:rPr lang="en-US" sz="2800" dirty="0"/>
              <a:t>Runtime</a:t>
            </a:r>
          </a:p>
          <a:p>
            <a:pPr lvl="1"/>
            <a:r>
              <a:rPr lang="en-US" sz="1400" dirty="0"/>
              <a:t>ref returns</a:t>
            </a:r>
          </a:p>
          <a:p>
            <a:pPr lvl="1"/>
            <a:r>
              <a:rPr lang="en-US" sz="1400" dirty="0" err="1"/>
              <a:t>readonly</a:t>
            </a:r>
            <a:r>
              <a:rPr lang="en-US" sz="1400" dirty="0"/>
              <a:t> structs</a:t>
            </a:r>
          </a:p>
          <a:p>
            <a:pPr lvl="1"/>
            <a:r>
              <a:rPr lang="en-US" sz="1400" dirty="0"/>
              <a:t>stack-only value type</a:t>
            </a:r>
            <a:endParaRPr lang="ru-RU" sz="14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7796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Работа с памятью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Span&lt;T&gt;, Memory&lt;T&gt;</a:t>
            </a:r>
            <a:endParaRPr lang="ru-RU" sz="2800" dirty="0"/>
          </a:p>
          <a:p>
            <a:pPr lvl="1"/>
            <a:r>
              <a:rPr lang="ru-RU" sz="2000" dirty="0"/>
              <a:t>операции со строками (</a:t>
            </a:r>
            <a:r>
              <a:rPr lang="en-US" sz="2000" dirty="0"/>
              <a:t>Slice, </a:t>
            </a:r>
            <a:r>
              <a:rPr lang="en-US" sz="2000" dirty="0" err="1"/>
              <a:t>IndexOf</a:t>
            </a:r>
            <a:r>
              <a:rPr lang="en-US" sz="2000" dirty="0"/>
              <a:t>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операции с массивами</a:t>
            </a:r>
            <a:endParaRPr lang="en-US" sz="2000" dirty="0"/>
          </a:p>
          <a:p>
            <a:pPr lvl="1"/>
            <a:endParaRPr lang="ru-RU" sz="2800" dirty="0"/>
          </a:p>
          <a:p>
            <a:r>
              <a:rPr lang="en-US" sz="2800" dirty="0" err="1"/>
              <a:t>ArrayPool</a:t>
            </a:r>
            <a:r>
              <a:rPr lang="en-US" sz="2800" dirty="0"/>
              <a:t>, </a:t>
            </a:r>
            <a:r>
              <a:rPr lang="en-US" sz="2800" dirty="0" err="1"/>
              <a:t>MemoryPool</a:t>
            </a:r>
            <a:r>
              <a:rPr lang="en-US" sz="2800" dirty="0"/>
              <a:t>:</a:t>
            </a:r>
          </a:p>
          <a:p>
            <a:pPr lvl="1"/>
            <a:r>
              <a:rPr lang="en-US" sz="2000" dirty="0" err="1"/>
              <a:t>ArrayPool</a:t>
            </a:r>
            <a:r>
              <a:rPr lang="en-US" sz="2000" dirty="0"/>
              <a:t>&lt;T&gt;.Shared</a:t>
            </a:r>
          </a:p>
          <a:p>
            <a:pPr lvl="1"/>
            <a:r>
              <a:rPr lang="ru-RU" sz="2000" dirty="0"/>
              <a:t>более прогнозируемая скорость и потребление памяти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0988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Выводы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.net</a:t>
            </a:r>
            <a:r>
              <a:rPr lang="en-US" sz="2800" dirty="0"/>
              <a:t> core – </a:t>
            </a:r>
            <a:r>
              <a:rPr lang="ru-RU" sz="2800" dirty="0"/>
              <a:t>быстрый</a:t>
            </a:r>
            <a:r>
              <a:rPr lang="en-US" sz="2800" dirty="0"/>
              <a:t> </a:t>
            </a:r>
            <a:r>
              <a:rPr lang="ru-RU" sz="2800" dirty="0"/>
              <a:t>фреймворк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.net</a:t>
            </a:r>
            <a:r>
              <a:rPr lang="en-US" sz="2800" dirty="0"/>
              <a:t> core – </a:t>
            </a:r>
            <a:r>
              <a:rPr lang="ru-RU" sz="2800" dirty="0"/>
              <a:t>кроссплатформенный фреймворк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Надо аккуратнее работать с памятью</a:t>
            </a:r>
            <a:endParaRPr lang="en-US" sz="2800" dirty="0"/>
          </a:p>
          <a:p>
            <a:endParaRPr lang="en-US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8736375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ии HighLoad++ Siberia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Tarantool</Template>
  <TotalTime>1830</TotalTime>
  <Words>1193</Words>
  <Application>Microsoft Office PowerPoint</Application>
  <PresentationFormat>On-screen Show (16:9)</PresentationFormat>
  <Paragraphs>345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Шаблон презентации HighLoad++ Siberia 2018</vt:lpstr>
      <vt:lpstr>Использование Tarantool в .net проектах</vt:lpstr>
      <vt:lpstr>Тезисы</vt:lpstr>
      <vt:lpstr>Обо мне</vt:lpstr>
      <vt:lpstr>.net != windows</vt:lpstr>
      <vt:lpstr>Как поставить?</vt:lpstr>
      <vt:lpstr>2M RPS, .net?</vt:lpstr>
      <vt:lpstr>.net – что это?</vt:lpstr>
      <vt:lpstr>Работа с памятью</vt:lpstr>
      <vt:lpstr>Выводы</vt:lpstr>
      <vt:lpstr>.net и tarantool</vt:lpstr>
      <vt:lpstr>progaudi.tarantool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Интерфейс: было</vt:lpstr>
      <vt:lpstr>Почему?</vt:lpstr>
      <vt:lpstr>Интерфейс: было</vt:lpstr>
      <vt:lpstr>Интерфейс: стало</vt:lpstr>
      <vt:lpstr>Как добились?</vt:lpstr>
      <vt:lpstr>Интерфейс: mini-ORM</vt:lpstr>
      <vt:lpstr>Tarantool: сервер приложений</vt:lpstr>
      <vt:lpstr>tarantool/queue</vt:lpstr>
      <vt:lpstr>А что со скоростью?</vt:lpstr>
      <vt:lpstr>А что мы тестируем?</vt:lpstr>
      <vt:lpstr>Уменьшим размер пачки</vt:lpstr>
      <vt:lpstr>MsgPack.Light медленный!</vt:lpstr>
      <vt:lpstr>PowerPoint Presentation</vt:lpstr>
      <vt:lpstr>20k RPS, 50 sec</vt:lpstr>
      <vt:lpstr>Запрос в Тарантул сейчас</vt:lpstr>
      <vt:lpstr>Запрос в Тарантул в 1.0</vt:lpstr>
      <vt:lpstr>Результаты</vt:lpstr>
      <vt:lpstr>Выводы</vt:lpstr>
      <vt:lpstr>Разработка под Windows</vt:lpstr>
      <vt:lpstr>Windows subsystem for Linux</vt:lpstr>
      <vt:lpstr>Docker-образы</vt:lpstr>
      <vt:lpstr>Официальный образ</vt:lpstr>
      <vt:lpstr>Неофициальный образ</vt:lpstr>
      <vt:lpstr>Дополнительные модули</vt:lpstr>
      <vt:lpstr>Lua и sql</vt:lpstr>
      <vt:lpstr>IDE?</vt:lpstr>
      <vt:lpstr>Мониторинг и логирование</vt:lpstr>
      <vt:lpstr>Репликация</vt:lpstr>
      <vt:lpstr>Выводы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Tarantool в .net проектах</dc:title>
  <dc:creator>Aen Sidhe</dc:creator>
  <cp:lastModifiedBy>Anatoly Popov</cp:lastModifiedBy>
  <cp:revision>80</cp:revision>
  <dcterms:created xsi:type="dcterms:W3CDTF">2018-06-19T13:10:50Z</dcterms:created>
  <dcterms:modified xsi:type="dcterms:W3CDTF">2018-06-21T12:10:35Z</dcterms:modified>
</cp:coreProperties>
</file>