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3713e973c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3713e973c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3713e973c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3713e973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8480c814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8480c814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8480c81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8480c81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8480c814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8480c814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8480c814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8480c814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3713e973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3713e973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3713e973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3713e973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3713e973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3713e973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8480c814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8480c814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8480c814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8480c814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480c814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8480c814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3713e973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3713e973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65525" y="1036425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Arial"/>
                <a:ea typeface="Arial"/>
                <a:cs typeface="Arial"/>
                <a:sym typeface="Arial"/>
              </a:rPr>
              <a:t>Distribuirano izvršavanje transakcija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65525" y="2318700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“Two-phase commit” protokol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681850" y="4041625"/>
            <a:ext cx="226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Ivona Čižić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Mateo Martinjak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Svojstva algoritma - koordinator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179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ako ne dobije odgovor ni od kojeg sudionika u prvoj fazi, tada koordinator može prekinuti i napustiti cijelu transakciju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ovo rješava i situaciju u kojoj je sudionik doživio grešku prije nego je poslao svoj glas u fazi glasanja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što ako do greške kod sudionika dođe 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nakon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što je on poslao svoj glas?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Kada se proces oporavi on mora saznati u kojem stanju je transakcija i primijeniti sve promjene koje su se desile.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sudionik je mogao poslati potvrdnu poruku “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samo ako može izvršiti sve potrebne promjene i uz pojavu greške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sudionici moraju voditi evidenciju u svojoj stabilnoj pohrani sa potrebnim informacijama za </a:t>
            </a:r>
            <a:r>
              <a:rPr i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transakcije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07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Svojstva algoritma - sudionik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008125"/>
            <a:ext cx="85206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inicijalno očekuje </a:t>
            </a:r>
            <a:r>
              <a:rPr b="1" i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poruku koja možda ne dođe unutar intervala unaprijed predviđenog za timeout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sudionik može poslati negativan odgovor “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koordinatoru i pretpostaviti da je transakcija globalno prekinuta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Što ako je sudionik odgovorio potvrdno sa “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porukom u prvoj fazi i nije dobio odgovor od koordinatora u drugoj fazi?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sudionik ne zna je li koordinator izvršio commit transakcije globalno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sudionik bi trebao pitati druge sudionike o konačnoj odluci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ako je koordinator doživio grešku nakon slanja poruke </a:t>
            </a:r>
            <a:r>
              <a:rPr b="1" i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finalCommit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ili </a:t>
            </a:r>
            <a:r>
              <a:rPr b="1" i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finalAbort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bilo kojem sudioniku koji nije doživio grešku, tada će svi sudionici saznati konačnu odluku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ako je koordinator doživio grešku prije nego je informirao bilo kojeg sudionika (ili ako je sudionik kojeg je obavijestio također doživio grešku)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tada svi sudionici nemaju izbora nego čekati da se koordinator oporavi - </a:t>
            </a:r>
            <a:r>
              <a:rPr b="1" i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blocking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634625" y="-35325"/>
            <a:ext cx="37926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Uspješan commit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50" y="625275"/>
            <a:ext cx="6124850" cy="44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714050" y="0"/>
            <a:ext cx="7038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Neuspješan commit - rollback faza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50" y="610800"/>
            <a:ext cx="6124850" cy="44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1584500" y="182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Sudionik nije poslao natrag svoj glas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650" y="816800"/>
            <a:ext cx="6124257" cy="43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752850" y="322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Što su transakcije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00275" y="1181100"/>
            <a:ext cx="5163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0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8"/>
              <a:buFont typeface="Arial"/>
              <a:buChar char="●"/>
            </a:pPr>
            <a:r>
              <a:rPr lang="en-GB" sz="15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koncept koji objedinjuje niz operacija nad podacima koje se zajedno ponašaju kao jedna nedjeljiva cjelina</a:t>
            </a:r>
            <a:endParaRPr sz="159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0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8"/>
              <a:buFont typeface="Arial"/>
              <a:buChar char="●"/>
            </a:pPr>
            <a:r>
              <a:rPr lang="en-GB" sz="159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čuva svojstvo nevidljivosti neovisno o neuspjesima u izvođenju ili istovremenosti izvođenja nekoliko transakcija</a:t>
            </a:r>
            <a:endParaRPr sz="159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0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8"/>
              <a:buFont typeface="Arial"/>
              <a:buChar char="●"/>
            </a:pPr>
            <a:r>
              <a:rPr lang="en-GB" sz="159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 istovremenom izvršavanju moraju imati isti učinak kao da su se sekvencijalno izvršavale</a:t>
            </a:r>
            <a:endParaRPr sz="159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0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8"/>
              <a:buFont typeface="Arial"/>
              <a:buChar char="●"/>
            </a:pPr>
            <a:r>
              <a:rPr lang="en-GB" sz="159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ako se ne izvrši do kraja i došlo do pogreške, svi podaci se moraju vratiti na početno stanje prije početka transakcije, drugim riječima, dosad obavljene operacije se moraju poništiti</a:t>
            </a:r>
            <a:endParaRPr sz="159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0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8"/>
              <a:buFont typeface="Arial"/>
              <a:buChar char="●"/>
            </a:pPr>
            <a:r>
              <a:rPr lang="en-GB" sz="159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ako je transakcija uspješno završena, njen učinak nad podacima mora postati trajan</a:t>
            </a:r>
            <a:endParaRPr sz="7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600" y="1972025"/>
            <a:ext cx="3281299" cy="20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aCID svojstva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715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“atomicity”(nedjeljivost)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nedjeljivost transakcije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“consistency”(konzinstentnost)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smije kršiti ograničenja sustava i mora sačuvati integritet sustava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“isolation”(izoliranost)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izolirane od učinaka istovremenih transakcija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“durability”(trajnost)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njeni učinci moraju postati trajni</a:t>
            </a:r>
            <a:endParaRPr sz="2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076" y="2571750"/>
            <a:ext cx="4524251" cy="24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006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Rješavanje neuspjeha: private workspace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01650"/>
            <a:ext cx="8164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transakcija ne mijenja originalnu primarnu kopiju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posebna kopija koju nazivamo kopija sjena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prekid transakcije  =&gt;  tada se kopija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sjena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odbacuje i ništa nismo izgubili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commita =&gt; transakciju treba trajno pohraniti, tada sve kopije sjene postaju primarne kopije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kopiramo samo one objekte ili stranice koje je transakcija promijenila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Implementacija: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objektima možemo pristupiti samo preko njihovih pointera u indeksnoj tablici S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 početku transakcije, stvorena je kopija ove tablice i označena s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S′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kod operacije pisanja, stvorena je nova kopija objekta i pointer u tablici</a:t>
            </a:r>
            <a:r>
              <a:rPr lang="en-GB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S′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tada pokazuje na novu kopiju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ako dođe do prekida transakcije, odbacujemo tablicu</a:t>
            </a:r>
            <a:r>
              <a:rPr lang="en-GB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S′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Inače,  tablica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S′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postaje primarna tablica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shema zahtjeva zaključavanje objekata kako bi transakcija bila serijazibilna. 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Rješavanje neuspjeha: logging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sve promjene se odvijaju na jednoj kopiji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popis svih zapisa kako bi se u slučaju neuspjeha možemo se vratiti u evidenciju i poništiti sve dosad obavljene operacije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Primjer: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operacija mijenja vrijednost objekta x sa 5 na 3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 evidenciji zapisano da je x promijenjen sa 5 na 3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dođe do prekida transakcije, lako poništimo ovu operaciju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6546" l="0" r="0" t="0"/>
          <a:stretch/>
        </p:blipFill>
        <p:spPr>
          <a:xfrm>
            <a:off x="2194075" y="3314748"/>
            <a:ext cx="4260300" cy="16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853975" y="186175"/>
            <a:ext cx="641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Primjer u bazama podataka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375" y="993650"/>
            <a:ext cx="4166350" cy="3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Transakcije u distribuiranim sustavima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97850" y="1307300"/>
            <a:ext cx="33627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transakcije na više udaljenih računala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svako računalo doprinosi neke resurse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manager stvara/upravlja globalnom transakcijom i tim resursima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517" y="1395400"/>
            <a:ext cx="388700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133275" y="537775"/>
            <a:ext cx="6636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Two-phase commit protokol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955925" y="1814300"/>
            <a:ext cx="44019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postoje 2 faze: faza glasanja i faza odluke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 fazi glasanja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koordinator prikuplja sve glasove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 fazi odluke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koordinator obznanjuje konačnu odluku svim sudionicima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61850" y="4031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Koraci </a:t>
            </a:r>
            <a:r>
              <a:rPr lang="en-GB"/>
              <a:t>Two-phase commit protokola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61725" y="1443800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Koordinator šalje </a:t>
            </a:r>
            <a:r>
              <a:rPr i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poruku svim sudionicima.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 primitku request poruke, svaki sudionik odgovara sa “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ili “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porukom. “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poruka označava da sudionik može izvršiti commit svih operacija koje su se odvile na njegovoj lokaciji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Koordinator čeka da primi poruke od svih sudionika. Ako mu svi odgovore potvrdno sa “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”, koordinator tada šalje </a:t>
            </a:r>
            <a:r>
              <a:rPr b="1" i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finalCommit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poruku. Inače, šalje </a:t>
            </a:r>
            <a:r>
              <a:rPr b="1" i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finalAbort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poruku.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Sudionici provode operacije ovisno o poruci koju su primili od koordinatora.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Koordinator čeka da mu svi sudionici jave s “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acknowledge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da su primili poruku,te time koodrinator završava transakciju.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rot="-5400000">
            <a:off x="523950" y="1658550"/>
            <a:ext cx="492900" cy="385800"/>
          </a:xfrm>
          <a:prstGeom prst="curvedConnector3">
            <a:avLst>
              <a:gd fmla="val 489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1"/>
          <p:cNvCxnSpPr/>
          <p:nvPr/>
        </p:nvCxnSpPr>
        <p:spPr>
          <a:xfrm flipH="1" rot="-5400000">
            <a:off x="537450" y="2137950"/>
            <a:ext cx="442200" cy="36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1"/>
          <p:cNvSpPr txBox="1"/>
          <p:nvPr/>
        </p:nvSpPr>
        <p:spPr>
          <a:xfrm>
            <a:off x="-66600" y="1862438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Prva faza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 flipH="1" rot="-5400000">
            <a:off x="490350" y="3306450"/>
            <a:ext cx="524400" cy="35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/>
          <p:nvPr/>
        </p:nvCxnSpPr>
        <p:spPr>
          <a:xfrm rot="-5400000">
            <a:off x="523950" y="2779950"/>
            <a:ext cx="492900" cy="385800"/>
          </a:xfrm>
          <a:prstGeom prst="curvedConnector3">
            <a:avLst>
              <a:gd fmla="val 489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1"/>
          <p:cNvSpPr txBox="1"/>
          <p:nvPr/>
        </p:nvSpPr>
        <p:spPr>
          <a:xfrm>
            <a:off x="-66600" y="3011175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drug</a:t>
            </a: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a faza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