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Eric May"/>
  <p:cmAuthor clrIdx="1" id="1" initials="" lastIdx="3" name="Marcin Leciej"/>
  <p:cmAuthor clrIdx="2" id="2" initials="" lastIdx="1" name="Adebayo Ogunmuyiwa"/>
  <p:cmAuthor clrIdx="3" id="3" initials="" lastIdx="2" name="Emily Sluis"/>
  <p:cmAuthor clrIdx="4" id="4" initials="" lastIdx="1" name="Oleg Matveenk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01T04:40:44.976">
    <p:pos x="3111" y="456"/>
    <p:text>This might be a good place to mention the point from Dusty's conclusion about how it's much more difficult to recognize when something is missing.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8-12-02T05:46:01.533">
    <p:pos x="196" y="923"/>
    <p:text>What is the point of this?</p:text>
  </p:cm>
  <p:cm authorId="0" idx="2" dt="2018-12-01T05:06:15.148">
    <p:pos x="196" y="1023"/>
    <p:text>Searching for different brands was mentioned in the RD (previous slide). The fact that they don't carry any brands other than their own was another reason that search had to be simplified.</p:text>
  </p:cm>
  <p:cm authorId="1" idx="2" dt="2018-12-01T21:27:42.925">
    <p:pos x="196" y="1123"/>
    <p:text>Gotcha. So the search is only to show the paints that are available in store versus all paints available, include those from other stores?</p:text>
  </p:cm>
  <p:cm authorId="0" idx="3" dt="2018-12-02T05:46:01.533">
    <p:pos x="196" y="1223"/>
    <p:text>They have their own brand of paint, and don't sell any other brands at ANY of their stores.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8-11-29T02:17:30.546">
    <p:pos x="196" y="774"/>
    <p:text>3.3.1 Description and Priority
The color matching feature could utilize a user’s phone camera to photograph a surface next to a color swatch for the purposes of color matching a paint. Color matching is considered a “nice-to-have” feature that may be outside of the scope of this project, and is a low priority.
3.3.2 Functional Requirements
The color-matching feature must work with a wide variety of phones, with cameras/flashes of differing specifications
It absolutely must match the photographed color accurately. If accurate matching proves impossible or unreliable, it is preferable that this feature not be offered.
It can be assumed the the user of this feature has acquired a color swatch from the store at a previous visit.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3" dt="2018-12-01T21:32:14.229">
    <p:pos x="196" y="1090"/>
    <p:text>If we're going to use these terms here, we should be explicit as to how we met the goals of these tasks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1" dt="2018-12-03T00:14:05.779">
    <p:pos x="6000" y="0"/>
    <p:text>Anyone remember how I worded stuff last meeting?</p:text>
  </p:cm>
  <p:cm authorId="4" idx="1" dt="2018-12-03T00:03:45.342">
    <p:pos x="6000" y="100"/>
    <p:text>did you discuss how our meetings/work went from taking parts and doing them to more of a upfront meeting where we would talk a lot and then get everything done quicker after the discussion</p:text>
  </p:cm>
  <p:cm authorId="3" idx="2" dt="2018-12-03T00:14:05.779">
    <p:pos x="6000" y="200"/>
    <p:text>yah, that;s the gist of 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 are Brainstorm consulting, </a:t>
            </a:r>
            <a:r>
              <a:rPr lang="en"/>
              <a:t>Our project is to create a Mobile Ordering System for the best seng painting company. </a:t>
            </a:r>
            <a:endParaRPr/>
          </a:p>
          <a:p>
            <a:pPr indent="0" lvl="0" marL="0" rtl="0" algn="l">
              <a:spcBef>
                <a:spcPts val="0"/>
              </a:spcBef>
              <a:spcAft>
                <a:spcPts val="0"/>
              </a:spcAft>
              <a:buNone/>
            </a:pPr>
            <a:r>
              <a:rPr lang="en"/>
              <a:t>We will discuss evolution of our project and highlight some of the more interesting things we learned about RE.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72187cba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72187cba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Interesting example of de-evolution</a:t>
            </a:r>
            <a:endParaRPr/>
          </a:p>
          <a:p>
            <a:pPr indent="-298450" lvl="0" marL="457200" rtl="0" algn="l">
              <a:spcBef>
                <a:spcPts val="0"/>
              </a:spcBef>
              <a:spcAft>
                <a:spcPts val="0"/>
              </a:spcAft>
              <a:buSzPts val="1100"/>
              <a:buChar char="-"/>
            </a:pPr>
            <a:r>
              <a:rPr lang="en"/>
              <a:t>From RFP client required a way to access DB information directly</a:t>
            </a:r>
            <a:endParaRPr/>
          </a:p>
          <a:p>
            <a:pPr indent="0" lvl="0" marL="0" rtl="0" algn="l">
              <a:spcBef>
                <a:spcPts val="0"/>
              </a:spcBef>
              <a:spcAft>
                <a:spcPts val="0"/>
              </a:spcAft>
              <a:buNone/>
            </a:pPr>
            <a:r>
              <a:rPr lang="en"/>
              <a:t>NEXT-&gt;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72187c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72187c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CS/SENG students, we immediately wanted to build a strong search tool</a:t>
            </a:r>
            <a:endParaRPr/>
          </a:p>
          <a:p>
            <a:pPr indent="-298450" lvl="0" marL="457200" rtl="0" algn="l">
              <a:spcBef>
                <a:spcPts val="0"/>
              </a:spcBef>
              <a:spcAft>
                <a:spcPts val="0"/>
              </a:spcAft>
              <a:buSzPts val="1100"/>
              <a:buChar char="-"/>
            </a:pPr>
            <a:r>
              <a:rPr lang="en"/>
              <a:t>Powerful, accept many types of input</a:t>
            </a:r>
            <a:endParaRPr/>
          </a:p>
          <a:p>
            <a:pPr indent="-298450" lvl="0" marL="457200" rtl="0" algn="l">
              <a:spcBef>
                <a:spcPts val="0"/>
              </a:spcBef>
              <a:spcAft>
                <a:spcPts val="0"/>
              </a:spcAft>
              <a:buSzPts val="1100"/>
              <a:buChar char="-"/>
            </a:pPr>
            <a:r>
              <a:rPr lang="en"/>
              <a:t>Expected it to be most-used feature</a:t>
            </a:r>
            <a:endParaRPr/>
          </a:p>
          <a:p>
            <a:pPr indent="0" lvl="0" marL="0" rtl="0" algn="l">
              <a:spcBef>
                <a:spcPts val="0"/>
              </a:spcBef>
              <a:spcAft>
                <a:spcPts val="0"/>
              </a:spcAft>
              <a:buNone/>
            </a:pPr>
            <a:r>
              <a:rPr lang="en"/>
              <a:t>NEXT-&gt;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72187cb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72187cb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RSD: Only accepts valid serial numbers</a:t>
            </a:r>
            <a:endParaRPr/>
          </a:p>
          <a:p>
            <a:pPr indent="-298450" lvl="0" marL="457200" rtl="0" algn="l">
              <a:spcBef>
                <a:spcPts val="0"/>
              </a:spcBef>
              <a:spcAft>
                <a:spcPts val="0"/>
              </a:spcAft>
              <a:buSzPts val="1100"/>
              <a:buChar char="-"/>
            </a:pPr>
            <a:r>
              <a:rPr lang="en"/>
              <a:t>Advanced search was scrapped, despite seeming like a killer feature</a:t>
            </a:r>
            <a:endParaRPr/>
          </a:p>
          <a:p>
            <a:pPr indent="-298450" lvl="0" marL="457200" rtl="0" algn="l">
              <a:spcBef>
                <a:spcPts val="0"/>
              </a:spcBef>
              <a:spcAft>
                <a:spcPts val="0"/>
              </a:spcAft>
              <a:buSzPts val="1100"/>
              <a:buChar char="-"/>
            </a:pPr>
            <a:r>
              <a:rPr lang="en"/>
              <a:t>Why? Handover to Client</a:t>
            </a:r>
            <a:endParaRPr/>
          </a:p>
          <a:p>
            <a:pPr indent="0" lvl="0" marL="0" rtl="0" algn="l">
              <a:spcBef>
                <a:spcPts val="0"/>
              </a:spcBef>
              <a:spcAft>
                <a:spcPts val="0"/>
              </a:spcAft>
              <a:buNone/>
            </a:pPr>
            <a:r>
              <a:rPr lang="en"/>
              <a:t>NEXT -&gt;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72187cba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72187cba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this up while Client talks</a:t>
            </a:r>
            <a:endParaRPr/>
          </a:p>
          <a:p>
            <a:pPr indent="0" lvl="0" marL="0" rtl="0" algn="l">
              <a:spcBef>
                <a:spcPts val="0"/>
              </a:spcBef>
              <a:spcAft>
                <a:spcPts val="0"/>
              </a:spcAft>
              <a:buNone/>
            </a:pPr>
            <a:r>
              <a:rPr lang="en"/>
              <a:t>-Making search more appealing would lead to Selection guide being used less</a:t>
            </a:r>
            <a:endParaRPr/>
          </a:p>
          <a:p>
            <a:pPr indent="0" lvl="0" marL="0" rtl="0" algn="l">
              <a:spcBef>
                <a:spcPts val="0"/>
              </a:spcBef>
              <a:spcAft>
                <a:spcPts val="0"/>
              </a:spcAft>
              <a:buNone/>
            </a:pPr>
            <a:r>
              <a:rPr lang="en"/>
              <a:t>-Want to encourage use of selection</a:t>
            </a:r>
            <a:endParaRPr/>
          </a:p>
          <a:p>
            <a:pPr indent="0" lvl="0" marL="0" rtl="0" algn="l">
              <a:spcBef>
                <a:spcPts val="0"/>
              </a:spcBef>
              <a:spcAft>
                <a:spcPts val="0"/>
              </a:spcAft>
              <a:buNone/>
            </a:pPr>
            <a:r>
              <a:rPr lang="en"/>
              <a:t>NEXT -&gt;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72187cba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72187cba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72187cba_8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72187cba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72187c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72187c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of  the main goal of this system </a:t>
            </a:r>
            <a:r>
              <a:rPr lang="en"/>
              <a:t>feature</a:t>
            </a:r>
            <a:r>
              <a:rPr lang="en"/>
              <a:t> is to </a:t>
            </a:r>
            <a:r>
              <a:rPr lang="en"/>
              <a:t>continually</a:t>
            </a:r>
            <a:r>
              <a:rPr lang="en"/>
              <a:t> build product </a:t>
            </a:r>
            <a:r>
              <a:rPr lang="en"/>
              <a:t>knowledge</a:t>
            </a:r>
            <a:r>
              <a:rPr lang="en"/>
              <a:t> and enable </a:t>
            </a:r>
            <a:r>
              <a:rPr lang="en"/>
              <a:t>customers</a:t>
            </a:r>
            <a:r>
              <a:rPr lang="en"/>
              <a:t> become </a:t>
            </a:r>
            <a:r>
              <a:rPr lang="en"/>
              <a:t>familiar</a:t>
            </a:r>
            <a:r>
              <a:rPr lang="en"/>
              <a:t> with several products thus becoming expert users through the cause of time. We aimed to do that by </a:t>
            </a:r>
            <a:r>
              <a:rPr lang="en"/>
              <a:t>designing</a:t>
            </a:r>
            <a:r>
              <a:rPr lang="en"/>
              <a:t> a clear and detailed User </a:t>
            </a:r>
            <a:r>
              <a:rPr lang="en"/>
              <a:t>Interface</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972187cba_8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972187cba_8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developers on of our major </a:t>
            </a:r>
            <a:r>
              <a:rPr lang="en"/>
              <a:t>struggle</a:t>
            </a:r>
            <a:r>
              <a:rPr lang="en"/>
              <a:t> is over </a:t>
            </a:r>
            <a:r>
              <a:rPr lang="en"/>
              <a:t>complexity</a:t>
            </a:r>
            <a:r>
              <a:rPr lang="en"/>
              <a:t> : </a:t>
            </a:r>
            <a:endParaRPr/>
          </a:p>
          <a:p>
            <a:pPr indent="-298450" lvl="0" marL="457200" rtl="0" algn="l">
              <a:spcBef>
                <a:spcPts val="0"/>
              </a:spcBef>
              <a:spcAft>
                <a:spcPts val="0"/>
              </a:spcAft>
              <a:buSzPts val="1100"/>
              <a:buChar char="●"/>
            </a:pPr>
            <a:r>
              <a:rPr lang="en"/>
              <a:t>During our first read through of the RFP, we experienced </a:t>
            </a:r>
            <a:r>
              <a:rPr lang="en"/>
              <a:t>subconscious disambiguation with the project objectives as to fulfilling the clients objectives.</a:t>
            </a:r>
            <a:endParaRPr/>
          </a:p>
          <a:p>
            <a:pPr indent="-298450" lvl="0" marL="457200" rtl="0" algn="l">
              <a:spcBef>
                <a:spcPts val="0"/>
              </a:spcBef>
              <a:spcAft>
                <a:spcPts val="0"/>
              </a:spcAft>
              <a:buSzPts val="1100"/>
              <a:buChar char="●"/>
            </a:pPr>
            <a:r>
              <a:rPr lang="en"/>
              <a:t>We initially designed a color matching feature with the aim of familizing customers with products, however they were some hardware constraints and as we will see it was out of scope and not with the clients requirements.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Our interpretation was to build a colour matching feature , with the aim of satisfying these requirements, however this was not clients requirme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72187c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72187c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Upon our review of our 1st and 2nd client </a:t>
            </a:r>
            <a:r>
              <a:rPr lang="en"/>
              <a:t>elicitation</a:t>
            </a:r>
            <a:r>
              <a:rPr lang="en"/>
              <a:t> meetings, we streamlined our </a:t>
            </a:r>
            <a:r>
              <a:rPr lang="en"/>
              <a:t>technique</a:t>
            </a:r>
            <a:r>
              <a:rPr lang="en"/>
              <a:t> of negotiation and focused more on current system features, this led to the client identifying the missing </a:t>
            </a:r>
            <a:r>
              <a:rPr lang="en"/>
              <a:t>requirement</a:t>
            </a:r>
            <a:r>
              <a:rPr lang="en"/>
              <a:t> and highlighting a system feature that was out of scope.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Ideas usually require flushing out : Agile scrum is key : </a:t>
            </a:r>
            <a:endParaRPr/>
          </a:p>
          <a:p>
            <a:pPr indent="-298450" lvl="0" marL="457200" rtl="0" algn="l">
              <a:spcBef>
                <a:spcPts val="0"/>
              </a:spcBef>
              <a:spcAft>
                <a:spcPts val="0"/>
              </a:spcAft>
              <a:buSzPts val="1100"/>
              <a:buChar char="●"/>
            </a:pPr>
            <a:r>
              <a:rPr lang="en"/>
              <a:t>Agile manifesto talks about our problems : Individuals and interactions OVER processes and tools</a:t>
            </a:r>
            <a:endParaRPr/>
          </a:p>
          <a:p>
            <a:pPr indent="-298450" lvl="2" marL="1371600" rtl="0" algn="l">
              <a:spcBef>
                <a:spcPts val="0"/>
              </a:spcBef>
              <a:spcAft>
                <a:spcPts val="0"/>
              </a:spcAft>
              <a:buSzPts val="1100"/>
              <a:buChar char="■"/>
            </a:pPr>
            <a:r>
              <a:rPr lang="en"/>
              <a:t>Customer collaboration </a:t>
            </a:r>
            <a:endParaRPr/>
          </a:p>
          <a:p>
            <a:pPr indent="-298450" lvl="2" marL="1371600" rtl="0" algn="l">
              <a:spcBef>
                <a:spcPts val="0"/>
              </a:spcBef>
              <a:spcAft>
                <a:spcPts val="0"/>
              </a:spcAft>
              <a:buSzPts val="1100"/>
              <a:buChar char="■"/>
            </a:pPr>
            <a:r>
              <a:rPr lang="en"/>
              <a:t>Responding to change OVER following a plan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Scrum is an agile framework which emphasizes on reducing the complexity to focus on building products that meet business needs. </a:t>
            </a:r>
            <a:endParaRPr/>
          </a:p>
          <a:p>
            <a:pPr indent="-228600" lvl="0" marL="457200" rtl="0" algn="l">
              <a:spcBef>
                <a:spcPts val="0"/>
              </a:spcBef>
              <a:spcAft>
                <a:spcPts val="0"/>
              </a:spcAft>
              <a:buClr>
                <a:srgbClr val="000000"/>
              </a:buClr>
              <a:buSzPts val="1100"/>
              <a:buFont typeface="Arial"/>
              <a:buNone/>
            </a:pPr>
            <a:r>
              <a:rPr i="1" lang="en"/>
              <a:t>Management framework</a:t>
            </a:r>
            <a:r>
              <a:rPr lang="en"/>
              <a:t> for incremental product development</a:t>
            </a:r>
            <a:endParaRPr/>
          </a:p>
          <a:p>
            <a:pPr indent="-298450" lvl="0" marL="457200" rtl="0" algn="l">
              <a:lnSpc>
                <a:spcPct val="115000"/>
              </a:lnSpc>
              <a:spcBef>
                <a:spcPts val="1200"/>
              </a:spcBef>
              <a:spcAft>
                <a:spcPts val="0"/>
              </a:spcAft>
              <a:buSzPts val="1100"/>
              <a:buChar char="●"/>
            </a:pPr>
            <a:r>
              <a:rPr lang="en"/>
              <a:t>Self-organizing, cross-functional teams</a:t>
            </a:r>
            <a:endParaRPr/>
          </a:p>
          <a:p>
            <a:pPr indent="-298450" lvl="0" marL="457200" rtl="0" algn="l">
              <a:lnSpc>
                <a:spcPct val="115000"/>
              </a:lnSpc>
              <a:spcBef>
                <a:spcPts val="0"/>
              </a:spcBef>
              <a:spcAft>
                <a:spcPts val="0"/>
              </a:spcAft>
              <a:buSzPts val="1100"/>
              <a:buChar char="●"/>
            </a:pPr>
            <a:r>
              <a:rPr lang="en"/>
              <a:t>Product progresses in a series of two- to four-week (fixed length) iterations: </a:t>
            </a:r>
            <a:r>
              <a:rPr b="1" lang="en"/>
              <a:t>sprints</a:t>
            </a:r>
            <a:endParaRPr b="1"/>
          </a:p>
          <a:p>
            <a:pPr indent="-298450" lvl="0" marL="457200" rtl="0" algn="l">
              <a:lnSpc>
                <a:spcPct val="115000"/>
              </a:lnSpc>
              <a:spcBef>
                <a:spcPts val="0"/>
              </a:spcBef>
              <a:spcAft>
                <a:spcPts val="0"/>
              </a:spcAft>
              <a:buSzPts val="1100"/>
              <a:buChar char="●"/>
            </a:pPr>
            <a:r>
              <a:rPr lang="en"/>
              <a:t>Every iteration produces a potentially shippable (properly tested but not complete) product</a:t>
            </a:r>
            <a:endParaRPr/>
          </a:p>
          <a:p>
            <a:pPr indent="-298450" lvl="0" marL="457200" rtl="0" algn="l">
              <a:lnSpc>
                <a:spcPct val="115000"/>
              </a:lnSpc>
              <a:spcBef>
                <a:spcPts val="0"/>
              </a:spcBef>
              <a:spcAft>
                <a:spcPts val="0"/>
              </a:spcAft>
              <a:buSzPts val="1100"/>
              <a:buChar char="●"/>
            </a:pPr>
            <a:r>
              <a:rPr lang="en"/>
              <a:t>Requirements are captured as items in a list: </a:t>
            </a:r>
            <a:r>
              <a:rPr b="1" lang="en"/>
              <a:t>product backlog</a:t>
            </a:r>
            <a:endParaRPr b="1"/>
          </a:p>
          <a:p>
            <a:pPr indent="-298450" lvl="0" marL="457200" rtl="0" algn="l">
              <a:spcBef>
                <a:spcPts val="0"/>
              </a:spcBef>
              <a:spcAft>
                <a:spcPts val="0"/>
              </a:spcAft>
              <a:buSzPts val="1100"/>
              <a:buChar char="●"/>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723c5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723c5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Agile manifesto talks about our problems : Individuals and interactions OVER processes and tools</a:t>
            </a:r>
            <a:endParaRPr/>
          </a:p>
          <a:p>
            <a:pPr indent="-298450" lvl="2" marL="1371600" rtl="0" algn="l">
              <a:spcBef>
                <a:spcPts val="0"/>
              </a:spcBef>
              <a:spcAft>
                <a:spcPts val="0"/>
              </a:spcAft>
              <a:buSzPts val="1100"/>
              <a:buChar char="■"/>
            </a:pPr>
            <a:r>
              <a:rPr lang="en"/>
              <a:t>Customer collaboration </a:t>
            </a:r>
            <a:endParaRPr/>
          </a:p>
          <a:p>
            <a:pPr indent="-298450" lvl="2" marL="1371600" rtl="0" algn="l">
              <a:spcBef>
                <a:spcPts val="0"/>
              </a:spcBef>
              <a:spcAft>
                <a:spcPts val="0"/>
              </a:spcAft>
              <a:buSzPts val="1100"/>
              <a:buChar char="■"/>
            </a:pPr>
            <a:r>
              <a:rPr lang="en"/>
              <a:t>Responding to change OVER following a plan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72187cb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72187cb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team, ...</a:t>
            </a:r>
            <a:endParaRPr/>
          </a:p>
          <a:p>
            <a:pPr indent="0" lvl="0" marL="0" rtl="0" algn="l">
              <a:spcBef>
                <a:spcPts val="0"/>
              </a:spcBef>
              <a:spcAft>
                <a:spcPts val="0"/>
              </a:spcAft>
              <a:buClr>
                <a:srgbClr val="000000"/>
              </a:buClr>
              <a:buSzPts val="1100"/>
              <a:buFont typeface="Arial"/>
              <a:buNone/>
            </a:pPr>
            <a:r>
              <a:rPr lang="en"/>
              <a:t>To give you a better understanding of the problem space and our product Bo will do a walkthrough of our UI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972187c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972187c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Selection guide feature was an example of the RE workflow going as expected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972187cba_8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972187cba_8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selection guide feature started with the RFP, from there we took </a:t>
            </a:r>
            <a:r>
              <a:rPr lang="en" sz="1800"/>
              <a:t>their</a:t>
            </a:r>
            <a:r>
              <a:rPr lang="en" sz="1800"/>
              <a:t> requirements and transformed them to a feature in the </a:t>
            </a:r>
            <a:r>
              <a:rPr lang="en" sz="1800"/>
              <a:t>requirements</a:t>
            </a:r>
            <a:r>
              <a:rPr lang="en" sz="1800"/>
              <a:t> document.</a:t>
            </a:r>
            <a:endParaRPr sz="1800"/>
          </a:p>
          <a:p>
            <a:pPr indent="0" lvl="0" marL="0" rtl="0" algn="l">
              <a:spcBef>
                <a:spcPts val="0"/>
              </a:spcBef>
              <a:spcAft>
                <a:spcPts val="0"/>
              </a:spcAft>
              <a:buNone/>
            </a:pPr>
            <a:r>
              <a:rPr lang="en" sz="1800"/>
              <a:t>The RFP stated “the application must follow a linear path of questions for selecting products”</a:t>
            </a:r>
            <a:endParaRPr sz="1800"/>
          </a:p>
          <a:p>
            <a:pPr indent="0" lvl="0" marL="0" rtl="0" algn="l">
              <a:spcBef>
                <a:spcPts val="0"/>
              </a:spcBef>
              <a:spcAft>
                <a:spcPts val="0"/>
              </a:spcAft>
              <a:buNone/>
            </a:pPr>
            <a:r>
              <a:rPr lang="en" sz="1800"/>
              <a:t>The first client elliciation provided us better context on the selection guide.</a:t>
            </a:r>
            <a:endParaRPr sz="1800"/>
          </a:p>
          <a:p>
            <a:pPr indent="0" lvl="0" marL="0" rtl="0" algn="l">
              <a:spcBef>
                <a:spcPts val="0"/>
              </a:spcBef>
              <a:spcAft>
                <a:spcPts val="0"/>
              </a:spcAft>
              <a:buNone/>
            </a:pPr>
            <a:r>
              <a:rPr lang="en" sz="1800"/>
              <a:t>we </a:t>
            </a:r>
            <a:r>
              <a:rPr lang="en" sz="1800"/>
              <a:t>determined</a:t>
            </a:r>
            <a:r>
              <a:rPr lang="en" sz="1800"/>
              <a:t> that it should mimic the </a:t>
            </a:r>
            <a:r>
              <a:rPr lang="en" sz="1800"/>
              <a:t>process</a:t>
            </a:r>
            <a:r>
              <a:rPr lang="en" sz="1800"/>
              <a:t> employees follow in store when </a:t>
            </a:r>
            <a:r>
              <a:rPr lang="en" sz="1800"/>
              <a:t>assisting</a:t>
            </a:r>
            <a:r>
              <a:rPr lang="en" sz="1800"/>
              <a:t> customers. </a:t>
            </a:r>
            <a:endParaRPr sz="1800"/>
          </a:p>
          <a:p>
            <a:pPr indent="0" lvl="0" marL="0" rtl="0" algn="l">
              <a:spcBef>
                <a:spcPts val="0"/>
              </a:spcBef>
              <a:spcAft>
                <a:spcPts val="0"/>
              </a:spcAft>
              <a:buNone/>
            </a:pPr>
            <a:r>
              <a:rPr lang="en" sz="1800"/>
              <a:t>I'll</a:t>
            </a:r>
            <a:r>
              <a:rPr lang="en" sz="1800"/>
              <a:t> pass it off to our client to describe the instore process and what they expect from our applications selection guide.</a:t>
            </a:r>
            <a:endParaRPr sz="1800"/>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972187cb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972187cb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Based off of client feedback the functional requirements were made to match </a:t>
            </a:r>
            <a:r>
              <a:rPr lang="en" sz="1400"/>
              <a:t>their</a:t>
            </a:r>
            <a:r>
              <a:rPr lang="en" sz="1400"/>
              <a:t> expectation. </a:t>
            </a:r>
            <a:endParaRPr sz="1400"/>
          </a:p>
          <a:p>
            <a:pPr indent="0" lvl="0" marL="0" rtl="0" algn="l">
              <a:spcBef>
                <a:spcPts val="0"/>
              </a:spcBef>
              <a:spcAft>
                <a:spcPts val="0"/>
              </a:spcAft>
              <a:buNone/>
            </a:pPr>
            <a:r>
              <a:rPr lang="en" sz="1400"/>
              <a:t>We expanded the feature to specify that the user should answer all of the questions.</a:t>
            </a:r>
            <a:endParaRPr sz="1400"/>
          </a:p>
          <a:p>
            <a:pPr indent="0" lvl="0" marL="0" rtl="0" algn="l">
              <a:spcBef>
                <a:spcPts val="0"/>
              </a:spcBef>
              <a:spcAft>
                <a:spcPts val="0"/>
              </a:spcAft>
              <a:buNone/>
            </a:pPr>
            <a:r>
              <a:rPr lang="en" sz="1400"/>
              <a:t>The selection guide must provide the user with </a:t>
            </a:r>
            <a:r>
              <a:rPr lang="en" sz="1400"/>
              <a:t>at least</a:t>
            </a:r>
            <a:r>
              <a:rPr lang="en" sz="1400"/>
              <a:t> 3 products to consider.</a:t>
            </a:r>
            <a:endParaRPr sz="1400"/>
          </a:p>
          <a:p>
            <a:pPr indent="0" lvl="0" marL="0" rtl="0" algn="l">
              <a:spcBef>
                <a:spcPts val="0"/>
              </a:spcBef>
              <a:spcAft>
                <a:spcPts val="0"/>
              </a:spcAft>
              <a:buNone/>
            </a:pPr>
            <a:r>
              <a:rPr lang="en" sz="1400"/>
              <a:t>And that the </a:t>
            </a:r>
            <a:r>
              <a:rPr lang="en" sz="1400"/>
              <a:t>selection</a:t>
            </a:r>
            <a:r>
              <a:rPr lang="en" sz="1400"/>
              <a:t> guide be front and center in our application to improve new user experience</a:t>
            </a:r>
            <a:endParaRPr sz="1400"/>
          </a:p>
          <a:p>
            <a:pPr indent="0" lvl="0" marL="0" rtl="0" algn="l">
              <a:spcBef>
                <a:spcPts val="0"/>
              </a:spcBef>
              <a:spcAft>
                <a:spcPts val="0"/>
              </a:spcAft>
              <a:buNone/>
            </a:pPr>
            <a:r>
              <a:rPr lang="en" sz="1400"/>
              <a:t>Creating the </a:t>
            </a:r>
            <a:r>
              <a:rPr lang="en" sz="1400"/>
              <a:t>accompanying diagrams and use cases made us consider each point in the feature description</a:t>
            </a:r>
            <a:r>
              <a:rPr lang="en" sz="1400"/>
              <a:t>  in more detail</a:t>
            </a:r>
            <a:endParaRPr sz="1400"/>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972187cb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972187cb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After</a:t>
            </a:r>
            <a:r>
              <a:rPr lang="en" sz="1800"/>
              <a:t> reviewing an RD as clients using the </a:t>
            </a:r>
            <a:r>
              <a:rPr lang="en" sz="1800"/>
              <a:t>inspection</a:t>
            </a:r>
            <a:r>
              <a:rPr lang="en" sz="1800"/>
              <a:t> summary report we found the process to be very effective</a:t>
            </a:r>
            <a:endParaRPr sz="1800"/>
          </a:p>
          <a:p>
            <a:pPr indent="0" lvl="0" marL="0" rtl="0" algn="l">
              <a:spcBef>
                <a:spcPts val="0"/>
              </a:spcBef>
              <a:spcAft>
                <a:spcPts val="0"/>
              </a:spcAft>
              <a:buNone/>
            </a:pPr>
            <a:r>
              <a:rPr lang="en" sz="1800"/>
              <a:t>Before finalizing the </a:t>
            </a:r>
            <a:r>
              <a:rPr lang="en" sz="1800"/>
              <a:t>initial</a:t>
            </a:r>
            <a:r>
              <a:rPr lang="en" sz="1800"/>
              <a:t> release of our RSD we performed the </a:t>
            </a:r>
            <a:r>
              <a:rPr lang="en" sz="1800"/>
              <a:t>process</a:t>
            </a:r>
            <a:r>
              <a:rPr lang="en" sz="1800"/>
              <a:t> on our document </a:t>
            </a:r>
            <a:endParaRPr sz="1800"/>
          </a:p>
          <a:p>
            <a:pPr indent="0" lvl="0" marL="0" rtl="0" algn="l">
              <a:spcBef>
                <a:spcPts val="0"/>
              </a:spcBef>
              <a:spcAft>
                <a:spcPts val="0"/>
              </a:spcAft>
              <a:buNone/>
            </a:pPr>
            <a:r>
              <a:rPr lang="en" sz="1800"/>
              <a:t>Following the process and making individuals responsible for moderation, reading and recording streamlined our editing process and made our workflow more efficient.</a:t>
            </a:r>
            <a:endParaRPr sz="1800"/>
          </a:p>
          <a:p>
            <a:pPr indent="0" lvl="0" marL="0" rtl="0" algn="l">
              <a:spcBef>
                <a:spcPts val="0"/>
              </a:spcBef>
              <a:spcAft>
                <a:spcPts val="0"/>
              </a:spcAft>
              <a:buNone/>
            </a:pPr>
            <a:r>
              <a:rPr lang="en" sz="1800"/>
              <a:t>The revision process assisted in validating the document by discussing the features as a group, it also assisted verifying the consistency and reducing ambiguity</a:t>
            </a:r>
            <a:endParaRPr sz="1800"/>
          </a:p>
          <a:p>
            <a:pPr indent="0" lvl="0" marL="0" rtl="0" algn="l">
              <a:spcBef>
                <a:spcPts val="0"/>
              </a:spcBef>
              <a:spcAft>
                <a:spcPts val="0"/>
              </a:spcAft>
              <a:buNone/>
            </a:pPr>
            <a:r>
              <a:rPr lang="en" sz="1800"/>
              <a:t>Transitioning the workflow to a more teamwork oriented approach helped improve the document quality</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972187cb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972187cb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While the selection guide feature followed the regular RE path it was still an important </a:t>
            </a:r>
            <a:r>
              <a:rPr lang="en" sz="1800"/>
              <a:t>learning</a:t>
            </a:r>
            <a:r>
              <a:rPr lang="en" sz="1800"/>
              <a:t> </a:t>
            </a:r>
            <a:r>
              <a:rPr lang="en" sz="1800"/>
              <a:t>experience.</a:t>
            </a:r>
            <a:endParaRPr sz="1800"/>
          </a:p>
          <a:p>
            <a:pPr indent="0" lvl="0" marL="0" rtl="0" algn="l">
              <a:spcBef>
                <a:spcPts val="0"/>
              </a:spcBef>
              <a:spcAft>
                <a:spcPts val="0"/>
              </a:spcAft>
              <a:buNone/>
            </a:pPr>
            <a:r>
              <a:rPr lang="en" sz="1800"/>
              <a:t>it showed the importance of client communication and continuing two way </a:t>
            </a:r>
            <a:r>
              <a:rPr lang="en" sz="1800"/>
              <a:t>discussion.</a:t>
            </a:r>
            <a:endParaRPr sz="1800"/>
          </a:p>
          <a:p>
            <a:pPr indent="0" lvl="0" marL="0" rtl="0" algn="l">
              <a:spcBef>
                <a:spcPts val="0"/>
              </a:spcBef>
              <a:spcAft>
                <a:spcPts val="0"/>
              </a:spcAft>
              <a:buNone/>
            </a:pPr>
            <a:r>
              <a:rPr lang="en" sz="1800"/>
              <a:t>It also underwent many revisions using the group revision process</a:t>
            </a:r>
            <a:r>
              <a:rPr lang="en" sz="1800"/>
              <a:t>, showing the power of teamwork</a:t>
            </a:r>
            <a:r>
              <a:rPr lang="en" sz="1800"/>
              <a:t> organization.</a:t>
            </a:r>
            <a:endParaRPr sz="1800"/>
          </a:p>
          <a:p>
            <a:pPr indent="0" lvl="0" marL="0" rtl="0" algn="l">
              <a:spcBef>
                <a:spcPts val="0"/>
              </a:spcBef>
              <a:spcAft>
                <a:spcPts val="0"/>
              </a:spcAft>
              <a:buNone/>
            </a:pPr>
            <a:r>
              <a:rPr lang="en" sz="1800"/>
              <a:t>I’m going to hand it off to Emily to talk more about teamwork.</a:t>
            </a:r>
            <a:endParaRPr sz="18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972187cba_8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972187cba_8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t>We</a:t>
            </a:r>
            <a:r>
              <a:rPr lang="en" sz="1600"/>
              <a:t> began this semester with a strong, enthusiastic team but I don’t think any of us expected to completely flip the way we had worked as a team upside down. We started with quick meetings to divide tasks, working separately to complete them and then coming together to try to turn all the pieces into one cohesive document.</a:t>
            </a:r>
            <a:endParaRPr sz="1600"/>
          </a:p>
          <a:p>
            <a:pPr indent="0" lvl="0" marL="0" rtl="0" algn="l">
              <a:spcBef>
                <a:spcPts val="0"/>
              </a:spcBef>
              <a:spcAft>
                <a:spcPts val="0"/>
              </a:spcAft>
              <a:buClr>
                <a:srgbClr val="000000"/>
              </a:buClr>
              <a:buSzPts val="1100"/>
              <a:buFont typeface="Arial"/>
              <a:buNone/>
            </a:pPr>
            <a:r>
              <a:rPr lang="en" sz="1600"/>
              <a:t>However, we found that this became a challenge, it was hard to be consistent in both the content and voice of our writing.</a:t>
            </a:r>
            <a:endParaRPr sz="1600"/>
          </a:p>
          <a:p>
            <a:pPr indent="0" lvl="0" marL="0" rtl="0" algn="l">
              <a:spcBef>
                <a:spcPts val="0"/>
              </a:spcBef>
              <a:spcAft>
                <a:spcPts val="0"/>
              </a:spcAft>
              <a:buClr>
                <a:srgbClr val="000000"/>
              </a:buClr>
              <a:buSzPts val="1100"/>
              <a:buFont typeface="Arial"/>
              <a:buNone/>
            </a:pPr>
            <a:r>
              <a:rPr lang="en" sz="1600"/>
              <a:t>So we changed our meeting dynamic. We started having longer meetings, thoroughly discussing every aspect of our next deliverable to the point where tuesdays became argument, i mean, discussion days . We slide into roles naturally that fit our strengths, and different people in our group became resident experts on certain aspects.  If there was a decision to be made, we ensured we had a group concensus before continuing.</a:t>
            </a:r>
            <a:endParaRPr sz="1600"/>
          </a:p>
          <a:p>
            <a:pPr indent="0" lvl="0" marL="0" rtl="0" algn="l">
              <a:spcBef>
                <a:spcPts val="0"/>
              </a:spcBef>
              <a:spcAft>
                <a:spcPts val="0"/>
              </a:spcAft>
              <a:buNone/>
            </a:pPr>
            <a:r>
              <a:rPr lang="en" sz="1600"/>
              <a:t>Overall this lead to longer meetings, but when we split off to get things done, we were able to finish our pieces quickly and efficiently combine them into the final product.   By spending more time planning, we spent less time working. </a:t>
            </a:r>
            <a:endParaRPr sz="1600"/>
          </a:p>
          <a:p>
            <a:pPr indent="0" lvl="0" marL="0" rtl="0" algn="l">
              <a:spcBef>
                <a:spcPts val="0"/>
              </a:spcBef>
              <a:spcAft>
                <a:spcPts val="0"/>
              </a:spcAft>
              <a:buNone/>
            </a:pPr>
            <a:r>
              <a:t/>
            </a:r>
            <a:endParaRPr sz="1600"/>
          </a:p>
          <a:p>
            <a:pPr indent="0" lvl="0" marL="0" rtl="0" algn="l">
              <a:spcBef>
                <a:spcPts val="0"/>
              </a:spcBef>
              <a:spcAft>
                <a:spcPts val="0"/>
              </a:spcAft>
              <a:buClr>
                <a:srgbClr val="000000"/>
              </a:buClr>
              <a:buSzPts val="1100"/>
              <a:buFont typeface="Arial"/>
              <a:buNone/>
            </a:pPr>
            <a:r>
              <a:rPr lang="en" sz="1600"/>
              <a:t>Before we wrap up, would the client like to add anything?</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
              <a:t>**Need transition to conclusion.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Natural ‘slide’ into roles</a:t>
            </a:r>
            <a:endParaRPr/>
          </a:p>
          <a:p>
            <a:pPr indent="-298450" lvl="0" marL="457200" rtl="0" algn="l">
              <a:spcBef>
                <a:spcPts val="0"/>
              </a:spcBef>
              <a:spcAft>
                <a:spcPts val="0"/>
              </a:spcAft>
              <a:buSzPts val="1100"/>
              <a:buChar char="-"/>
            </a:pPr>
            <a:r>
              <a:rPr lang="en"/>
              <a:t>Specialization into roles</a:t>
            </a:r>
            <a:endParaRPr/>
          </a:p>
          <a:p>
            <a:pPr indent="-298450" lvl="0" marL="457200" rtl="0" algn="l">
              <a:spcBef>
                <a:spcPts val="0"/>
              </a:spcBef>
              <a:spcAft>
                <a:spcPts val="0"/>
              </a:spcAft>
              <a:buSzPts val="1100"/>
              <a:buChar char="-"/>
            </a:pPr>
            <a:r>
              <a:rPr lang="en"/>
              <a:t>Meeting dynamic: short meeting at start, </a:t>
            </a:r>
            <a:r>
              <a:rPr lang="en"/>
              <a:t>separation</a:t>
            </a:r>
            <a:r>
              <a:rPr lang="en"/>
              <a:t> into tasks, recombining at end</a:t>
            </a:r>
            <a:endParaRPr/>
          </a:p>
          <a:p>
            <a:pPr indent="-298450" lvl="0" marL="457200" rtl="0" algn="l">
              <a:spcBef>
                <a:spcPts val="0"/>
              </a:spcBef>
              <a:spcAft>
                <a:spcPts val="0"/>
              </a:spcAft>
              <a:buSzPts val="1100"/>
              <a:buChar char="-"/>
            </a:pPr>
            <a:r>
              <a:rPr lang="en"/>
              <a:t>Evolved into constant conversation between teammates to refine items</a:t>
            </a:r>
            <a:endParaRPr/>
          </a:p>
          <a:p>
            <a:pPr indent="-298450" lvl="0" marL="457200" rtl="0" algn="l">
              <a:spcBef>
                <a:spcPts val="0"/>
              </a:spcBef>
              <a:spcAft>
                <a:spcPts val="0"/>
              </a:spcAft>
              <a:buSzPts val="1100"/>
              <a:buChar char="-"/>
            </a:pPr>
            <a:r>
              <a:rPr lang="en"/>
              <a:t>Each person had input on each part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87f72a9a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87f72a9a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983485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983485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72187cb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72187cb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72187cba_3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72187cba_3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evolution of system features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(transition from bo’s part)</a:t>
            </a:r>
            <a:endParaRPr sz="1800"/>
          </a:p>
          <a:p>
            <a:pPr indent="0" lvl="0" marL="0" rtl="0" algn="l">
              <a:spcBef>
                <a:spcPts val="0"/>
              </a:spcBef>
              <a:spcAft>
                <a:spcPts val="0"/>
              </a:spcAft>
              <a:buClr>
                <a:srgbClr val="000000"/>
              </a:buClr>
              <a:buSzPts val="1100"/>
              <a:buFont typeface="Arial"/>
              <a:buNone/>
            </a:pPr>
            <a:r>
              <a:rPr lang="en" sz="1800"/>
              <a:t>Over the course of this project, unsurprisingly the content in our documents changed. Most of the features were initially drastically different from the version that bo just showed you. But what did surprised me, was how much our understanding of both the problem domain and requirements engineering changed throughout the process.</a:t>
            </a:r>
            <a:endParaRPr sz="1800"/>
          </a:p>
          <a:p>
            <a:pPr indent="0" lvl="0" marL="0" rtl="0" algn="l">
              <a:spcBef>
                <a:spcPts val="0"/>
              </a:spcBef>
              <a:spcAft>
                <a:spcPts val="0"/>
              </a:spcAft>
              <a:buClr>
                <a:srgbClr val="000000"/>
              </a:buClr>
              <a:buSzPts val="1100"/>
              <a:buFont typeface="Arial"/>
              <a:buNone/>
            </a:pPr>
            <a:r>
              <a:rPr lang="en" sz="1800"/>
              <a:t>To give you an understanding of what I mean, we’re going to give you a few examples of features, what we learned from them and how our use of RE methods evolved over time.</a:t>
            </a:r>
            <a:endParaRPr sz="1800"/>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72187cba_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72187cba_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the store locator. This feature didn’t actually exist in our first drafts.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72187cba_3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72187cba_3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Based of our understanding of the RFP and </a:t>
            </a:r>
            <a:r>
              <a:rPr lang="en" sz="1800"/>
              <a:t>initial</a:t>
            </a:r>
            <a:r>
              <a:rPr lang="en" sz="1800"/>
              <a:t> elicitation, we envisioned a system that utilized barcodes and scanners, and integrated with BSPC’s point of sale system. </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rPr lang="en" sz="1800"/>
              <a:t>Our second elicitation could be described as a bombshell. This was the step were we really learned the importance of properly understanding the requirements and the implications of being unaware of Tacit knowledge</a:t>
            </a:r>
            <a:endParaRPr sz="1800"/>
          </a:p>
          <a:p>
            <a:pPr indent="0" lvl="0" marL="0" rtl="0" algn="l">
              <a:spcBef>
                <a:spcPts val="0"/>
              </a:spcBef>
              <a:spcAft>
                <a:spcPts val="0"/>
              </a:spcAft>
              <a:buClr>
                <a:srgbClr val="000000"/>
              </a:buClr>
              <a:buSzPts val="1100"/>
              <a:buFont typeface="Arial"/>
              <a:buNone/>
            </a:pPr>
            <a:r>
              <a:rPr lang="en" sz="1800"/>
              <a:t>When we sat down with our client, we realized we had unknowingly made a rather large assumption. </a:t>
            </a:r>
            <a:endParaRPr sz="1800"/>
          </a:p>
          <a:p>
            <a:pPr indent="0" lvl="0" marL="0" rtl="0" algn="l">
              <a:spcBef>
                <a:spcPts val="0"/>
              </a:spcBef>
              <a:spcAft>
                <a:spcPts val="0"/>
              </a:spcAft>
              <a:buClr>
                <a:srgbClr val="000000"/>
              </a:buClr>
              <a:buSzPts val="1100"/>
              <a:buFont typeface="Arial"/>
              <a:buNone/>
            </a:pPr>
            <a:r>
              <a:rPr lang="en" sz="1800"/>
              <a:t>( HAND OFF) </a:t>
            </a:r>
            <a:endParaRPr sz="1800"/>
          </a:p>
          <a:p>
            <a:pPr indent="0" lvl="0" marL="0" rtl="0" algn="l">
              <a:spcBef>
                <a:spcPts val="0"/>
              </a:spcBef>
              <a:spcAft>
                <a:spcPts val="0"/>
              </a:spcAft>
              <a:buClr>
                <a:srgbClr val="000000"/>
              </a:buClr>
              <a:buSzPts val="1100"/>
              <a:buFont typeface="Arial"/>
              <a:buNone/>
            </a:pPr>
            <a:r>
              <a:rPr lang="en" sz="1800"/>
              <a:t>Our features didn’t sit right with the client, and it turned out that we believed we were designing a system for a single store in a single location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72187cba_8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72187cba_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This impacted every feature in the mobile ordering system. We had to make changes ranging from simply scaling the number of potential accounts active at any given time, to creating a new feature to find the nearest store to the customer, the Store Locator.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Following that meeting, we went back through the RFP and found this line that reads “when the order is placed, feedback should be given about which store the order was placed at”. (add sentence)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72187cb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72187cb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latin typeface="Roboto"/>
                <a:ea typeface="Roboto"/>
                <a:cs typeface="Roboto"/>
                <a:sym typeface="Roboto"/>
              </a:rPr>
              <a:t>Overall I’m glad we had this mix up towards the start because it improved the communication between us and the client. We learned that the client has implicit and tacit knowledge that needs to become explicit. You may think you’re talking about the same scope but without asking, you’ll never actually know.</a:t>
            </a:r>
            <a:endParaRPr sz="1800">
              <a:latin typeface="Roboto"/>
              <a:ea typeface="Roboto"/>
              <a:cs typeface="Roboto"/>
              <a:sym typeface="Roboto"/>
            </a:endParaRPr>
          </a:p>
          <a:p>
            <a:pPr indent="0" lvl="0" marL="0" rtl="0" algn="l">
              <a:lnSpc>
                <a:spcPct val="115000"/>
              </a:lnSpc>
              <a:spcBef>
                <a:spcPts val="1600"/>
              </a:spcBef>
              <a:spcAft>
                <a:spcPts val="1600"/>
              </a:spcAft>
              <a:buClr>
                <a:srgbClr val="000000"/>
              </a:buClr>
              <a:buSzPts val="1100"/>
              <a:buFont typeface="Arial"/>
              <a:buNone/>
            </a:pPr>
            <a:r>
              <a:rPr lang="en" sz="1800">
                <a:latin typeface="Roboto"/>
                <a:ea typeface="Roboto"/>
                <a:cs typeface="Roboto"/>
                <a:sym typeface="Roboto"/>
              </a:rPr>
              <a:t>Finding an issue within the current document is easy but catching an element that is missing all together is much more difficult. To prevent this, we worked on asking questions when they seemed obvious, trying to avoid making assumptions, and stating those assumptions when needed.</a:t>
            </a:r>
            <a:endParaRPr sz="18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72187cba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72187cba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comments" Target="../comments/commen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comments" Target="../comments/commen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pr.to/I8D27J/"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Engineering: “Happy Little Accidents”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Brainstorm Consulting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b="25451" l="0" r="0" t="25846"/>
          <a:stretch/>
        </p:blipFill>
        <p:spPr>
          <a:xfrm>
            <a:off x="0" y="1939645"/>
            <a:ext cx="7733849" cy="1933900"/>
          </a:xfrm>
          <a:prstGeom prst="rect">
            <a:avLst/>
          </a:prstGeom>
          <a:noFill/>
          <a:ln>
            <a:noFill/>
          </a:ln>
        </p:spPr>
      </p:pic>
      <p:sp>
        <p:nvSpPr>
          <p:cNvPr id="148" name="Google Shape;148;p22"/>
          <p:cNvSpPr/>
          <p:nvPr/>
        </p:nvSpPr>
        <p:spPr>
          <a:xfrm>
            <a:off x="469971" y="2896402"/>
            <a:ext cx="4454100" cy="35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De-evolution</a:t>
            </a:r>
            <a:endParaRPr/>
          </a:p>
        </p:txBody>
      </p:sp>
      <p:pic>
        <p:nvPicPr>
          <p:cNvPr id="150" name="Google Shape;150;p22"/>
          <p:cNvPicPr preferRelativeResize="0"/>
          <p:nvPr/>
        </p:nvPicPr>
        <p:blipFill>
          <a:blip r:embed="rId4">
            <a:alphaModFix/>
          </a:blip>
          <a:stretch>
            <a:fillRect/>
          </a:stretch>
        </p:blipFill>
        <p:spPr>
          <a:xfrm>
            <a:off x="5269113" y="128875"/>
            <a:ext cx="2464725" cy="15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Powerful Search</a:t>
            </a:r>
            <a:endParaRPr/>
          </a:p>
        </p:txBody>
      </p:sp>
      <p:sp>
        <p:nvSpPr>
          <p:cNvPr id="156" name="Google Shape;156;p23"/>
          <p:cNvSpPr txBox="1"/>
          <p:nvPr>
            <p:ph idx="1" type="body"/>
          </p:nvPr>
        </p:nvSpPr>
        <p:spPr>
          <a:xfrm>
            <a:off x="311700" y="1465804"/>
            <a:ext cx="2808000" cy="3103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Search was initially very powerful:</a:t>
            </a:r>
            <a:endParaRPr/>
          </a:p>
          <a:p>
            <a:pPr indent="-304800" lvl="1" marL="914400" rtl="0" algn="l">
              <a:spcBef>
                <a:spcPts val="0"/>
              </a:spcBef>
              <a:spcAft>
                <a:spcPts val="0"/>
              </a:spcAft>
              <a:buSzPts val="1200"/>
              <a:buChar char="○"/>
            </a:pPr>
            <a:r>
              <a:rPr lang="en"/>
              <a:t>Search for other products</a:t>
            </a:r>
            <a:endParaRPr/>
          </a:p>
          <a:p>
            <a:pPr indent="-304800" lvl="1" marL="914400" rtl="0" algn="l">
              <a:spcBef>
                <a:spcPts val="0"/>
              </a:spcBef>
              <a:spcAft>
                <a:spcPts val="0"/>
              </a:spcAft>
              <a:buSzPts val="1200"/>
              <a:buChar char="○"/>
            </a:pPr>
            <a:r>
              <a:rPr lang="en"/>
              <a:t>Search by specific feature(s)</a:t>
            </a:r>
            <a:endParaRPr/>
          </a:p>
          <a:p>
            <a:pPr indent="-304800" lvl="1" marL="914400" rtl="0" algn="l">
              <a:spcBef>
                <a:spcPts val="0"/>
              </a:spcBef>
              <a:spcAft>
                <a:spcPts val="0"/>
              </a:spcAft>
              <a:buSzPts val="1200"/>
              <a:buChar char="○"/>
            </a:pPr>
            <a:r>
              <a:rPr lang="en"/>
              <a:t>Search by brands</a:t>
            </a:r>
            <a:endParaRPr/>
          </a:p>
          <a:p>
            <a:pPr indent="-304800" lvl="1" marL="914400" rtl="0" algn="l">
              <a:spcBef>
                <a:spcPts val="0"/>
              </a:spcBef>
              <a:spcAft>
                <a:spcPts val="0"/>
              </a:spcAft>
              <a:buSzPts val="1200"/>
              <a:buChar char="○"/>
            </a:pPr>
            <a:r>
              <a:rPr lang="en"/>
              <a:t>Search by keywords</a:t>
            </a:r>
            <a:endParaRPr/>
          </a:p>
          <a:p>
            <a:pPr indent="-304800" lvl="0" marL="457200" rtl="0" algn="l">
              <a:spcBef>
                <a:spcPts val="0"/>
              </a:spcBef>
              <a:spcAft>
                <a:spcPts val="0"/>
              </a:spcAft>
              <a:buSzPts val="1200"/>
              <a:buChar char="●"/>
            </a:pPr>
            <a:r>
              <a:rPr lang="en"/>
              <a:t>We expected search to be the most used feature.</a:t>
            </a:r>
            <a:endParaRPr/>
          </a:p>
        </p:txBody>
      </p:sp>
      <p:pic>
        <p:nvPicPr>
          <p:cNvPr id="157" name="Google Shape;157;p23"/>
          <p:cNvPicPr preferRelativeResize="0"/>
          <p:nvPr/>
        </p:nvPicPr>
        <p:blipFill>
          <a:blip r:embed="rId3">
            <a:alphaModFix/>
          </a:blip>
          <a:stretch>
            <a:fillRect/>
          </a:stretch>
        </p:blipFill>
        <p:spPr>
          <a:xfrm>
            <a:off x="3272100" y="1593825"/>
            <a:ext cx="5719501" cy="3076604"/>
          </a:xfrm>
          <a:prstGeom prst="rect">
            <a:avLst/>
          </a:prstGeom>
          <a:noFill/>
          <a:ln>
            <a:noFill/>
          </a:ln>
        </p:spPr>
      </p:pic>
      <p:pic>
        <p:nvPicPr>
          <p:cNvPr id="158" name="Google Shape;158;p23"/>
          <p:cNvPicPr preferRelativeResize="0"/>
          <p:nvPr/>
        </p:nvPicPr>
        <p:blipFill>
          <a:blip r:embed="rId4">
            <a:alphaModFix/>
          </a:blip>
          <a:stretch>
            <a:fillRect/>
          </a:stretch>
        </p:blipFill>
        <p:spPr>
          <a:xfrm>
            <a:off x="4348920" y="503788"/>
            <a:ext cx="3565875" cy="109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Restricted Search</a:t>
            </a:r>
            <a:endParaRPr/>
          </a:p>
        </p:txBody>
      </p:sp>
      <p:sp>
        <p:nvSpPr>
          <p:cNvPr id="164" name="Google Shape;164;p24"/>
          <p:cNvSpPr txBox="1"/>
          <p:nvPr>
            <p:ph idx="1" type="body"/>
          </p:nvPr>
        </p:nvSpPr>
        <p:spPr>
          <a:xfrm>
            <a:off x="311700" y="1703575"/>
            <a:ext cx="1818300" cy="3103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RSD 0.9</a:t>
            </a:r>
            <a:endParaRPr/>
          </a:p>
          <a:p>
            <a:pPr indent="-304800" lvl="0" marL="457200" rtl="0" algn="l">
              <a:spcBef>
                <a:spcPts val="0"/>
              </a:spcBef>
              <a:spcAft>
                <a:spcPts val="0"/>
              </a:spcAft>
              <a:buSzPts val="1200"/>
              <a:buChar char="●"/>
            </a:pPr>
            <a:r>
              <a:rPr lang="en"/>
              <a:t>Search now only accepts valid serial numbers.</a:t>
            </a:r>
            <a:endParaRPr b="1"/>
          </a:p>
        </p:txBody>
      </p:sp>
      <p:pic>
        <p:nvPicPr>
          <p:cNvPr id="165" name="Google Shape;165;p24"/>
          <p:cNvPicPr preferRelativeResize="0"/>
          <p:nvPr/>
        </p:nvPicPr>
        <p:blipFill>
          <a:blip r:embed="rId3">
            <a:alphaModFix/>
          </a:blip>
          <a:stretch>
            <a:fillRect/>
          </a:stretch>
        </p:blipFill>
        <p:spPr>
          <a:xfrm>
            <a:off x="2255450" y="1465800"/>
            <a:ext cx="6888550" cy="2671375"/>
          </a:xfrm>
          <a:prstGeom prst="rect">
            <a:avLst/>
          </a:prstGeom>
          <a:noFill/>
          <a:ln>
            <a:noFill/>
          </a:ln>
        </p:spPr>
      </p:pic>
      <p:pic>
        <p:nvPicPr>
          <p:cNvPr id="166" name="Google Shape;166;p24"/>
          <p:cNvPicPr preferRelativeResize="0"/>
          <p:nvPr/>
        </p:nvPicPr>
        <p:blipFill>
          <a:blip r:embed="rId4">
            <a:alphaModFix/>
          </a:blip>
          <a:stretch>
            <a:fillRect/>
          </a:stretch>
        </p:blipFill>
        <p:spPr>
          <a:xfrm>
            <a:off x="4403237" y="555599"/>
            <a:ext cx="3185351" cy="91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Domain</a:t>
            </a:r>
            <a:endParaRPr/>
          </a:p>
        </p:txBody>
      </p:sp>
      <p:sp>
        <p:nvSpPr>
          <p:cNvPr id="172" name="Google Shape;172;p25"/>
          <p:cNvSpPr txBox="1"/>
          <p:nvPr>
            <p:ph idx="1" type="body"/>
          </p:nvPr>
        </p:nvSpPr>
        <p:spPr>
          <a:xfrm>
            <a:off x="311700" y="1465800"/>
            <a:ext cx="3532200" cy="3103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b="1" lang="en"/>
              <a:t>Multiple </a:t>
            </a:r>
            <a:r>
              <a:rPr lang="en"/>
              <a:t>stores have inconsistent inventory of accessories</a:t>
            </a:r>
            <a:endParaRPr/>
          </a:p>
          <a:p>
            <a:pPr indent="-304800" lvl="0" marL="457200" rtl="0" algn="l">
              <a:spcBef>
                <a:spcPts val="0"/>
              </a:spcBef>
              <a:spcAft>
                <a:spcPts val="0"/>
              </a:spcAft>
              <a:buSzPts val="1200"/>
              <a:buChar char="●"/>
            </a:pPr>
            <a:r>
              <a:rPr lang="en"/>
              <a:t>House-brand</a:t>
            </a:r>
            <a:r>
              <a:rPr lang="en"/>
              <a:t> paint only</a:t>
            </a:r>
            <a:endParaRPr/>
          </a:p>
          <a:p>
            <a:pPr indent="-304800" lvl="0" marL="457200" rtl="0" algn="l">
              <a:spcBef>
                <a:spcPts val="0"/>
              </a:spcBef>
              <a:spcAft>
                <a:spcPts val="0"/>
              </a:spcAft>
              <a:buSzPts val="1200"/>
              <a:buChar char="●"/>
            </a:pPr>
            <a:r>
              <a:rPr lang="en"/>
              <a:t>Customers don’t know what they want</a:t>
            </a:r>
            <a:endParaRPr/>
          </a:p>
          <a:p>
            <a:pPr indent="-304800" lvl="0" marL="457200" rtl="0" algn="l">
              <a:spcBef>
                <a:spcPts val="0"/>
              </a:spcBef>
              <a:spcAft>
                <a:spcPts val="0"/>
              </a:spcAft>
              <a:buSzPts val="1200"/>
              <a:buChar char="●"/>
            </a:pPr>
            <a:r>
              <a:rPr lang="en"/>
              <a:t>Weakened search encourages use of selection guide</a:t>
            </a:r>
            <a:endParaRPr/>
          </a:p>
        </p:txBody>
      </p:sp>
      <p:pic>
        <p:nvPicPr>
          <p:cNvPr id="173" name="Google Shape;173;p25"/>
          <p:cNvPicPr preferRelativeResize="0"/>
          <p:nvPr/>
        </p:nvPicPr>
        <p:blipFill>
          <a:blip r:embed="rId4">
            <a:alphaModFix/>
          </a:blip>
          <a:stretch>
            <a:fillRect/>
          </a:stretch>
        </p:blipFill>
        <p:spPr>
          <a:xfrm>
            <a:off x="5088500" y="0"/>
            <a:ext cx="2609622"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179" name="Google Shape;179;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‘Better’ isn’t always better</a:t>
            </a:r>
            <a:endParaRPr/>
          </a:p>
          <a:p>
            <a:pPr indent="-342900" lvl="0" marL="457200" rtl="0" algn="l">
              <a:spcBef>
                <a:spcPts val="0"/>
              </a:spcBef>
              <a:spcAft>
                <a:spcPts val="0"/>
              </a:spcAft>
              <a:buSzPts val="1800"/>
              <a:buChar char="●"/>
            </a:pPr>
            <a:r>
              <a:rPr lang="en"/>
              <a:t>Client knows the problem domain better than the developer does.</a:t>
            </a:r>
            <a:endParaRPr/>
          </a:p>
        </p:txBody>
      </p:sp>
      <p:sp>
        <p:nvSpPr>
          <p:cNvPr id="180" name="Google Shape;180;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Search by Serial Number</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 to Functionality</a:t>
            </a:r>
            <a:endParaRPr/>
          </a:p>
        </p:txBody>
      </p:sp>
      <p:sp>
        <p:nvSpPr>
          <p:cNvPr id="186" name="Google Shape;186;p27"/>
          <p:cNvSpPr txBox="1"/>
          <p:nvPr/>
        </p:nvSpPr>
        <p:spPr>
          <a:xfrm>
            <a:off x="660750" y="2928575"/>
            <a:ext cx="4579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Case Study: Product Comparison</a:t>
            </a:r>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User Interface</a:t>
            </a:r>
            <a:endParaRPr/>
          </a:p>
        </p:txBody>
      </p:sp>
      <p:sp>
        <p:nvSpPr>
          <p:cNvPr id="192" name="Google Shape;192;p28"/>
          <p:cNvSpPr txBox="1"/>
          <p:nvPr>
            <p:ph idx="1" type="body"/>
          </p:nvPr>
        </p:nvSpPr>
        <p:spPr>
          <a:xfrm>
            <a:off x="311700" y="1839251"/>
            <a:ext cx="2808000" cy="199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Customers can easily compare by simply clicking the compare button</a:t>
            </a:r>
            <a:r>
              <a:rPr lang="en"/>
              <a:t> </a:t>
            </a:r>
            <a:endParaRPr/>
          </a:p>
          <a:p>
            <a:pPr indent="-304800" lvl="0" marL="457200" rtl="0" algn="l">
              <a:spcBef>
                <a:spcPts val="0"/>
              </a:spcBef>
              <a:spcAft>
                <a:spcPts val="0"/>
              </a:spcAft>
              <a:buSzPts val="1200"/>
              <a:buChar char="●"/>
            </a:pPr>
            <a:r>
              <a:rPr lang="en"/>
              <a:t>An easy to read side by side table is shown</a:t>
            </a:r>
            <a:endParaRPr/>
          </a:p>
        </p:txBody>
      </p:sp>
      <p:sp>
        <p:nvSpPr>
          <p:cNvPr id="193" name="Google Shape;193;p28"/>
          <p:cNvSpPr txBox="1"/>
          <p:nvPr/>
        </p:nvSpPr>
        <p:spPr>
          <a:xfrm>
            <a:off x="3506175" y="2988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8"/>
          <p:cNvPicPr preferRelativeResize="0"/>
          <p:nvPr/>
        </p:nvPicPr>
        <p:blipFill>
          <a:blip r:embed="rId3">
            <a:alphaModFix/>
          </a:blip>
          <a:stretch>
            <a:fillRect/>
          </a:stretch>
        </p:blipFill>
        <p:spPr>
          <a:xfrm>
            <a:off x="3287050" y="555600"/>
            <a:ext cx="5538200" cy="3884600"/>
          </a:xfrm>
          <a:prstGeom prst="rect">
            <a:avLst/>
          </a:prstGeom>
          <a:noFill/>
          <a:ln>
            <a:noFill/>
          </a:ln>
        </p:spPr>
      </p:pic>
      <p:sp>
        <p:nvSpPr>
          <p:cNvPr id="195" name="Google Shape;195;p28"/>
          <p:cNvSpPr txBox="1"/>
          <p:nvPr/>
        </p:nvSpPr>
        <p:spPr>
          <a:xfrm>
            <a:off x="3685500" y="119525"/>
            <a:ext cx="44226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Product Comparison </a:t>
            </a:r>
            <a:endParaRPr/>
          </a:p>
        </p:txBody>
      </p:sp>
      <p:pic>
        <p:nvPicPr>
          <p:cNvPr id="196" name="Google Shape;196;p28"/>
          <p:cNvPicPr preferRelativeResize="0"/>
          <p:nvPr/>
        </p:nvPicPr>
        <p:blipFill>
          <a:blip r:embed="rId4">
            <a:alphaModFix/>
          </a:blip>
          <a:stretch>
            <a:fillRect/>
          </a:stretch>
        </p:blipFill>
        <p:spPr>
          <a:xfrm>
            <a:off x="3270214" y="0"/>
            <a:ext cx="2603572" cy="5143501"/>
          </a:xfrm>
          <a:prstGeom prst="rect">
            <a:avLst/>
          </a:prstGeom>
          <a:noFill/>
          <a:ln>
            <a:noFill/>
          </a:ln>
        </p:spPr>
      </p:pic>
      <p:pic>
        <p:nvPicPr>
          <p:cNvPr id="197" name="Google Shape;197;p28"/>
          <p:cNvPicPr preferRelativeResize="0"/>
          <p:nvPr/>
        </p:nvPicPr>
        <p:blipFill>
          <a:blip r:embed="rId5">
            <a:alphaModFix/>
          </a:blip>
          <a:stretch>
            <a:fillRect/>
          </a:stretch>
        </p:blipFill>
        <p:spPr>
          <a:xfrm>
            <a:off x="6207156" y="0"/>
            <a:ext cx="261808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events</a:t>
            </a:r>
            <a:endParaRPr/>
          </a:p>
        </p:txBody>
      </p:sp>
      <p:sp>
        <p:nvSpPr>
          <p:cNvPr id="203" name="Google Shape;20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a:t>
            </a:r>
            <a:r>
              <a:rPr lang="en"/>
              <a:t> read through of RFP </a:t>
            </a:r>
            <a:endParaRPr/>
          </a:p>
          <a:p>
            <a:pPr indent="-317500" lvl="1" marL="914400" rtl="0" algn="l">
              <a:spcBef>
                <a:spcPts val="0"/>
              </a:spcBef>
              <a:spcAft>
                <a:spcPts val="0"/>
              </a:spcAft>
              <a:buSzPts val="1400"/>
              <a:buChar char="○"/>
            </a:pPr>
            <a:r>
              <a:rPr lang="en"/>
              <a:t>Omission and priority </a:t>
            </a:r>
            <a:endParaRPr/>
          </a:p>
          <a:p>
            <a:pPr indent="-342900" lvl="0" marL="457200" rtl="0" algn="l">
              <a:spcBef>
                <a:spcPts val="0"/>
              </a:spcBef>
              <a:spcAft>
                <a:spcPts val="0"/>
              </a:spcAft>
              <a:buSzPts val="1800"/>
              <a:buChar char="●"/>
            </a:pPr>
            <a:r>
              <a:rPr lang="en"/>
              <a:t>Scope of feature </a:t>
            </a:r>
            <a:endParaRPr/>
          </a:p>
          <a:p>
            <a:pPr indent="-317500" lvl="1" marL="914400" rtl="0" algn="l">
              <a:spcBef>
                <a:spcPts val="0"/>
              </a:spcBef>
              <a:spcAft>
                <a:spcPts val="0"/>
              </a:spcAft>
              <a:buSzPts val="1400"/>
              <a:buChar char="○"/>
            </a:pPr>
            <a:r>
              <a:rPr lang="en"/>
              <a:t>Initial idea was </a:t>
            </a:r>
            <a:r>
              <a:rPr lang="en"/>
              <a:t>colour matching </a:t>
            </a:r>
            <a:endParaRPr/>
          </a:p>
          <a:p>
            <a:pPr indent="-317500" lvl="1" marL="914400" rtl="0" algn="l">
              <a:spcBef>
                <a:spcPts val="0"/>
              </a:spcBef>
              <a:spcAft>
                <a:spcPts val="0"/>
              </a:spcAft>
              <a:buSzPts val="1400"/>
              <a:buChar char="○"/>
            </a:pPr>
            <a:r>
              <a:rPr lang="en"/>
              <a:t>Rational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4" name="Google Shape;204;p29"/>
          <p:cNvPicPr preferRelativeResize="0"/>
          <p:nvPr/>
        </p:nvPicPr>
        <p:blipFill>
          <a:blip r:embed="rId4">
            <a:alphaModFix/>
          </a:blip>
          <a:stretch>
            <a:fillRect/>
          </a:stretch>
        </p:blipFill>
        <p:spPr>
          <a:xfrm>
            <a:off x="5459600" y="362600"/>
            <a:ext cx="2464725" cy="1587600"/>
          </a:xfrm>
          <a:prstGeom prst="rect">
            <a:avLst/>
          </a:prstGeom>
          <a:noFill/>
          <a:ln>
            <a:noFill/>
          </a:ln>
        </p:spPr>
      </p:pic>
      <p:pic>
        <p:nvPicPr>
          <p:cNvPr id="205" name="Google Shape;205;p29"/>
          <p:cNvPicPr preferRelativeResize="0"/>
          <p:nvPr/>
        </p:nvPicPr>
        <p:blipFill rotWithShape="1">
          <a:blip r:embed="rId5">
            <a:alphaModFix/>
          </a:blip>
          <a:srcRect b="53810" l="0" r="0" t="0"/>
          <a:stretch/>
        </p:blipFill>
        <p:spPr>
          <a:xfrm>
            <a:off x="390825" y="2894377"/>
            <a:ext cx="5732701" cy="1150576"/>
          </a:xfrm>
          <a:prstGeom prst="rect">
            <a:avLst/>
          </a:prstGeom>
          <a:noFill/>
          <a:ln>
            <a:noFill/>
          </a:ln>
        </p:spPr>
      </p:pic>
      <p:pic>
        <p:nvPicPr>
          <p:cNvPr id="206" name="Google Shape;206;p29"/>
          <p:cNvPicPr preferRelativeResize="0"/>
          <p:nvPr/>
        </p:nvPicPr>
        <p:blipFill rotWithShape="1">
          <a:blip r:embed="rId6">
            <a:alphaModFix/>
          </a:blip>
          <a:srcRect b="14899" l="3017" r="37458" t="67856"/>
          <a:stretch/>
        </p:blipFill>
        <p:spPr>
          <a:xfrm>
            <a:off x="723750" y="4114800"/>
            <a:ext cx="4053050" cy="510225"/>
          </a:xfrm>
          <a:prstGeom prst="rect">
            <a:avLst/>
          </a:prstGeom>
          <a:noFill/>
          <a:ln>
            <a:noFill/>
          </a:ln>
        </p:spPr>
      </p:pic>
      <p:sp>
        <p:nvSpPr>
          <p:cNvPr id="207" name="Google Shape;207;p29"/>
          <p:cNvSpPr/>
          <p:nvPr/>
        </p:nvSpPr>
        <p:spPr>
          <a:xfrm>
            <a:off x="699325" y="4114788"/>
            <a:ext cx="4101900" cy="56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38150" y="181800"/>
            <a:ext cx="8817000" cy="58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Determining the Scope</a:t>
            </a:r>
            <a:endParaRPr/>
          </a:p>
        </p:txBody>
      </p:sp>
      <p:grpSp>
        <p:nvGrpSpPr>
          <p:cNvPr id="213" name="Google Shape;213;p30"/>
          <p:cNvGrpSpPr/>
          <p:nvPr/>
        </p:nvGrpSpPr>
        <p:grpSpPr>
          <a:xfrm>
            <a:off x="804792" y="1044345"/>
            <a:ext cx="8653817" cy="3054829"/>
            <a:chOff x="873179" y="837207"/>
            <a:chExt cx="8653817" cy="3054829"/>
          </a:xfrm>
        </p:grpSpPr>
        <p:sp>
          <p:nvSpPr>
            <p:cNvPr id="214" name="Google Shape;214;p30"/>
            <p:cNvSpPr/>
            <p:nvPr/>
          </p:nvSpPr>
          <p:spPr>
            <a:xfrm flipH="1" rot="594615">
              <a:off x="5400008" y="2001992"/>
              <a:ext cx="1507799" cy="54499"/>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0"/>
            <p:cNvGrpSpPr/>
            <p:nvPr/>
          </p:nvGrpSpPr>
          <p:grpSpPr>
            <a:xfrm>
              <a:off x="5758159" y="2054614"/>
              <a:ext cx="2011737" cy="1410669"/>
              <a:chOff x="5796625" y="2541798"/>
              <a:chExt cx="1712700" cy="1267903"/>
            </a:xfrm>
          </p:grpSpPr>
          <p:sp>
            <p:nvSpPr>
              <p:cNvPr id="216" name="Google Shape;216;p30"/>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RSD 1.0</a:t>
                </a:r>
                <a:endParaRPr b="1" sz="800">
                  <a:solidFill>
                    <a:srgbClr val="5E5E5E"/>
                  </a:solidFill>
                  <a:latin typeface="Roboto"/>
                  <a:ea typeface="Roboto"/>
                  <a:cs typeface="Roboto"/>
                  <a:sym typeface="Roboto"/>
                </a:endParaRPr>
              </a:p>
            </p:txBody>
          </p:sp>
          <p:sp>
            <p:nvSpPr>
              <p:cNvPr id="218" name="Google Shape;218;p30"/>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30"/>
              <p:cNvSpPr txBox="1"/>
              <p:nvPr/>
            </p:nvSpPr>
            <p:spPr>
              <a:xfrm>
                <a:off x="5840875" y="3106201"/>
                <a:ext cx="1624200" cy="70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5E5E5E"/>
                    </a:solidFill>
                  </a:rPr>
                  <a:t>Feedback from client led to clarity of priority.</a:t>
                </a:r>
                <a:endParaRPr sz="800">
                  <a:solidFill>
                    <a:srgbClr val="5E5E5E"/>
                  </a:solidFill>
                </a:endParaRPr>
              </a:p>
              <a:p>
                <a:pPr indent="0" lvl="0" marL="0" rtl="0" algn="l">
                  <a:lnSpc>
                    <a:spcPct val="100000"/>
                  </a:lnSpc>
                  <a:spcBef>
                    <a:spcPts val="1600"/>
                  </a:spcBef>
                  <a:spcAft>
                    <a:spcPts val="0"/>
                  </a:spcAft>
                  <a:buNone/>
                </a:pPr>
                <a:r>
                  <a:rPr lang="en" sz="800">
                    <a:solidFill>
                      <a:srgbClr val="5E5E5E"/>
                    </a:solidFill>
                  </a:rPr>
                  <a:t>System feature included in doc, </a:t>
                </a:r>
                <a:endParaRPr sz="800">
                  <a:solidFill>
                    <a:srgbClr val="5E5E5E"/>
                  </a:solidFill>
                </a:endParaRPr>
              </a:p>
              <a:p>
                <a:pPr indent="0" lvl="0" marL="0" rtl="0" algn="l">
                  <a:lnSpc>
                    <a:spcPct val="100000"/>
                  </a:lnSpc>
                  <a:spcBef>
                    <a:spcPts val="1600"/>
                  </a:spcBef>
                  <a:spcAft>
                    <a:spcPts val="1600"/>
                  </a:spcAft>
                  <a:buNone/>
                </a:pPr>
                <a:r>
                  <a:t/>
                </a:r>
                <a:endParaRPr sz="800">
                  <a:solidFill>
                    <a:srgbClr val="5E5E5E"/>
                  </a:solidFill>
                </a:endParaRPr>
              </a:p>
            </p:txBody>
          </p:sp>
          <p:sp>
            <p:nvSpPr>
              <p:cNvPr id="220" name="Google Shape;220;p30"/>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0"/>
            <p:cNvSpPr/>
            <p:nvPr/>
          </p:nvSpPr>
          <p:spPr>
            <a:xfrm rot="-594615">
              <a:off x="3960746" y="2001992"/>
              <a:ext cx="1507799" cy="54499"/>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0"/>
            <p:cNvGrpSpPr/>
            <p:nvPr/>
          </p:nvGrpSpPr>
          <p:grpSpPr>
            <a:xfrm>
              <a:off x="4442594" y="837207"/>
              <a:ext cx="1924218" cy="1166463"/>
              <a:chOff x="4409300" y="1219942"/>
              <a:chExt cx="1712700" cy="1246754"/>
            </a:xfrm>
          </p:grpSpPr>
          <p:sp>
            <p:nvSpPr>
              <p:cNvPr id="223" name="Google Shape;223;p30"/>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txBox="1"/>
              <p:nvPr/>
            </p:nvSpPr>
            <p:spPr>
              <a:xfrm>
                <a:off x="49979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RSD  0.9</a:t>
                </a:r>
                <a:endParaRPr b="1" sz="800">
                  <a:solidFill>
                    <a:srgbClr val="5E5E5E"/>
                  </a:solidFill>
                  <a:latin typeface="Roboto"/>
                  <a:ea typeface="Roboto"/>
                  <a:cs typeface="Roboto"/>
                  <a:sym typeface="Roboto"/>
                </a:endParaRPr>
              </a:p>
            </p:txBody>
          </p:sp>
          <p:sp>
            <p:nvSpPr>
              <p:cNvPr id="225" name="Google Shape;225;p30"/>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0"/>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5E5E5E"/>
                    </a:solidFill>
                    <a:latin typeface="Roboto"/>
                    <a:ea typeface="Roboto"/>
                    <a:cs typeface="Roboto"/>
                    <a:sym typeface="Roboto"/>
                  </a:rPr>
                  <a:t>Feature never made it </a:t>
                </a:r>
                <a:r>
                  <a:rPr lang="en" sz="800">
                    <a:solidFill>
                      <a:srgbClr val="5E5E5E"/>
                    </a:solidFill>
                    <a:latin typeface="Roboto"/>
                    <a:ea typeface="Roboto"/>
                    <a:cs typeface="Roboto"/>
                    <a:sym typeface="Roboto"/>
                  </a:rPr>
                  <a:t>through</a:t>
                </a:r>
                <a:r>
                  <a:rPr lang="en" sz="800">
                    <a:solidFill>
                      <a:srgbClr val="5E5E5E"/>
                    </a:solidFill>
                    <a:latin typeface="Roboto"/>
                    <a:ea typeface="Roboto"/>
                    <a:cs typeface="Roboto"/>
                    <a:sym typeface="Roboto"/>
                  </a:rPr>
                  <a:t> </a:t>
                </a:r>
                <a:r>
                  <a:rPr lang="en" sz="800">
                    <a:solidFill>
                      <a:srgbClr val="5E5E5E"/>
                    </a:solidFill>
                    <a:latin typeface="Roboto"/>
                    <a:ea typeface="Roboto"/>
                    <a:cs typeface="Roboto"/>
                    <a:sym typeface="Roboto"/>
                  </a:rPr>
                  <a:t>discussion</a:t>
                </a:r>
                <a:r>
                  <a:rPr lang="en" sz="800">
                    <a:solidFill>
                      <a:srgbClr val="5E5E5E"/>
                    </a:solidFill>
                    <a:latin typeface="Roboto"/>
                    <a:ea typeface="Roboto"/>
                    <a:cs typeface="Roboto"/>
                    <a:sym typeface="Roboto"/>
                  </a:rPr>
                  <a:t> </a:t>
                </a:r>
                <a:r>
                  <a:rPr lang="en" sz="800">
                    <a:solidFill>
                      <a:srgbClr val="5E5E5E"/>
                    </a:solidFill>
                    <a:latin typeface="Roboto"/>
                    <a:ea typeface="Roboto"/>
                    <a:cs typeface="Roboto"/>
                    <a:sym typeface="Roboto"/>
                  </a:rPr>
                  <a:t>phase, Was never included in our release.  </a:t>
                </a:r>
                <a:endParaRPr sz="8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grpSp>
        <p:sp>
          <p:nvSpPr>
            <p:cNvPr id="228" name="Google Shape;228;p30"/>
            <p:cNvSpPr/>
            <p:nvPr/>
          </p:nvSpPr>
          <p:spPr>
            <a:xfrm flipH="1" rot="594615">
              <a:off x="2509605" y="2001992"/>
              <a:ext cx="1507799" cy="5449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30"/>
            <p:cNvGrpSpPr/>
            <p:nvPr/>
          </p:nvGrpSpPr>
          <p:grpSpPr>
            <a:xfrm>
              <a:off x="3031010" y="2054584"/>
              <a:ext cx="2011698" cy="1186252"/>
              <a:chOff x="3021975" y="2541798"/>
              <a:chExt cx="1790563" cy="1267905"/>
            </a:xfrm>
          </p:grpSpPr>
          <p:sp>
            <p:nvSpPr>
              <p:cNvPr id="230" name="Google Shape;230;p30"/>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C58D3"/>
                    </a:solidFill>
                    <a:latin typeface="Roboto"/>
                    <a:ea typeface="Roboto"/>
                    <a:cs typeface="Roboto"/>
                    <a:sym typeface="Roboto"/>
                  </a:rPr>
                  <a:t>RD 1.0 </a:t>
                </a:r>
                <a:endParaRPr b="1" sz="800">
                  <a:solidFill>
                    <a:srgbClr val="0C58D3"/>
                  </a:solidFill>
                  <a:latin typeface="Roboto"/>
                  <a:ea typeface="Roboto"/>
                  <a:cs typeface="Roboto"/>
                  <a:sym typeface="Roboto"/>
                </a:endParaRPr>
              </a:p>
            </p:txBody>
          </p:sp>
          <p:sp>
            <p:nvSpPr>
              <p:cNvPr id="231" name="Google Shape;231;p30"/>
              <p:cNvSpPr/>
              <p:nvPr/>
            </p:nvSpPr>
            <p:spPr>
              <a:xfrm rot="-1789476">
                <a:off x="3798091" y="2571072"/>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3021975" y="3069013"/>
                <a:ext cx="1712700" cy="703500"/>
              </a:xfrm>
              <a:prstGeom prst="roundRect">
                <a:avLst>
                  <a:gd fmla="val 4485"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p30"/>
              <p:cNvSpPr txBox="1"/>
              <p:nvPr/>
            </p:nvSpPr>
            <p:spPr>
              <a:xfrm>
                <a:off x="3066238" y="3106203"/>
                <a:ext cx="1746300" cy="7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Feature was discussed and labeled Low </a:t>
                </a:r>
                <a:r>
                  <a:rPr lang="en" sz="800">
                    <a:solidFill>
                      <a:srgbClr val="FFFFFF"/>
                    </a:solidFill>
                    <a:latin typeface="Roboto"/>
                    <a:ea typeface="Roboto"/>
                    <a:cs typeface="Roboto"/>
                    <a:sym typeface="Roboto"/>
                  </a:rPr>
                  <a:t>priority</a:t>
                </a:r>
                <a:r>
                  <a:rPr lang="en" sz="800">
                    <a:solidFill>
                      <a:srgbClr val="FFFFFF"/>
                    </a:solidFill>
                    <a:latin typeface="Roboto"/>
                    <a:ea typeface="Roboto"/>
                    <a:cs typeface="Roboto"/>
                    <a:sym typeface="Roboto"/>
                  </a:rPr>
                  <a:t>.( Analysis )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34" name="Google Shape;234;p30"/>
              <p:cNvSpPr/>
              <p:nvPr/>
            </p:nvSpPr>
            <p:spPr>
              <a:xfrm>
                <a:off x="3833325" y="3004364"/>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0"/>
            <p:cNvSpPr/>
            <p:nvPr/>
          </p:nvSpPr>
          <p:spPr>
            <a:xfrm rot="-594615">
              <a:off x="1078151" y="2001992"/>
              <a:ext cx="1507799" cy="54499"/>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30"/>
            <p:cNvGrpSpPr/>
            <p:nvPr/>
          </p:nvGrpSpPr>
          <p:grpSpPr>
            <a:xfrm>
              <a:off x="1585273" y="837207"/>
              <a:ext cx="1924218" cy="1166463"/>
              <a:chOff x="1637475" y="1219942"/>
              <a:chExt cx="1712700" cy="1246754"/>
            </a:xfrm>
          </p:grpSpPr>
          <p:sp>
            <p:nvSpPr>
              <p:cNvPr id="237" name="Google Shape;237;p30"/>
              <p:cNvSpPr/>
              <p:nvPr/>
            </p:nvSpPr>
            <p:spPr>
              <a:xfrm>
                <a:off x="1637475" y="1219942"/>
                <a:ext cx="1712700" cy="703500"/>
              </a:xfrm>
              <a:prstGeom prst="roundRect">
                <a:avLst>
                  <a:gd fmla="val 4485"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8" name="Google Shape;238;p30"/>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C58D3"/>
                    </a:solidFill>
                    <a:latin typeface="Roboto"/>
                    <a:ea typeface="Roboto"/>
                    <a:cs typeface="Roboto"/>
                    <a:sym typeface="Roboto"/>
                  </a:rPr>
                  <a:t>RFP</a:t>
                </a:r>
                <a:endParaRPr b="1" sz="800">
                  <a:solidFill>
                    <a:srgbClr val="0C58D3"/>
                  </a:solidFill>
                  <a:latin typeface="Roboto"/>
                  <a:ea typeface="Roboto"/>
                  <a:cs typeface="Roboto"/>
                  <a:sym typeface="Roboto"/>
                </a:endParaRPr>
              </a:p>
            </p:txBody>
          </p:sp>
          <p:sp>
            <p:nvSpPr>
              <p:cNvPr id="239" name="Google Shape;239;p30"/>
              <p:cNvSpPr/>
              <p:nvPr/>
            </p:nvSpPr>
            <p:spPr>
              <a:xfrm rot="10800000">
                <a:off x="2448800" y="1919036"/>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Concept of system features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41" name="Google Shape;241;p30"/>
              <p:cNvSpPr/>
              <p:nvPr/>
            </p:nvSpPr>
            <p:spPr>
              <a:xfrm rot="-1789476">
                <a:off x="2410765" y="2276970"/>
                <a:ext cx="160451" cy="160451"/>
              </a:xfrm>
              <a:prstGeom prst="ellipse">
                <a:avLst/>
              </a:prstGeom>
              <a:solidFill>
                <a:srgbClr val="FFFFFF"/>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0"/>
            <p:cNvSpPr txBox="1"/>
            <p:nvPr/>
          </p:nvSpPr>
          <p:spPr>
            <a:xfrm rot="426419">
              <a:off x="2546598" y="1734661"/>
              <a:ext cx="1537311" cy="43099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First client meeting </a:t>
              </a:r>
              <a:endParaRPr sz="900"/>
            </a:p>
          </p:txBody>
        </p:sp>
        <p:sp>
          <p:nvSpPr>
            <p:cNvPr id="243" name="Google Shape;243;p30"/>
            <p:cNvSpPr txBox="1"/>
            <p:nvPr/>
          </p:nvSpPr>
          <p:spPr>
            <a:xfrm rot="-547118">
              <a:off x="3803576" y="1601461"/>
              <a:ext cx="1627974" cy="377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t>Second </a:t>
              </a:r>
              <a:r>
                <a:rPr lang="en" sz="900"/>
                <a:t>client meeting </a:t>
              </a:r>
              <a:endParaRPr sz="900"/>
            </a:p>
          </p:txBody>
        </p:sp>
        <p:sp>
          <p:nvSpPr>
            <p:cNvPr id="244" name="Google Shape;244;p30"/>
            <p:cNvSpPr txBox="1"/>
            <p:nvPr/>
          </p:nvSpPr>
          <p:spPr>
            <a:xfrm>
              <a:off x="7774397" y="837227"/>
              <a:ext cx="17526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txBox="1"/>
            <p:nvPr/>
          </p:nvSpPr>
          <p:spPr>
            <a:xfrm rot="451643">
              <a:off x="5597345" y="1734594"/>
              <a:ext cx="1536642" cy="43151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Third </a:t>
              </a:r>
              <a:r>
                <a:rPr lang="en" sz="900"/>
                <a:t> client meeting </a:t>
              </a:r>
              <a:endParaRPr sz="900"/>
            </a:p>
          </p:txBody>
        </p:sp>
        <p:sp>
          <p:nvSpPr>
            <p:cNvPr id="246" name="Google Shape;246;p30"/>
            <p:cNvSpPr txBox="1"/>
            <p:nvPr/>
          </p:nvSpPr>
          <p:spPr>
            <a:xfrm>
              <a:off x="873179" y="3672136"/>
              <a:ext cx="71877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 image shows a timeline of events that led to identifying the clients requirement and system feature.</a:t>
              </a:r>
              <a:endParaRPr sz="10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a:t>
            </a:r>
            <a:endParaRPr/>
          </a:p>
          <a:p>
            <a:pPr indent="0" lvl="0" marL="0" rtl="0" algn="ctr">
              <a:spcBef>
                <a:spcPts val="0"/>
              </a:spcBef>
              <a:spcAft>
                <a:spcPts val="0"/>
              </a:spcAft>
              <a:buNone/>
            </a:pPr>
            <a:r>
              <a:rPr lang="en"/>
              <a:t>Learned</a:t>
            </a:r>
            <a:endParaRPr/>
          </a:p>
        </p:txBody>
      </p:sp>
      <p:sp>
        <p:nvSpPr>
          <p:cNvPr id="252" name="Google Shape;252;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Clarity to clients priorities</a:t>
            </a:r>
            <a:endParaRPr/>
          </a:p>
          <a:p>
            <a:pPr indent="-342900" lvl="0" marL="457200" rtl="0" algn="l">
              <a:spcBef>
                <a:spcPts val="0"/>
              </a:spcBef>
              <a:spcAft>
                <a:spcPts val="0"/>
              </a:spcAft>
              <a:buSzPts val="1800"/>
              <a:buChar char="●"/>
            </a:pPr>
            <a:r>
              <a:rPr lang="en"/>
              <a:t>Improved </a:t>
            </a:r>
            <a:r>
              <a:rPr lang="en"/>
              <a:t>communication</a:t>
            </a:r>
            <a:r>
              <a:rPr lang="en"/>
              <a:t> during client meeting</a:t>
            </a:r>
            <a:endParaRPr/>
          </a:p>
          <a:p>
            <a:pPr indent="-342900" lvl="0" marL="457200" rtl="0" algn="l">
              <a:spcBef>
                <a:spcPts val="0"/>
              </a:spcBef>
              <a:spcAft>
                <a:spcPts val="0"/>
              </a:spcAft>
              <a:buSzPts val="1800"/>
              <a:buChar char="●"/>
            </a:pPr>
            <a:r>
              <a:rPr lang="en"/>
              <a:t>Importance of a software process model</a:t>
            </a:r>
            <a:endParaRPr/>
          </a:p>
        </p:txBody>
      </p:sp>
      <p:sp>
        <p:nvSpPr>
          <p:cNvPr id="253" name="Google Shape;253;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 </a:t>
            </a:r>
            <a:r>
              <a:rPr lang="en"/>
              <a:t>Comparison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Team</a:t>
            </a:r>
            <a:endParaRPr/>
          </a:p>
        </p:txBody>
      </p:sp>
      <p:pic>
        <p:nvPicPr>
          <p:cNvPr id="92" name="Google Shape;92;p14"/>
          <p:cNvPicPr preferRelativeResize="0"/>
          <p:nvPr/>
        </p:nvPicPr>
        <p:blipFill>
          <a:blip r:embed="rId3">
            <a:alphaModFix/>
          </a:blip>
          <a:stretch>
            <a:fillRect/>
          </a:stretch>
        </p:blipFill>
        <p:spPr>
          <a:xfrm>
            <a:off x="646575" y="152400"/>
            <a:ext cx="3883088" cy="3946651"/>
          </a:xfrm>
          <a:prstGeom prst="rect">
            <a:avLst/>
          </a:prstGeom>
          <a:noFill/>
          <a:ln>
            <a:noFill/>
          </a:ln>
        </p:spPr>
      </p:pic>
      <p:pic>
        <p:nvPicPr>
          <p:cNvPr id="93" name="Google Shape;93;p14"/>
          <p:cNvPicPr preferRelativeResize="0"/>
          <p:nvPr/>
        </p:nvPicPr>
        <p:blipFill>
          <a:blip r:embed="rId4">
            <a:alphaModFix/>
          </a:blip>
          <a:stretch>
            <a:fillRect/>
          </a:stretch>
        </p:blipFill>
        <p:spPr>
          <a:xfrm>
            <a:off x="4513862" y="146707"/>
            <a:ext cx="3883099" cy="39580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 to Functionality</a:t>
            </a:r>
            <a:endParaRPr/>
          </a:p>
        </p:txBody>
      </p:sp>
      <p:sp>
        <p:nvSpPr>
          <p:cNvPr id="259" name="Google Shape;259;p32"/>
          <p:cNvSpPr txBox="1"/>
          <p:nvPr/>
        </p:nvSpPr>
        <p:spPr>
          <a:xfrm>
            <a:off x="660750" y="2928575"/>
            <a:ext cx="4579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Case Study: Selection guide</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169953" y="145122"/>
            <a:ext cx="2256703" cy="1479802"/>
          </a:xfrm>
          <a:prstGeom prst="rect">
            <a:avLst/>
          </a:prstGeom>
          <a:noFill/>
          <a:ln>
            <a:noFill/>
          </a:ln>
        </p:spPr>
      </p:pic>
      <p:pic>
        <p:nvPicPr>
          <p:cNvPr id="265" name="Google Shape;265;p33"/>
          <p:cNvPicPr preferRelativeResize="0"/>
          <p:nvPr/>
        </p:nvPicPr>
        <p:blipFill>
          <a:blip r:embed="rId4">
            <a:alphaModFix/>
          </a:blip>
          <a:stretch>
            <a:fillRect/>
          </a:stretch>
        </p:blipFill>
        <p:spPr>
          <a:xfrm>
            <a:off x="3157200" y="1860750"/>
            <a:ext cx="5503574" cy="3415024"/>
          </a:xfrm>
          <a:prstGeom prst="rect">
            <a:avLst/>
          </a:prstGeom>
          <a:noFill/>
          <a:ln>
            <a:noFill/>
          </a:ln>
        </p:spPr>
      </p:pic>
      <p:pic>
        <p:nvPicPr>
          <p:cNvPr id="266" name="Google Shape;266;p33"/>
          <p:cNvPicPr preferRelativeResize="0"/>
          <p:nvPr/>
        </p:nvPicPr>
        <p:blipFill>
          <a:blip r:embed="rId5">
            <a:alphaModFix/>
          </a:blip>
          <a:stretch>
            <a:fillRect/>
          </a:stretch>
        </p:blipFill>
        <p:spPr>
          <a:xfrm>
            <a:off x="261551" y="3000088"/>
            <a:ext cx="3212875" cy="982150"/>
          </a:xfrm>
          <a:prstGeom prst="rect">
            <a:avLst/>
          </a:prstGeom>
          <a:noFill/>
          <a:ln>
            <a:noFill/>
          </a:ln>
        </p:spPr>
      </p:pic>
      <p:grpSp>
        <p:nvGrpSpPr>
          <p:cNvPr id="267" name="Google Shape;267;p33"/>
          <p:cNvGrpSpPr/>
          <p:nvPr/>
        </p:nvGrpSpPr>
        <p:grpSpPr>
          <a:xfrm>
            <a:off x="3285977" y="85698"/>
            <a:ext cx="5022101" cy="1775050"/>
            <a:chOff x="2" y="3368448"/>
            <a:chExt cx="5022101" cy="1775050"/>
          </a:xfrm>
        </p:grpSpPr>
        <p:pic>
          <p:nvPicPr>
            <p:cNvPr id="268" name="Google Shape;268;p33"/>
            <p:cNvPicPr preferRelativeResize="0"/>
            <p:nvPr/>
          </p:nvPicPr>
          <p:blipFill>
            <a:blip r:embed="rId6">
              <a:alphaModFix/>
            </a:blip>
            <a:stretch>
              <a:fillRect/>
            </a:stretch>
          </p:blipFill>
          <p:spPr>
            <a:xfrm>
              <a:off x="2" y="3368448"/>
              <a:ext cx="5022101" cy="1775050"/>
            </a:xfrm>
            <a:prstGeom prst="rect">
              <a:avLst/>
            </a:prstGeom>
            <a:noFill/>
            <a:ln>
              <a:noFill/>
            </a:ln>
          </p:spPr>
        </p:pic>
        <p:sp>
          <p:nvSpPr>
            <p:cNvPr id="269" name="Google Shape;269;p33"/>
            <p:cNvSpPr/>
            <p:nvPr/>
          </p:nvSpPr>
          <p:spPr>
            <a:xfrm>
              <a:off x="251341" y="4661609"/>
              <a:ext cx="3654000" cy="28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3"/>
          <p:cNvSpPr/>
          <p:nvPr/>
        </p:nvSpPr>
        <p:spPr>
          <a:xfrm>
            <a:off x="158500" y="112950"/>
            <a:ext cx="8400900" cy="156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33"/>
          <p:cNvCxnSpPr/>
          <p:nvPr/>
        </p:nvCxnSpPr>
        <p:spPr>
          <a:xfrm>
            <a:off x="1674250" y="1688125"/>
            <a:ext cx="0" cy="3072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33"/>
          <p:cNvCxnSpPr>
            <a:stCxn id="270" idx="2"/>
            <a:endCxn id="273" idx="0"/>
          </p:cNvCxnSpPr>
          <p:nvPr/>
        </p:nvCxnSpPr>
        <p:spPr>
          <a:xfrm>
            <a:off x="4358950" y="1678350"/>
            <a:ext cx="0" cy="3069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33"/>
          <p:cNvCxnSpPr/>
          <p:nvPr/>
        </p:nvCxnSpPr>
        <p:spPr>
          <a:xfrm>
            <a:off x="7083375" y="1678225"/>
            <a:ext cx="0" cy="3171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3"/>
          <p:cNvSpPr/>
          <p:nvPr/>
        </p:nvSpPr>
        <p:spPr>
          <a:xfrm>
            <a:off x="158500" y="1985325"/>
            <a:ext cx="8400900" cy="301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34"/>
          <p:cNvPicPr preferRelativeResize="0"/>
          <p:nvPr/>
        </p:nvPicPr>
        <p:blipFill>
          <a:blip r:embed="rId3">
            <a:alphaModFix/>
          </a:blip>
          <a:stretch>
            <a:fillRect/>
          </a:stretch>
        </p:blipFill>
        <p:spPr>
          <a:xfrm>
            <a:off x="140425" y="551375"/>
            <a:ext cx="3422038" cy="4337550"/>
          </a:xfrm>
          <a:prstGeom prst="rect">
            <a:avLst/>
          </a:prstGeom>
          <a:noFill/>
          <a:ln>
            <a:noFill/>
          </a:ln>
        </p:spPr>
      </p:pic>
      <p:pic>
        <p:nvPicPr>
          <p:cNvPr id="280" name="Google Shape;280;p34"/>
          <p:cNvPicPr preferRelativeResize="0"/>
          <p:nvPr/>
        </p:nvPicPr>
        <p:blipFill>
          <a:blip r:embed="rId4">
            <a:alphaModFix/>
          </a:blip>
          <a:stretch>
            <a:fillRect/>
          </a:stretch>
        </p:blipFill>
        <p:spPr>
          <a:xfrm>
            <a:off x="3461525" y="1333550"/>
            <a:ext cx="5564125" cy="3653551"/>
          </a:xfrm>
          <a:prstGeom prst="rect">
            <a:avLst/>
          </a:prstGeom>
          <a:noFill/>
          <a:ln>
            <a:noFill/>
          </a:ln>
        </p:spPr>
      </p:pic>
      <p:pic>
        <p:nvPicPr>
          <p:cNvPr id="281" name="Google Shape;281;p34"/>
          <p:cNvPicPr preferRelativeResize="0"/>
          <p:nvPr/>
        </p:nvPicPr>
        <p:blipFill>
          <a:blip r:embed="rId5">
            <a:alphaModFix/>
          </a:blip>
          <a:stretch>
            <a:fillRect/>
          </a:stretch>
        </p:blipFill>
        <p:spPr>
          <a:xfrm>
            <a:off x="4650912" y="303699"/>
            <a:ext cx="3185351" cy="91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Revision Process</a:t>
            </a:r>
            <a:endParaRPr sz="1200">
              <a:solidFill>
                <a:schemeClr val="dk2"/>
              </a:solidFill>
            </a:endParaRPr>
          </a:p>
        </p:txBody>
      </p:sp>
      <p:sp>
        <p:nvSpPr>
          <p:cNvPr id="287" name="Google Shape;287;p35"/>
          <p:cNvSpPr txBox="1"/>
          <p:nvPr>
            <p:ph idx="1" type="body"/>
          </p:nvPr>
        </p:nvSpPr>
        <p:spPr>
          <a:xfrm>
            <a:off x="311700" y="1731602"/>
            <a:ext cx="2808000" cy="16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1600"/>
              </a:spcBef>
              <a:spcAft>
                <a:spcPts val="0"/>
              </a:spcAft>
              <a:buSzPts val="1200"/>
              <a:buChar char="●"/>
            </a:pPr>
            <a:r>
              <a:rPr lang="en"/>
              <a:t>Document revision evolved with the document.</a:t>
            </a:r>
            <a:endParaRPr/>
          </a:p>
          <a:p>
            <a:pPr indent="-304800" lvl="0" marL="457200" rtl="0" algn="l">
              <a:spcBef>
                <a:spcPts val="0"/>
              </a:spcBef>
              <a:spcAft>
                <a:spcPts val="0"/>
              </a:spcAft>
              <a:buSzPts val="1200"/>
              <a:buChar char="●"/>
            </a:pPr>
            <a:r>
              <a:rPr lang="en"/>
              <a:t>Verification and validation</a:t>
            </a:r>
            <a:r>
              <a:rPr lang="en"/>
              <a:t> of the document content</a:t>
            </a:r>
            <a:endParaRPr/>
          </a:p>
          <a:p>
            <a:pPr indent="0" lvl="0" marL="0" rtl="0" algn="l">
              <a:spcBef>
                <a:spcPts val="1600"/>
              </a:spcBef>
              <a:spcAft>
                <a:spcPts val="1600"/>
              </a:spcAft>
              <a:buNone/>
            </a:pPr>
            <a:r>
              <a:t/>
            </a:r>
            <a:endParaRPr/>
          </a:p>
        </p:txBody>
      </p:sp>
      <p:pic>
        <p:nvPicPr>
          <p:cNvPr id="288" name="Google Shape;288;p35"/>
          <p:cNvPicPr preferRelativeResize="0"/>
          <p:nvPr/>
        </p:nvPicPr>
        <p:blipFill>
          <a:blip r:embed="rId4">
            <a:alphaModFix/>
          </a:blip>
          <a:stretch>
            <a:fillRect/>
          </a:stretch>
        </p:blipFill>
        <p:spPr>
          <a:xfrm>
            <a:off x="4111350" y="-161400"/>
            <a:ext cx="4768100" cy="5466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Learned</a:t>
            </a:r>
            <a:endParaRPr sz="1200">
              <a:solidFill>
                <a:schemeClr val="dk2"/>
              </a:solidFill>
            </a:endParaRPr>
          </a:p>
        </p:txBody>
      </p:sp>
      <p:sp>
        <p:nvSpPr>
          <p:cNvPr id="294" name="Google Shape;294;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Elicitation from client to specification</a:t>
            </a:r>
            <a:endParaRPr/>
          </a:p>
          <a:p>
            <a:pPr indent="-342900" lvl="0" marL="457200" rtl="0" algn="l">
              <a:spcBef>
                <a:spcPts val="0"/>
              </a:spcBef>
              <a:spcAft>
                <a:spcPts val="0"/>
              </a:spcAft>
              <a:buSzPts val="1800"/>
              <a:buChar char="●"/>
            </a:pPr>
            <a:r>
              <a:rPr lang="en"/>
              <a:t>Group document revision</a:t>
            </a:r>
            <a:endParaRPr/>
          </a:p>
        </p:txBody>
      </p:sp>
      <p:sp>
        <p:nvSpPr>
          <p:cNvPr id="295" name="Google Shape;295;p3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Selection Guide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Teamwork in the Workplace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 in All...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9"/>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Clr>
                <a:srgbClr val="000000"/>
              </a:buClr>
              <a:buSzPts val="1100"/>
              <a:buFont typeface="Arial"/>
              <a:buNone/>
            </a:pPr>
            <a:r>
              <a:rPr lang="en"/>
              <a:t>Whether you want to be involved in the process of RE or not, I think it’s an easy sell to say “I want to work in a place that does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nvSpPr>
        <p:spPr>
          <a:xfrm>
            <a:off x="588725" y="1505875"/>
            <a:ext cx="3983400" cy="26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4939500" y="11281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UI Prototype Demonstration</a:t>
            </a:r>
            <a:endParaRPr sz="2400">
              <a:solidFill>
                <a:schemeClr val="lt1"/>
              </a:solidFill>
            </a:endParaRPr>
          </a:p>
        </p:txBody>
      </p:sp>
      <p:pic>
        <p:nvPicPr>
          <p:cNvPr id="100" name="Google Shape;100;p15">
            <a:hlinkClick r:id="rId3"/>
          </p:cNvPr>
          <p:cNvPicPr preferRelativeResize="0"/>
          <p:nvPr/>
        </p:nvPicPr>
        <p:blipFill rotWithShape="1">
          <a:blip r:embed="rId4">
            <a:alphaModFix/>
          </a:blip>
          <a:srcRect b="7188" l="29785" r="48700" t="15092"/>
          <a:stretch/>
        </p:blipFill>
        <p:spPr>
          <a:xfrm>
            <a:off x="858875" y="0"/>
            <a:ext cx="2620272"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Evolution of System Features</a:t>
            </a:r>
            <a:endParaRPr/>
          </a:p>
        </p:txBody>
      </p:sp>
      <p:sp>
        <p:nvSpPr>
          <p:cNvPr id="106" name="Google Shape;106;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Mobile Ordering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 to Functionality</a:t>
            </a:r>
            <a:endParaRPr/>
          </a:p>
        </p:txBody>
      </p:sp>
      <p:sp>
        <p:nvSpPr>
          <p:cNvPr id="112" name="Google Shape;112;p17"/>
          <p:cNvSpPr txBox="1"/>
          <p:nvPr/>
        </p:nvSpPr>
        <p:spPr>
          <a:xfrm>
            <a:off x="660750" y="2928575"/>
            <a:ext cx="4579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Case Study: Store Locator </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(Mis)understanding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rotWithShape="1">
          <a:blip r:embed="rId3">
            <a:alphaModFix/>
          </a:blip>
          <a:srcRect b="0" l="0" r="0" t="17911"/>
          <a:stretch/>
        </p:blipFill>
        <p:spPr>
          <a:xfrm>
            <a:off x="0" y="1834300"/>
            <a:ext cx="8648397" cy="2032850"/>
          </a:xfrm>
          <a:prstGeom prst="rect">
            <a:avLst/>
          </a:prstGeom>
          <a:noFill/>
          <a:ln>
            <a:noFill/>
          </a:ln>
        </p:spPr>
      </p:pic>
      <p:pic>
        <p:nvPicPr>
          <p:cNvPr id="120" name="Google Shape;120;p18"/>
          <p:cNvPicPr preferRelativeResize="0"/>
          <p:nvPr/>
        </p:nvPicPr>
        <p:blipFill>
          <a:blip r:embed="rId4">
            <a:alphaModFix/>
          </a:blip>
          <a:stretch>
            <a:fillRect/>
          </a:stretch>
        </p:blipFill>
        <p:spPr>
          <a:xfrm>
            <a:off x="4799845" y="540838"/>
            <a:ext cx="3565875" cy="10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Elicitation </a:t>
            </a:r>
            <a:endParaRPr/>
          </a:p>
        </p:txBody>
      </p:sp>
      <p:pic>
        <p:nvPicPr>
          <p:cNvPr id="126" name="Google Shape;126;p19"/>
          <p:cNvPicPr preferRelativeResize="0"/>
          <p:nvPr/>
        </p:nvPicPr>
        <p:blipFill rotWithShape="1">
          <a:blip r:embed="rId3">
            <a:alphaModFix/>
          </a:blip>
          <a:srcRect b="3409" l="0" r="2752" t="0"/>
          <a:stretch/>
        </p:blipFill>
        <p:spPr>
          <a:xfrm>
            <a:off x="175550" y="2016175"/>
            <a:ext cx="6714301" cy="2721375"/>
          </a:xfrm>
          <a:prstGeom prst="rect">
            <a:avLst/>
          </a:prstGeom>
          <a:noFill/>
          <a:ln>
            <a:noFill/>
          </a:ln>
        </p:spPr>
      </p:pic>
      <p:pic>
        <p:nvPicPr>
          <p:cNvPr id="127" name="Google Shape;127;p19"/>
          <p:cNvPicPr preferRelativeResize="0"/>
          <p:nvPr/>
        </p:nvPicPr>
        <p:blipFill>
          <a:blip r:embed="rId4">
            <a:alphaModFix/>
          </a:blip>
          <a:stretch>
            <a:fillRect/>
          </a:stretch>
        </p:blipFill>
        <p:spPr>
          <a:xfrm>
            <a:off x="4946838" y="510925"/>
            <a:ext cx="2464725" cy="1587600"/>
          </a:xfrm>
          <a:prstGeom prst="rect">
            <a:avLst/>
          </a:prstGeom>
          <a:noFill/>
          <a:ln>
            <a:noFill/>
          </a:ln>
        </p:spPr>
      </p:pic>
      <p:sp>
        <p:nvSpPr>
          <p:cNvPr id="128" name="Google Shape;128;p19"/>
          <p:cNvSpPr/>
          <p:nvPr/>
        </p:nvSpPr>
        <p:spPr>
          <a:xfrm rot="-5273047">
            <a:off x="6240365" y="4011701"/>
            <a:ext cx="853182" cy="789536"/>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0550" y="3444827"/>
            <a:ext cx="7134600" cy="39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135" name="Google Shape;135;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Implicit and tacit Information </a:t>
            </a:r>
            <a:endParaRPr/>
          </a:p>
          <a:p>
            <a:pPr indent="-342900" lvl="0" marL="457200" rtl="0" algn="l">
              <a:spcBef>
                <a:spcPts val="0"/>
              </a:spcBef>
              <a:spcAft>
                <a:spcPts val="0"/>
              </a:spcAft>
              <a:buSzPts val="1800"/>
              <a:buChar char="●"/>
            </a:pPr>
            <a:r>
              <a:rPr lang="en"/>
              <a:t>Missing elements are the hardest to catch</a:t>
            </a:r>
            <a:endParaRPr/>
          </a:p>
          <a:p>
            <a:pPr indent="-342900" lvl="0" marL="457200" rtl="0" algn="l">
              <a:spcBef>
                <a:spcPts val="0"/>
              </a:spcBef>
              <a:spcAft>
                <a:spcPts val="0"/>
              </a:spcAft>
              <a:buSzPts val="1800"/>
              <a:buChar char="●"/>
            </a:pPr>
            <a:r>
              <a:rPr lang="en"/>
              <a:t>Attention to detail </a:t>
            </a:r>
            <a:endParaRPr/>
          </a:p>
        </p:txBody>
      </p:sp>
      <p:sp>
        <p:nvSpPr>
          <p:cNvPr id="136" name="Google Shape;136;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Store Locator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 to Functionality</a:t>
            </a:r>
            <a:endParaRPr/>
          </a:p>
        </p:txBody>
      </p:sp>
      <p:sp>
        <p:nvSpPr>
          <p:cNvPr id="142" name="Google Shape;142;p21"/>
          <p:cNvSpPr txBox="1"/>
          <p:nvPr/>
        </p:nvSpPr>
        <p:spPr>
          <a:xfrm>
            <a:off x="660750" y="2928575"/>
            <a:ext cx="4579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Case Study: Search feature</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