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4"/>
  </p:notesMasterIdLst>
  <p:sldIdLst>
    <p:sldId id="325" r:id="rId2"/>
    <p:sldId id="331" r:id="rId3"/>
    <p:sldId id="334" r:id="rId4"/>
    <p:sldId id="346" r:id="rId5"/>
    <p:sldId id="349" r:id="rId6"/>
    <p:sldId id="343" r:id="rId7"/>
    <p:sldId id="350" r:id="rId8"/>
    <p:sldId id="337" r:id="rId9"/>
    <p:sldId id="340" r:id="rId10"/>
    <p:sldId id="342" r:id="rId11"/>
    <p:sldId id="347" r:id="rId12"/>
    <p:sldId id="332" r:id="rId13"/>
  </p:sldIdLst>
  <p:sldSz cx="9144000" cy="5143500" type="screen16x9"/>
  <p:notesSz cx="6735763" cy="9866313"/>
  <p:defaultTextStyle>
    <a:defPPr>
      <a:defRPr lang="ja-JP"/>
    </a:defPPr>
    <a:lvl1pPr marL="0" algn="l" defTabSz="779163" rtl="0" eaLnBrk="1" latinLnBrk="0" hangingPunct="1">
      <a:defRPr kumimoji="1" sz="1500" kern="1200">
        <a:solidFill>
          <a:schemeClr val="tx1"/>
        </a:solidFill>
        <a:latin typeface="+mn-lt"/>
        <a:ea typeface="+mn-ea"/>
        <a:cs typeface="+mn-cs"/>
      </a:defRPr>
    </a:lvl1pPr>
    <a:lvl2pPr marL="389582" algn="l" defTabSz="779163" rtl="0" eaLnBrk="1" latinLnBrk="0" hangingPunct="1">
      <a:defRPr kumimoji="1" sz="1500" kern="1200">
        <a:solidFill>
          <a:schemeClr val="tx1"/>
        </a:solidFill>
        <a:latin typeface="+mn-lt"/>
        <a:ea typeface="+mn-ea"/>
        <a:cs typeface="+mn-cs"/>
      </a:defRPr>
    </a:lvl2pPr>
    <a:lvl3pPr marL="779163" algn="l" defTabSz="779163" rtl="0" eaLnBrk="1" latinLnBrk="0" hangingPunct="1">
      <a:defRPr kumimoji="1" sz="1500" kern="1200">
        <a:solidFill>
          <a:schemeClr val="tx1"/>
        </a:solidFill>
        <a:latin typeface="+mn-lt"/>
        <a:ea typeface="+mn-ea"/>
        <a:cs typeface="+mn-cs"/>
      </a:defRPr>
    </a:lvl3pPr>
    <a:lvl4pPr marL="1168745" algn="l" defTabSz="779163" rtl="0" eaLnBrk="1" latinLnBrk="0" hangingPunct="1">
      <a:defRPr kumimoji="1" sz="1500" kern="1200">
        <a:solidFill>
          <a:schemeClr val="tx1"/>
        </a:solidFill>
        <a:latin typeface="+mn-lt"/>
        <a:ea typeface="+mn-ea"/>
        <a:cs typeface="+mn-cs"/>
      </a:defRPr>
    </a:lvl4pPr>
    <a:lvl5pPr marL="1558326" algn="l" defTabSz="779163" rtl="0" eaLnBrk="1" latinLnBrk="0" hangingPunct="1">
      <a:defRPr kumimoji="1" sz="1500" kern="1200">
        <a:solidFill>
          <a:schemeClr val="tx1"/>
        </a:solidFill>
        <a:latin typeface="+mn-lt"/>
        <a:ea typeface="+mn-ea"/>
        <a:cs typeface="+mn-cs"/>
      </a:defRPr>
    </a:lvl5pPr>
    <a:lvl6pPr marL="1947908" algn="l" defTabSz="779163" rtl="0" eaLnBrk="1" latinLnBrk="0" hangingPunct="1">
      <a:defRPr kumimoji="1" sz="1500" kern="1200">
        <a:solidFill>
          <a:schemeClr val="tx1"/>
        </a:solidFill>
        <a:latin typeface="+mn-lt"/>
        <a:ea typeface="+mn-ea"/>
        <a:cs typeface="+mn-cs"/>
      </a:defRPr>
    </a:lvl6pPr>
    <a:lvl7pPr marL="2337489" algn="l" defTabSz="779163" rtl="0" eaLnBrk="1" latinLnBrk="0" hangingPunct="1">
      <a:defRPr kumimoji="1" sz="1500" kern="1200">
        <a:solidFill>
          <a:schemeClr val="tx1"/>
        </a:solidFill>
        <a:latin typeface="+mn-lt"/>
        <a:ea typeface="+mn-ea"/>
        <a:cs typeface="+mn-cs"/>
      </a:defRPr>
    </a:lvl7pPr>
    <a:lvl8pPr marL="2727071" algn="l" defTabSz="779163" rtl="0" eaLnBrk="1" latinLnBrk="0" hangingPunct="1">
      <a:defRPr kumimoji="1" sz="1500" kern="1200">
        <a:solidFill>
          <a:schemeClr val="tx1"/>
        </a:solidFill>
        <a:latin typeface="+mn-lt"/>
        <a:ea typeface="+mn-ea"/>
        <a:cs typeface="+mn-cs"/>
      </a:defRPr>
    </a:lvl8pPr>
    <a:lvl9pPr marL="3116652" algn="l" defTabSz="779163" rtl="0" eaLnBrk="1" latinLnBrk="0" hangingPunct="1">
      <a:defRPr kumimoji="1"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中村　博" initials="中村　博" lastIdx="1" clrIdx="0">
    <p:extLst>
      <p:ext uri="{19B8F6BF-5375-455C-9EA6-DF929625EA0E}">
        <p15:presenceInfo xmlns:p15="http://schemas.microsoft.com/office/powerpoint/2012/main" userId="S-1-5-21-2060860259-3831093206-1623407636-928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79646"/>
    <a:srgbClr val="4BACC6"/>
    <a:srgbClr val="35B2D5"/>
    <a:srgbClr val="46AAC5"/>
    <a:srgbClr val="298C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74780" autoAdjust="0"/>
  </p:normalViewPr>
  <p:slideViewPr>
    <p:cSldViewPr>
      <p:cViewPr>
        <p:scale>
          <a:sx n="66" d="100"/>
          <a:sy n="66" d="100"/>
        </p:scale>
        <p:origin x="1500" y="276"/>
      </p:cViewPr>
      <p:guideLst>
        <p:guide orient="horz" pos="1620"/>
        <p:guide pos="2880"/>
      </p:guideLst>
    </p:cSldViewPr>
  </p:slideViewPr>
  <p:outlineViewPr>
    <p:cViewPr>
      <p:scale>
        <a:sx n="33" d="100"/>
        <a:sy n="33" d="100"/>
      </p:scale>
      <p:origin x="0" y="-88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F334212C-E949-4645-8BF6-F1249FB67DB2}" type="datetimeFigureOut">
              <a:rPr kumimoji="1" lang="ja-JP" altLang="en-US" smtClean="0"/>
              <a:t>2016/3/25</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13744DAB-5F81-4F39-82B3-2C495066B4DF}" type="slidenum">
              <a:rPr kumimoji="1" lang="ja-JP" altLang="en-US" smtClean="0"/>
              <a:t>‹#›</a:t>
            </a:fld>
            <a:endParaRPr kumimoji="1" lang="ja-JP" altLang="en-US"/>
          </a:p>
        </p:txBody>
      </p:sp>
    </p:spTree>
    <p:extLst>
      <p:ext uri="{BB962C8B-B14F-4D97-AF65-F5344CB8AC3E}">
        <p14:creationId xmlns:p14="http://schemas.microsoft.com/office/powerpoint/2010/main" val="30124472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2</a:t>
            </a:fld>
            <a:endParaRPr kumimoji="1" lang="ja-JP" altLang="en-US" dirty="0"/>
          </a:p>
        </p:txBody>
      </p:sp>
    </p:spTree>
    <p:extLst>
      <p:ext uri="{BB962C8B-B14F-4D97-AF65-F5344CB8AC3E}">
        <p14:creationId xmlns:p14="http://schemas.microsoft.com/office/powerpoint/2010/main" val="2196460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3</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5</a:t>
            </a:fld>
            <a:endParaRPr kumimoji="1" lang="ja-JP" altLang="en-US"/>
          </a:p>
        </p:txBody>
      </p:sp>
    </p:spTree>
    <p:extLst>
      <p:ext uri="{BB962C8B-B14F-4D97-AF65-F5344CB8AC3E}">
        <p14:creationId xmlns:p14="http://schemas.microsoft.com/office/powerpoint/2010/main" val="350107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6</a:t>
            </a:fld>
            <a:endParaRPr kumimoji="1" lang="ja-JP" altLang="en-US"/>
          </a:p>
        </p:txBody>
      </p:sp>
    </p:spTree>
    <p:extLst>
      <p:ext uri="{BB962C8B-B14F-4D97-AF65-F5344CB8AC3E}">
        <p14:creationId xmlns:p14="http://schemas.microsoft.com/office/powerpoint/2010/main" val="3511250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8</a:t>
            </a:fld>
            <a:endParaRPr kumimoji="1" lang="ja-JP" altLang="en-US"/>
          </a:p>
        </p:txBody>
      </p:sp>
    </p:spTree>
    <p:extLst>
      <p:ext uri="{BB962C8B-B14F-4D97-AF65-F5344CB8AC3E}">
        <p14:creationId xmlns:p14="http://schemas.microsoft.com/office/powerpoint/2010/main" val="528822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9</a:t>
            </a:fld>
            <a:endParaRPr kumimoji="1" lang="ja-JP" altLang="en-US"/>
          </a:p>
        </p:txBody>
      </p:sp>
    </p:spTree>
    <p:extLst>
      <p:ext uri="{BB962C8B-B14F-4D97-AF65-F5344CB8AC3E}">
        <p14:creationId xmlns:p14="http://schemas.microsoft.com/office/powerpoint/2010/main" val="2835387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10</a:t>
            </a:fld>
            <a:endParaRPr kumimoji="1" lang="ja-JP" altLang="en-US"/>
          </a:p>
        </p:txBody>
      </p:sp>
    </p:spTree>
    <p:extLst>
      <p:ext uri="{BB962C8B-B14F-4D97-AF65-F5344CB8AC3E}">
        <p14:creationId xmlns:p14="http://schemas.microsoft.com/office/powerpoint/2010/main" val="2623417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11</a:t>
            </a:fld>
            <a:endParaRPr kumimoji="1" lang="ja-JP" altLang="en-US"/>
          </a:p>
        </p:txBody>
      </p:sp>
    </p:spTree>
    <p:extLst>
      <p:ext uri="{BB962C8B-B14F-4D97-AF65-F5344CB8AC3E}">
        <p14:creationId xmlns:p14="http://schemas.microsoft.com/office/powerpoint/2010/main" val="4099360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009292"/>
            <a:ext cx="7772400" cy="1102519"/>
          </a:xfrm>
        </p:spPr>
        <p:txBody>
          <a:bodyPr>
            <a:normAutofit/>
          </a:bodyPr>
          <a:lstStyle>
            <a:lvl1pPr algn="ctr">
              <a:defRPr sz="24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165816"/>
            <a:ext cx="6400800" cy="1063284"/>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313F1C5-5E91-4BDC-BF15-61D20E586033}" type="datetime1">
              <a:rPr lang="ja-JP" altLang="en-US" smtClean="0">
                <a:solidFill>
                  <a:prstClr val="black">
                    <a:tint val="75000"/>
                  </a:prstClr>
                </a:solidFill>
              </a:rPr>
              <a:pPr/>
              <a:t>2016/3/25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a:t>
            </a:fld>
            <a:endParaRPr lang="ja-JP" altLang="en-US">
              <a:solidFill>
                <a:prstClr val="black">
                  <a:tint val="75000"/>
                </a:prstClr>
              </a:solidFill>
            </a:endParaRPr>
          </a:p>
        </p:txBody>
      </p:sp>
      <p:sp>
        <p:nvSpPr>
          <p:cNvPr id="7" name="Rectangle 4"/>
          <p:cNvSpPr>
            <a:spLocks noChangeArrowheads="1"/>
          </p:cNvSpPr>
          <p:nvPr userDrawn="1"/>
        </p:nvSpPr>
        <p:spPr bwMode="auto">
          <a:xfrm>
            <a:off x="291615" y="628650"/>
            <a:ext cx="8560777" cy="57150"/>
          </a:xfrm>
          <a:prstGeom prst="rect">
            <a:avLst/>
          </a:prstGeom>
          <a:gradFill rotWithShape="1">
            <a:gsLst>
              <a:gs pos="0">
                <a:srgbClr val="A9CBFF"/>
              </a:gs>
              <a:gs pos="100000">
                <a:srgbClr val="0066FF"/>
              </a:gs>
            </a:gsLst>
            <a:lin ang="5400000" scaled="1"/>
          </a:gradFill>
          <a:ln>
            <a:noFill/>
          </a:ln>
          <a:effectLst/>
          <a:extLst/>
        </p:spPr>
        <p:txBody>
          <a:bodyPr wrap="none" anchor="ctr"/>
          <a:lstStyle/>
          <a:p>
            <a:pPr algn="r" defTabSz="685800">
              <a:defRPr/>
            </a:pPr>
            <a:endParaRPr lang="ja-JP" altLang="ja-JP" sz="975" dirty="0">
              <a:solidFill>
                <a:prstClr val="white"/>
              </a:solidFill>
              <a:latin typeface="HGP創英角ｺﾞｼｯｸUB" pitchFamily="50" charset="-128"/>
              <a:ea typeface="HGP創英角ｺﾞｼｯｸUB" pitchFamily="50" charset="-128"/>
            </a:endParaRPr>
          </a:p>
        </p:txBody>
      </p:sp>
      <p:pic>
        <p:nvPicPr>
          <p:cNvPr id="8" name="Picture 5" descr="CS1_p3C"/>
          <p:cNvPicPr>
            <a:picLocks noChangeAspect="1" noChangeArrowheads="1"/>
          </p:cNvPicPr>
          <p:nvPr userDrawn="1"/>
        </p:nvPicPr>
        <p:blipFill>
          <a:blip r:embed="rId2"/>
          <a:srcRect/>
          <a:stretch>
            <a:fillRect/>
          </a:stretch>
        </p:blipFill>
        <p:spPr bwMode="auto">
          <a:xfrm>
            <a:off x="120165" y="370286"/>
            <a:ext cx="2412023" cy="569119"/>
          </a:xfrm>
          <a:prstGeom prst="rect">
            <a:avLst/>
          </a:prstGeom>
          <a:noFill/>
          <a:ln w="9525">
            <a:noFill/>
            <a:miter lim="800000"/>
            <a:headEnd/>
            <a:tailEnd/>
          </a:ln>
        </p:spPr>
      </p:pic>
    </p:spTree>
    <p:extLst>
      <p:ext uri="{BB962C8B-B14F-4D97-AF65-F5344CB8AC3E}">
        <p14:creationId xmlns:p14="http://schemas.microsoft.com/office/powerpoint/2010/main" val="19142000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178274" y="465517"/>
            <a:ext cx="8780674" cy="151216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1C5F7A-AC47-40AF-9E2E-503A31AEBEF0}" type="datetime1">
              <a:rPr lang="ja-JP" altLang="en-US" smtClean="0">
                <a:solidFill>
                  <a:prstClr val="black">
                    <a:tint val="75000"/>
                  </a:prstClr>
                </a:solidFill>
              </a:rPr>
              <a:pPr/>
              <a:t>2016/3/25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a:t>
            </a:fld>
            <a:endParaRPr lang="ja-JP" altLang="en-US" dirty="0">
              <a:solidFill>
                <a:prstClr val="black">
                  <a:tint val="75000"/>
                </a:prstClr>
              </a:solidFill>
            </a:endParaRPr>
          </a:p>
        </p:txBody>
      </p:sp>
      <p:sp>
        <p:nvSpPr>
          <p:cNvPr id="7" name="Rectangle 6"/>
          <p:cNvSpPr>
            <a:spLocks noChangeArrowheads="1"/>
          </p:cNvSpPr>
          <p:nvPr userDrawn="1"/>
        </p:nvSpPr>
        <p:spPr bwMode="auto">
          <a:xfrm>
            <a:off x="168923" y="411510"/>
            <a:ext cx="8806154" cy="27000"/>
          </a:xfrm>
          <a:prstGeom prst="rect">
            <a:avLst/>
          </a:prstGeom>
          <a:gradFill rotWithShape="1">
            <a:gsLst>
              <a:gs pos="0">
                <a:srgbClr val="A9CBFF"/>
              </a:gs>
              <a:gs pos="100000">
                <a:srgbClr val="0066FF"/>
              </a:gs>
            </a:gsLst>
            <a:lin ang="5400000" scaled="1"/>
          </a:gradFill>
          <a:ln>
            <a:noFill/>
          </a:ln>
          <a:effectLst/>
          <a:extLst/>
        </p:spPr>
        <p:txBody>
          <a:bodyPr wrap="none" anchor="ctr"/>
          <a:lstStyle/>
          <a:p>
            <a:pPr algn="r" defTabSz="685800">
              <a:defRPr/>
            </a:pPr>
            <a:endParaRPr lang="ja-JP" altLang="ja-JP" sz="975" dirty="0">
              <a:solidFill>
                <a:prstClr val="white"/>
              </a:solidFill>
              <a:latin typeface="HGP創英角ｺﾞｼｯｸUB" pitchFamily="50" charset="-128"/>
              <a:ea typeface="HGP創英角ｺﾞｼｯｸUB" pitchFamily="50" charset="-128"/>
            </a:endParaRPr>
          </a:p>
        </p:txBody>
      </p:sp>
      <p:pic>
        <p:nvPicPr>
          <p:cNvPr id="8" name="Picture 7" descr="CS1_p3C"/>
          <p:cNvPicPr>
            <a:picLocks noChangeAspect="1" noChangeArrowheads="1"/>
          </p:cNvPicPr>
          <p:nvPr userDrawn="1"/>
        </p:nvPicPr>
        <p:blipFill>
          <a:blip r:embed="rId2"/>
          <a:srcRect/>
          <a:stretch>
            <a:fillRect/>
          </a:stretch>
        </p:blipFill>
        <p:spPr bwMode="auto">
          <a:xfrm>
            <a:off x="7828977" y="87504"/>
            <a:ext cx="1145701" cy="270000"/>
          </a:xfrm>
          <a:prstGeom prst="rect">
            <a:avLst/>
          </a:prstGeom>
          <a:noFill/>
          <a:ln w="9525">
            <a:noFill/>
            <a:miter lim="800000"/>
            <a:headEnd/>
            <a:tailEnd/>
          </a:ln>
        </p:spPr>
      </p:pic>
    </p:spTree>
    <p:extLst>
      <p:ext uri="{BB962C8B-B14F-4D97-AF65-F5344CB8AC3E}">
        <p14:creationId xmlns:p14="http://schemas.microsoft.com/office/powerpoint/2010/main" val="384347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536786E-041B-4A16-A4AD-3FEF48761B4A}" type="datetime1">
              <a:rPr lang="ja-JP" altLang="en-US" smtClean="0">
                <a:solidFill>
                  <a:prstClr val="black">
                    <a:tint val="75000"/>
                  </a:prstClr>
                </a:solidFill>
              </a:rPr>
              <a:pPr/>
              <a:t>2016/3/25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867599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72228" y="87504"/>
            <a:ext cx="8229600" cy="324006"/>
          </a:xfrm>
          <a:prstGeom prst="rect">
            <a:avLst/>
          </a:prstGeom>
        </p:spPr>
        <p:txBody>
          <a:bodyPr vert="horz" lIns="36000" tIns="36000" rIns="36000" bIns="3600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178275" y="465517"/>
            <a:ext cx="8229600" cy="3394472"/>
          </a:xfrm>
          <a:prstGeom prst="rect">
            <a:avLst/>
          </a:prstGeom>
        </p:spPr>
        <p:txBody>
          <a:bodyPr vert="horz" lIns="36000" tIns="36000" rIns="36000" bIns="3600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09980E7D-C4B3-430B-BA0C-40808E464113}" type="datetime1">
              <a:rPr lang="ja-JP" altLang="en-US" smtClean="0">
                <a:solidFill>
                  <a:prstClr val="black">
                    <a:tint val="75000"/>
                  </a:prstClr>
                </a:solidFill>
              </a:rPr>
              <a:pPr defTabSz="685800"/>
              <a:t>2016/3/25</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7010400" y="4981500"/>
            <a:ext cx="2133600" cy="162000"/>
          </a:xfrm>
          <a:prstGeom prst="rect">
            <a:avLst/>
          </a:prstGeom>
        </p:spPr>
        <p:txBody>
          <a:bodyPr vert="horz" lIns="91440" tIns="45720" rIns="91440" bIns="45720" rtlCol="0" anchor="ctr"/>
          <a:lstStyle>
            <a:lvl1pPr algn="r">
              <a:defRPr sz="900">
                <a:solidFill>
                  <a:schemeClr val="tx1">
                    <a:tint val="75000"/>
                  </a:schemeClr>
                </a:solidFill>
                <a:latin typeface="+mn-lt"/>
              </a:defRPr>
            </a:lvl1pPr>
          </a:lstStyle>
          <a:p>
            <a:pPr defTabSz="685800"/>
            <a:fld id="{F1CDA7CF-3E48-41EA-AF5C-3FCD31B8EB5E}" type="slidenum">
              <a:rPr lang="ja-JP" altLang="en-US" smtClean="0">
                <a:solidFill>
                  <a:prstClr val="black">
                    <a:tint val="75000"/>
                  </a:prstClr>
                </a:solidFill>
              </a:rPr>
              <a:pPr defTabSz="685800"/>
              <a:t>‹#›</a:t>
            </a:fld>
            <a:endParaRPr lang="ja-JP" altLang="en-US" dirty="0">
              <a:solidFill>
                <a:prstClr val="black">
                  <a:tint val="75000"/>
                </a:prstClr>
              </a:solidFill>
            </a:endParaRPr>
          </a:p>
        </p:txBody>
      </p:sp>
      <p:sp>
        <p:nvSpPr>
          <p:cNvPr id="8" name="Text Box 8"/>
          <p:cNvSpPr txBox="1">
            <a:spLocks noChangeArrowheads="1"/>
          </p:cNvSpPr>
          <p:nvPr userDrawn="1"/>
        </p:nvSpPr>
        <p:spPr bwMode="auto">
          <a:xfrm>
            <a:off x="452" y="4975120"/>
            <a:ext cx="3057231" cy="174761"/>
          </a:xfrm>
          <a:prstGeom prst="rect">
            <a:avLst/>
          </a:prstGeom>
          <a:noFill/>
          <a:ln>
            <a:noFill/>
          </a:ln>
          <a:effectLst/>
          <a:extLst/>
        </p:spPr>
        <p:txBody>
          <a:bodyPr vert="horz" wrap="square" lIns="67500" tIns="35100" rIns="67500" bIns="35100" numCol="1" anchor="b" anchorCtr="0" compatLnSpc="1">
            <a:prstTxWarp prst="textNoShape">
              <a:avLst/>
            </a:prstTxWarp>
            <a:noAutofit/>
          </a:bodyPr>
          <a:lstStyle>
            <a:defPPr>
              <a:defRPr lang="ja-JP"/>
            </a:defPPr>
            <a:lvl1pPr marL="0" algn="l" defTabSz="914400" rtl="0" eaLnBrk="1" fontAlgn="auto" latinLnBrk="0" hangingPunct="1">
              <a:lnSpc>
                <a:spcPct val="90000"/>
              </a:lnSpc>
              <a:spcBef>
                <a:spcPct val="0"/>
              </a:spcBef>
              <a:spcAft>
                <a:spcPts val="0"/>
              </a:spcAft>
              <a:defRPr kumimoji="1" sz="1000" kern="1200" baseline="0">
                <a:solidFill>
                  <a:schemeClr val="tx1"/>
                </a:solidFill>
                <a:latin typeface="+mn-lt"/>
                <a:ea typeface="HGP創英角ｺﾞｼｯｸUB"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750" dirty="0" smtClean="0">
                <a:solidFill>
                  <a:prstClr val="black">
                    <a:lumMod val="50000"/>
                    <a:lumOff val="50000"/>
                  </a:prstClr>
                </a:solidFill>
                <a:latin typeface="メイリオ"/>
                <a:ea typeface="メイリオ"/>
              </a:rPr>
              <a:t>次期基幹系システム推進室  </a:t>
            </a:r>
            <a:r>
              <a:rPr lang="en-US" altLang="ja-JP" sz="750" dirty="0" smtClean="0">
                <a:solidFill>
                  <a:prstClr val="black">
                    <a:lumMod val="50000"/>
                    <a:lumOff val="50000"/>
                  </a:prstClr>
                </a:solidFill>
                <a:latin typeface="メイリオ"/>
                <a:ea typeface="メイリオ"/>
              </a:rPr>
              <a:t>Project</a:t>
            </a:r>
            <a:r>
              <a:rPr lang="ja-JP" altLang="en-US" sz="750" dirty="0" smtClean="0">
                <a:solidFill>
                  <a:prstClr val="black">
                    <a:lumMod val="50000"/>
                    <a:lumOff val="50000"/>
                  </a:prstClr>
                </a:solidFill>
                <a:latin typeface="メイリオ"/>
                <a:ea typeface="メイリオ"/>
              </a:rPr>
              <a:t> </a:t>
            </a:r>
            <a:r>
              <a:rPr lang="en-US" altLang="ja-JP" sz="750" dirty="0" smtClean="0">
                <a:solidFill>
                  <a:prstClr val="black">
                    <a:lumMod val="50000"/>
                    <a:lumOff val="50000"/>
                  </a:prstClr>
                </a:solidFill>
                <a:latin typeface="メイリオ"/>
                <a:ea typeface="メイリオ"/>
              </a:rPr>
              <a:t>Confidential</a:t>
            </a:r>
          </a:p>
        </p:txBody>
      </p:sp>
    </p:spTree>
    <p:extLst>
      <p:ext uri="{BB962C8B-B14F-4D97-AF65-F5344CB8AC3E}">
        <p14:creationId xmlns:p14="http://schemas.microsoft.com/office/powerpoint/2010/main" val="314911705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algn="l" defTabSz="685800" rtl="0" eaLnBrk="1" latinLnBrk="0" hangingPunct="1">
        <a:spcBef>
          <a:spcPct val="0"/>
        </a:spcBef>
        <a:buNone/>
        <a:defRPr kumimoji="1" sz="1800" b="1"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Wingdings" panose="05000000000000000000" pitchFamily="2" charset="2"/>
        <a:buChar char="n"/>
        <a:defRPr kumimoji="1" sz="15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2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次期基幹系システム</a:t>
            </a:r>
            <a:r>
              <a:rPr kumimoji="1" lang="en-US" altLang="ja-JP" dirty="0" smtClean="0"/>
              <a:t/>
            </a:r>
            <a:br>
              <a:rPr kumimoji="1" lang="en-US" altLang="ja-JP" dirty="0" smtClean="0"/>
            </a:br>
            <a:r>
              <a:rPr lang="ja-JP" altLang="en-US" dirty="0" smtClean="0"/>
              <a:t>ファイリングシステム方式概要説明会</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2016/3/24,25</a:t>
            </a:r>
            <a:r>
              <a:rPr kumimoji="1" lang="ja-JP" altLang="en-US" dirty="0" smtClean="0"/>
              <a:t>　</a:t>
            </a:r>
            <a:r>
              <a:rPr kumimoji="1" lang="en-US" altLang="ja-JP" dirty="0" smtClean="0"/>
              <a:t>FA</a:t>
            </a:r>
            <a:r>
              <a:rPr kumimoji="1" lang="ja-JP" altLang="en-US" dirty="0" smtClean="0"/>
              <a:t>チーム</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a:t>
            </a:fld>
            <a:endParaRPr lang="ja-JP" altLang="en-US" dirty="0">
              <a:solidFill>
                <a:prstClr val="black">
                  <a:tint val="75000"/>
                </a:prstClr>
              </a:solidFill>
            </a:endParaRPr>
          </a:p>
        </p:txBody>
      </p:sp>
    </p:spTree>
    <p:extLst>
      <p:ext uri="{BB962C8B-B14F-4D97-AF65-F5344CB8AC3E}">
        <p14:creationId xmlns:p14="http://schemas.microsoft.com/office/powerpoint/2010/main" val="3653569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Appendix</a:t>
            </a:r>
            <a:r>
              <a:rPr lang="ja-JP" altLang="en-US" dirty="0" err="1"/>
              <a:t>：</a:t>
            </a:r>
            <a:r>
              <a:rPr lang="en-US" altLang="ja-JP" dirty="0" err="1" smtClean="0"/>
              <a:t>OnBase</a:t>
            </a:r>
            <a:r>
              <a:rPr lang="ja-JP" altLang="en-US" dirty="0" err="1" smtClean="0"/>
              <a:t>へ登</a:t>
            </a:r>
            <a:r>
              <a:rPr lang="ja-JP" altLang="en-US" dirty="0" smtClean="0"/>
              <a:t>録するファイルの種類・</a:t>
            </a:r>
            <a:r>
              <a:rPr kumimoji="1" lang="ja-JP" altLang="en-US" dirty="0" smtClean="0"/>
              <a:t>拡張子</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10</a:t>
            </a:fld>
            <a:endParaRPr lang="ja-JP" altLang="en-US" dirty="0">
              <a:solidFill>
                <a:prstClr val="black">
                  <a:tint val="75000"/>
                </a:prstClr>
              </a:solidFill>
            </a:endParaRPr>
          </a:p>
        </p:txBody>
      </p:sp>
      <p:sp>
        <p:nvSpPr>
          <p:cNvPr id="7" name="タイトル 1"/>
          <p:cNvSpPr txBox="1">
            <a:spLocks/>
          </p:cNvSpPr>
          <p:nvPr/>
        </p:nvSpPr>
        <p:spPr>
          <a:xfrm>
            <a:off x="175180" y="425169"/>
            <a:ext cx="8229600" cy="324006"/>
          </a:xfrm>
          <a:prstGeom prst="rect">
            <a:avLst/>
          </a:prstGeom>
        </p:spPr>
        <p:txBody>
          <a:bodyPr vert="horz" lIns="36000" tIns="36000" rIns="36000" bIns="36000" rtlCol="0" anchor="ctr">
            <a:normAutofit fontScale="97500"/>
          </a:bodyPr>
          <a:lstStyle>
            <a:lvl1pPr algn="l" defTabSz="685800" rtl="0" eaLnBrk="1" latinLnBrk="0" hangingPunct="1">
              <a:spcBef>
                <a:spcPct val="0"/>
              </a:spcBef>
              <a:buNone/>
              <a:defRPr kumimoji="1" sz="1800" b="1" kern="1200">
                <a:solidFill>
                  <a:schemeClr val="tx1"/>
                </a:solidFill>
                <a:latin typeface="+mj-lt"/>
                <a:ea typeface="+mj-ea"/>
                <a:cs typeface="+mj-cs"/>
              </a:defRPr>
            </a:lvl1pPr>
          </a:lstStyle>
          <a:p>
            <a:r>
              <a:rPr lang="ja-JP" altLang="en-US" sz="1600" b="0" dirty="0" smtClean="0"/>
              <a:t>■</a:t>
            </a:r>
            <a:r>
              <a:rPr lang="en-US" altLang="ja-JP" sz="1600" b="0" dirty="0" err="1" smtClean="0"/>
              <a:t>OnBase</a:t>
            </a:r>
            <a:r>
              <a:rPr lang="ja-JP" altLang="en-US" sz="1600" b="0" dirty="0" err="1" smtClean="0"/>
              <a:t>へ登</a:t>
            </a:r>
            <a:r>
              <a:rPr lang="ja-JP" altLang="en-US" sz="1600" b="0" dirty="0" smtClean="0"/>
              <a:t>録するファイルの種類・拡張子として以下を想定しています。</a:t>
            </a:r>
            <a:endParaRPr lang="en-US" altLang="ja-JP" sz="1600" b="0" dirty="0"/>
          </a:p>
        </p:txBody>
      </p:sp>
      <p:graphicFrame>
        <p:nvGraphicFramePr>
          <p:cNvPr id="8" name="表 7"/>
          <p:cNvGraphicFramePr>
            <a:graphicFrameLocks noGrp="1"/>
          </p:cNvGraphicFramePr>
          <p:nvPr>
            <p:extLst>
              <p:ext uri="{D42A27DB-BD31-4B8C-83A1-F6EECF244321}">
                <p14:modId xmlns:p14="http://schemas.microsoft.com/office/powerpoint/2010/main" val="3645920475"/>
              </p:ext>
            </p:extLst>
          </p:nvPr>
        </p:nvGraphicFramePr>
        <p:xfrm>
          <a:off x="172228" y="762370"/>
          <a:ext cx="8968921" cy="3690432"/>
        </p:xfrm>
        <a:graphic>
          <a:graphicData uri="http://schemas.openxmlformats.org/drawingml/2006/table">
            <a:tbl>
              <a:tblPr>
                <a:tableStyleId>{2D5ABB26-0587-4C30-8999-92F81FD0307C}</a:tableStyleId>
              </a:tblPr>
              <a:tblGrid>
                <a:gridCol w="373704"/>
                <a:gridCol w="622842"/>
                <a:gridCol w="3737051"/>
                <a:gridCol w="2615936"/>
                <a:gridCol w="1619388"/>
              </a:tblGrid>
              <a:tr h="304336">
                <a:tc rowSpan="2">
                  <a:txBody>
                    <a:bodyPr/>
                    <a:lstStyle/>
                    <a:p>
                      <a:pPr algn="ctr" fontAlgn="ctr"/>
                      <a:r>
                        <a:rPr lang="en-US" sz="1000" u="none" strike="noStrike" dirty="0">
                          <a:solidFill>
                            <a:schemeClr val="bg1"/>
                          </a:solidFill>
                          <a:effectLst/>
                        </a:rPr>
                        <a:t>No.</a:t>
                      </a:r>
                      <a:endParaRPr 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rtl="0" fontAlgn="ctr"/>
                      <a:r>
                        <a:rPr lang="ja-JP" altLang="en-US" sz="1000" u="none" strike="noStrike" dirty="0">
                          <a:solidFill>
                            <a:schemeClr val="bg1"/>
                          </a:solidFill>
                          <a:effectLst/>
                        </a:rPr>
                        <a:t>帳票種類</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kumimoji="1" lang="ja-JP" altLang="en-US"/>
                    </a:p>
                  </a:txBody>
                  <a:tcPr/>
                </a:tc>
                <a:tc rowSpan="2">
                  <a:txBody>
                    <a:bodyPr/>
                    <a:lstStyle/>
                    <a:p>
                      <a:pPr algn="ctr" rtl="0" fontAlgn="ctr"/>
                      <a:r>
                        <a:rPr lang="ja-JP" altLang="en-US" sz="1000" u="none" strike="noStrike" dirty="0">
                          <a:solidFill>
                            <a:schemeClr val="bg1"/>
                          </a:solidFill>
                          <a:effectLst/>
                        </a:rPr>
                        <a:t>変換</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rtl="0" fontAlgn="ctr"/>
                      <a:r>
                        <a:rPr lang="ja-JP" altLang="en-US" sz="1000" u="none" strike="noStrike">
                          <a:solidFill>
                            <a:schemeClr val="bg1"/>
                          </a:solidFill>
                          <a:effectLst/>
                        </a:rPr>
                        <a:t>表示方法</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336">
                <a:tc vMerge="1">
                  <a:txBody>
                    <a:bodyPr/>
                    <a:lstStyle/>
                    <a:p>
                      <a:endParaRPr kumimoji="1" lang="ja-JP" altLang="en-US"/>
                    </a:p>
                  </a:txBody>
                  <a:tcPr/>
                </a:tc>
                <a:tc>
                  <a:txBody>
                    <a:bodyPr/>
                    <a:lstStyle/>
                    <a:p>
                      <a:pPr algn="ctr" rtl="0" fontAlgn="ctr"/>
                      <a:r>
                        <a:rPr lang="ja-JP" altLang="en-US" sz="1000" u="none" strike="noStrike" dirty="0">
                          <a:solidFill>
                            <a:schemeClr val="bg1"/>
                          </a:solidFill>
                          <a:effectLst/>
                        </a:rPr>
                        <a:t>拡張子</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u="none" strike="noStrike" dirty="0">
                          <a:solidFill>
                            <a:schemeClr val="bg1"/>
                          </a:solidFill>
                          <a:effectLst/>
                        </a:rPr>
                        <a:t>ファイルの種類</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kumimoji="1" lang="ja-JP" altLang="en-US"/>
                    </a:p>
                  </a:txBody>
                  <a:tcPr/>
                </a:tc>
                <a:tc vMerge="1">
                  <a:txBody>
                    <a:bodyPr/>
                    <a:lstStyle/>
                    <a:p>
                      <a:endParaRPr kumimoji="1" lang="ja-JP" altLang="en-US"/>
                    </a:p>
                  </a:txBody>
                  <a:tcPr/>
                </a:tc>
              </a:tr>
              <a:tr h="323536">
                <a:tc>
                  <a:txBody>
                    <a:bodyPr/>
                    <a:lstStyle/>
                    <a:p>
                      <a:pPr algn="r" fontAlgn="ctr"/>
                      <a:r>
                        <a:rPr lang="en-US" altLang="ja-JP" sz="1000" u="none" strike="noStrike" dirty="0">
                          <a:effectLst/>
                        </a:rPr>
                        <a:t>1</a:t>
                      </a:r>
                      <a:endParaRPr lang="en-US" altLang="ja-JP" sz="1000" b="0" i="0" u="none" strike="noStrike" dirty="0">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dirty="0">
                          <a:effectLst/>
                        </a:rPr>
                        <a:t>pdf</a:t>
                      </a: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dirty="0">
                          <a:effectLst/>
                        </a:rPr>
                        <a:t>Adobe Acrobat Document (.pdf)</a:t>
                      </a: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u="none" strike="noStrike">
                          <a:effectLst/>
                        </a:rPr>
                        <a:t>Image Renderd PDF(</a:t>
                      </a:r>
                      <a:r>
                        <a:rPr lang="ja-JP" altLang="en-US" sz="1000" u="none" strike="noStrike">
                          <a:effectLst/>
                        </a:rPr>
                        <a:t>イメージファイル</a:t>
                      </a:r>
                      <a:r>
                        <a:rPr lang="en-US" altLang="ja-JP" sz="1000" u="none" strike="noStrike">
                          <a:effectLst/>
                        </a:rPr>
                        <a:t>)</a:t>
                      </a:r>
                      <a:r>
                        <a:rPr lang="ja-JP" altLang="en-US" sz="1000" u="none" strike="noStrike">
                          <a:effectLst/>
                        </a:rPr>
                        <a:t>に変換</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dirty="0">
                          <a:effectLst/>
                        </a:rPr>
                        <a:t>ブラウザ内</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04336">
                <a:tc>
                  <a:txBody>
                    <a:bodyPr/>
                    <a:lstStyle/>
                    <a:p>
                      <a:pPr algn="r" fontAlgn="ctr"/>
                      <a:r>
                        <a:rPr lang="en-US" altLang="ja-JP" sz="1000" u="none" strike="noStrike">
                          <a:effectLst/>
                        </a:rPr>
                        <a:t>2</a:t>
                      </a:r>
                      <a:endParaRPr lang="en-US" altLang="ja-JP" sz="1000" b="0" i="0" u="none" strike="noStrike">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a:effectLst/>
                        </a:rPr>
                        <a:t>xlsx(※1)</a:t>
                      </a:r>
                      <a:endParaRPr 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dirty="0">
                          <a:effectLst/>
                        </a:rPr>
                        <a:t>Microsoft Excel </a:t>
                      </a:r>
                      <a:r>
                        <a:rPr lang="ja-JP" altLang="en-US" sz="1000" u="none" strike="noStrike" dirty="0">
                          <a:effectLst/>
                        </a:rPr>
                        <a:t>ワークシート </a:t>
                      </a:r>
                      <a:r>
                        <a:rPr lang="en-US" altLang="ja-JP" sz="1000" u="none" strike="noStrike" dirty="0">
                          <a:effectLst/>
                        </a:rPr>
                        <a:t>(.</a:t>
                      </a:r>
                      <a:r>
                        <a:rPr lang="en-US" sz="1000" u="none" strike="noStrike" dirty="0" err="1">
                          <a:effectLst/>
                        </a:rPr>
                        <a:t>xlsx</a:t>
                      </a:r>
                      <a:r>
                        <a:rPr lang="en-US" sz="1000" u="none" strike="noStrike" dirty="0">
                          <a:effectLst/>
                        </a:rPr>
                        <a:t>)</a:t>
                      </a: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a:effectLst/>
                        </a:rPr>
                        <a:t>イメージファイルに変換</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a:effectLst/>
                        </a:rPr>
                        <a:t>ブラウザ内</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04336">
                <a:tc>
                  <a:txBody>
                    <a:bodyPr/>
                    <a:lstStyle/>
                    <a:p>
                      <a:pPr algn="r" fontAlgn="ctr"/>
                      <a:r>
                        <a:rPr lang="en-US" altLang="ja-JP" sz="1000" u="none" strike="noStrike">
                          <a:effectLst/>
                        </a:rPr>
                        <a:t>3</a:t>
                      </a:r>
                      <a:endParaRPr lang="en-US" altLang="ja-JP" sz="1000" b="0" i="0" u="none" strike="noStrike">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dirty="0" err="1">
                          <a:effectLst/>
                        </a:rPr>
                        <a:t>xls</a:t>
                      </a:r>
                      <a:r>
                        <a:rPr lang="en-US" sz="1000" u="none" strike="noStrike" dirty="0">
                          <a:effectLst/>
                        </a:rPr>
                        <a:t>(※1)</a:t>
                      </a: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dirty="0">
                          <a:effectLst/>
                        </a:rPr>
                        <a:t>Microsoft Excel 97-2003 </a:t>
                      </a:r>
                      <a:r>
                        <a:rPr lang="ja-JP" altLang="en-US" sz="1000" u="none" strike="noStrike" dirty="0">
                          <a:effectLst/>
                        </a:rPr>
                        <a:t>ワークシート </a:t>
                      </a:r>
                      <a:r>
                        <a:rPr lang="en-US" altLang="ja-JP" sz="1000" u="none" strike="noStrike" dirty="0">
                          <a:effectLst/>
                        </a:rPr>
                        <a:t>(.</a:t>
                      </a:r>
                      <a:r>
                        <a:rPr lang="en-US" sz="1000" u="none" strike="noStrike" dirty="0" err="1">
                          <a:effectLst/>
                        </a:rPr>
                        <a:t>xls</a:t>
                      </a:r>
                      <a:r>
                        <a:rPr lang="en-US" sz="1000" u="none" strike="noStrike" dirty="0">
                          <a:effectLst/>
                        </a:rPr>
                        <a:t>)</a:t>
                      </a: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a:effectLst/>
                        </a:rPr>
                        <a:t>イメージファイルに変換</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a:effectLst/>
                        </a:rPr>
                        <a:t>ブラウザ内</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23536">
                <a:tc>
                  <a:txBody>
                    <a:bodyPr/>
                    <a:lstStyle/>
                    <a:p>
                      <a:pPr algn="r" fontAlgn="ctr"/>
                      <a:r>
                        <a:rPr lang="en-US" altLang="ja-JP" sz="1000" u="none" strike="noStrike">
                          <a:effectLst/>
                        </a:rPr>
                        <a:t>4</a:t>
                      </a:r>
                      <a:endParaRPr lang="en-US" altLang="ja-JP" sz="1000" b="0" i="0" u="none" strike="noStrike">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a:effectLst/>
                        </a:rPr>
                        <a:t>docx(※1)</a:t>
                      </a:r>
                      <a:endParaRPr 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dirty="0">
                          <a:effectLst/>
                        </a:rPr>
                        <a:t>Microsoft Word </a:t>
                      </a:r>
                      <a:r>
                        <a:rPr lang="ja-JP" altLang="en-US" sz="1000" u="none" strike="noStrike" dirty="0">
                          <a:effectLst/>
                        </a:rPr>
                        <a:t>文書 </a:t>
                      </a:r>
                      <a:r>
                        <a:rPr lang="en-US" altLang="ja-JP" sz="1000" u="none" strike="noStrike" dirty="0">
                          <a:effectLst/>
                        </a:rPr>
                        <a:t>(.</a:t>
                      </a:r>
                      <a:r>
                        <a:rPr lang="en-US" sz="1000" u="none" strike="noStrike" dirty="0" err="1">
                          <a:effectLst/>
                        </a:rPr>
                        <a:t>docx</a:t>
                      </a:r>
                      <a:r>
                        <a:rPr lang="en-US" sz="1000" u="none" strike="noStrike" dirty="0">
                          <a:effectLst/>
                        </a:rPr>
                        <a:t>)</a:t>
                      </a: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a:effectLst/>
                        </a:rPr>
                        <a:t>イメージファイルに変換</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a:effectLst/>
                        </a:rPr>
                        <a:t>ブラウザ内</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04336">
                <a:tc>
                  <a:txBody>
                    <a:bodyPr/>
                    <a:lstStyle/>
                    <a:p>
                      <a:pPr algn="r" fontAlgn="ctr"/>
                      <a:r>
                        <a:rPr lang="en-US" altLang="ja-JP" sz="1000" u="none" strike="noStrike">
                          <a:effectLst/>
                        </a:rPr>
                        <a:t>5</a:t>
                      </a:r>
                      <a:endParaRPr lang="en-US" altLang="ja-JP" sz="1000" b="0" i="0" u="none" strike="noStrike">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a:effectLst/>
                        </a:rPr>
                        <a:t>doc(※1)</a:t>
                      </a:r>
                      <a:endParaRPr 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dirty="0">
                          <a:effectLst/>
                        </a:rPr>
                        <a:t>Microsoft Word 97-2003 </a:t>
                      </a:r>
                      <a:r>
                        <a:rPr lang="ja-JP" altLang="en-US" sz="1000" u="none" strike="noStrike" dirty="0">
                          <a:effectLst/>
                        </a:rPr>
                        <a:t>文書 </a:t>
                      </a:r>
                      <a:r>
                        <a:rPr lang="en-US" altLang="ja-JP" sz="1000" u="none" strike="noStrike" dirty="0">
                          <a:effectLst/>
                        </a:rPr>
                        <a:t>(.</a:t>
                      </a:r>
                      <a:r>
                        <a:rPr lang="en-US" sz="1000" u="none" strike="noStrike" dirty="0">
                          <a:effectLst/>
                        </a:rPr>
                        <a:t>doc)</a:t>
                      </a: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dirty="0">
                          <a:effectLst/>
                        </a:rPr>
                        <a:t>イメージファイルに変換</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a:effectLst/>
                        </a:rPr>
                        <a:t>ブラウザ内</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04336">
                <a:tc>
                  <a:txBody>
                    <a:bodyPr/>
                    <a:lstStyle/>
                    <a:p>
                      <a:pPr algn="r" fontAlgn="ctr"/>
                      <a:r>
                        <a:rPr lang="en-US" altLang="ja-JP" sz="1000" u="none" strike="noStrike">
                          <a:effectLst/>
                        </a:rPr>
                        <a:t>6</a:t>
                      </a:r>
                      <a:endParaRPr lang="en-US" altLang="ja-JP" sz="1000" b="0" i="0" u="none" strike="noStrike">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a:effectLst/>
                        </a:rPr>
                        <a:t>pptx(※1)</a:t>
                      </a:r>
                      <a:endParaRPr 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u="none" strike="noStrike">
                          <a:effectLst/>
                        </a:rPr>
                        <a:t>Microsoft PowerPoint </a:t>
                      </a:r>
                      <a:r>
                        <a:rPr lang="ja-JP" altLang="en-US" sz="1000" u="none" strike="noStrike">
                          <a:effectLst/>
                        </a:rPr>
                        <a:t>プレゼンテーション </a:t>
                      </a:r>
                      <a:r>
                        <a:rPr lang="en-US" altLang="ja-JP" sz="1000" u="none" strike="noStrike">
                          <a:effectLst/>
                        </a:rPr>
                        <a:t>(.pptx)</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dirty="0">
                          <a:effectLst/>
                        </a:rPr>
                        <a:t>イメージファイルに変換</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a:effectLst/>
                        </a:rPr>
                        <a:t>ブラウザ内</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04336">
                <a:tc>
                  <a:txBody>
                    <a:bodyPr/>
                    <a:lstStyle/>
                    <a:p>
                      <a:pPr algn="r" fontAlgn="ctr"/>
                      <a:r>
                        <a:rPr lang="en-US" altLang="ja-JP" sz="1000" u="none" strike="noStrike">
                          <a:effectLst/>
                        </a:rPr>
                        <a:t>7</a:t>
                      </a:r>
                      <a:endParaRPr lang="en-US" altLang="ja-JP" sz="1000" b="0" i="0" u="none" strike="noStrike">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a:effectLst/>
                        </a:rPr>
                        <a:t>ppt(※1)</a:t>
                      </a:r>
                      <a:endParaRPr 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u="none" strike="noStrike">
                          <a:effectLst/>
                        </a:rPr>
                        <a:t>Microsoft PowerPoint 97-2003 </a:t>
                      </a:r>
                      <a:r>
                        <a:rPr lang="ja-JP" altLang="en-US" sz="1000" u="none" strike="noStrike">
                          <a:effectLst/>
                        </a:rPr>
                        <a:t>プレゼンテーション </a:t>
                      </a:r>
                      <a:r>
                        <a:rPr lang="en-US" altLang="ja-JP" sz="1000" u="none" strike="noStrike">
                          <a:effectLst/>
                        </a:rPr>
                        <a:t>(.ppt)</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dirty="0">
                          <a:effectLst/>
                        </a:rPr>
                        <a:t>イメージファイルに変換</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a:effectLst/>
                        </a:rPr>
                        <a:t>ブラウザ内</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04336">
                <a:tc>
                  <a:txBody>
                    <a:bodyPr/>
                    <a:lstStyle/>
                    <a:p>
                      <a:pPr algn="r" fontAlgn="ctr"/>
                      <a:r>
                        <a:rPr lang="en-US" altLang="ja-JP" sz="1000" u="none" strike="noStrike">
                          <a:effectLst/>
                        </a:rPr>
                        <a:t>8</a:t>
                      </a:r>
                      <a:endParaRPr lang="en-US" altLang="ja-JP" sz="1000" b="0" i="0" u="none" strike="noStrike">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a:effectLst/>
                        </a:rPr>
                        <a:t>txt</a:t>
                      </a:r>
                      <a:endParaRPr 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a:effectLst/>
                        </a:rPr>
                        <a:t>TXT </a:t>
                      </a:r>
                      <a:r>
                        <a:rPr lang="ja-JP" altLang="en-US" sz="1000" u="none" strike="noStrike">
                          <a:effectLst/>
                        </a:rPr>
                        <a:t>ファイル </a:t>
                      </a:r>
                      <a:r>
                        <a:rPr lang="en-US" altLang="ja-JP" sz="1000" u="none" strike="noStrike">
                          <a:effectLst/>
                        </a:rPr>
                        <a:t>(.</a:t>
                      </a:r>
                      <a:r>
                        <a:rPr lang="en-US" sz="1000" u="none" strike="noStrike">
                          <a:effectLst/>
                        </a:rPr>
                        <a:t>txt)</a:t>
                      </a:r>
                      <a:endParaRPr 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dirty="0">
                          <a:effectLst/>
                        </a:rPr>
                        <a:t>イメージファイルに変換</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dirty="0">
                          <a:effectLst/>
                        </a:rPr>
                        <a:t>ブラウザ内</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04336">
                <a:tc>
                  <a:txBody>
                    <a:bodyPr/>
                    <a:lstStyle/>
                    <a:p>
                      <a:pPr algn="r" fontAlgn="ctr"/>
                      <a:r>
                        <a:rPr lang="en-US" altLang="ja-JP" sz="1000" u="none" strike="noStrike">
                          <a:effectLst/>
                        </a:rPr>
                        <a:t>9</a:t>
                      </a:r>
                      <a:endParaRPr lang="en-US" altLang="ja-JP" sz="1000" b="0" i="0" u="none" strike="noStrike">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a:effectLst/>
                        </a:rPr>
                        <a:t>csv</a:t>
                      </a:r>
                      <a:endParaRPr 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sz="1000" u="none" strike="noStrike">
                          <a:effectLst/>
                        </a:rPr>
                        <a:t>CSV </a:t>
                      </a:r>
                      <a:r>
                        <a:rPr lang="ja-JP" altLang="en-US" sz="1000" u="none" strike="noStrike">
                          <a:effectLst/>
                        </a:rPr>
                        <a:t>ファイル </a:t>
                      </a:r>
                      <a:r>
                        <a:rPr lang="en-US" altLang="ja-JP" sz="1000" u="none" strike="noStrike">
                          <a:effectLst/>
                        </a:rPr>
                        <a:t>(.</a:t>
                      </a:r>
                      <a:r>
                        <a:rPr lang="en-US" sz="1000" u="none" strike="noStrike">
                          <a:effectLst/>
                        </a:rPr>
                        <a:t>csv)</a:t>
                      </a:r>
                      <a:endParaRPr 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a:effectLst/>
                        </a:rPr>
                        <a:t>イメージファイルに変換</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dirty="0">
                          <a:effectLst/>
                        </a:rPr>
                        <a:t>ブラウザ内</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04336">
                <a:tc>
                  <a:txBody>
                    <a:bodyPr/>
                    <a:lstStyle/>
                    <a:p>
                      <a:pPr algn="r" fontAlgn="ctr"/>
                      <a:r>
                        <a:rPr lang="en-US" altLang="ja-JP" sz="1000" u="none" strike="noStrike">
                          <a:effectLst/>
                        </a:rPr>
                        <a:t>10</a:t>
                      </a:r>
                      <a:endParaRPr lang="en-US" altLang="ja-JP" sz="1000" b="0" i="0" u="none" strike="noStrike">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l" rtl="0" fontAlgn="ctr"/>
                      <a:r>
                        <a:rPr lang="ja-JP" altLang="en-US" sz="1000" u="none" strike="noStrike" dirty="0">
                          <a:effectLst/>
                        </a:rPr>
                        <a:t>上記以外の帳票種類</a:t>
                      </a:r>
                      <a:r>
                        <a:rPr lang="en-US" altLang="ja-JP" sz="1000" u="none" strike="noStrike" dirty="0">
                          <a:effectLst/>
                        </a:rPr>
                        <a:t>(※2)</a:t>
                      </a:r>
                      <a:endParaRPr lang="en-US" altLang="ja-JP"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l" rtl="0" fontAlgn="ctr"/>
                      <a:r>
                        <a:rPr lang="ja-JP" altLang="en-US" sz="1000" u="none" strike="noStrike" dirty="0" err="1">
                          <a:effectLst/>
                        </a:rPr>
                        <a:t>ー</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u="none" strike="noStrike" dirty="0">
                          <a:effectLst/>
                        </a:rPr>
                        <a:t>ダウンロードのみ</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6212372"/>
              </p:ext>
            </p:extLst>
          </p:nvPr>
        </p:nvGraphicFramePr>
        <p:xfrm>
          <a:off x="173425" y="4573613"/>
          <a:ext cx="5613400" cy="381000"/>
        </p:xfrm>
        <a:graphic>
          <a:graphicData uri="http://schemas.openxmlformats.org/drawingml/2006/table">
            <a:tbl>
              <a:tblPr>
                <a:tableStyleId>{5C22544A-7EE6-4342-B048-85BDC9FD1C3A}</a:tableStyleId>
              </a:tblPr>
              <a:tblGrid>
                <a:gridCol w="5118100"/>
                <a:gridCol w="165100"/>
                <a:gridCol w="165100"/>
                <a:gridCol w="165100"/>
              </a:tblGrid>
              <a:tr h="190500">
                <a:tc gridSpan="4">
                  <a:txBody>
                    <a:bodyPr/>
                    <a:lstStyle/>
                    <a:p>
                      <a:pPr algn="l" fontAlgn="ctr"/>
                      <a:r>
                        <a:rPr lang="en-US" altLang="ja-JP" sz="1000" u="none" strike="noStrike" dirty="0">
                          <a:effectLst/>
                        </a:rPr>
                        <a:t>※1</a:t>
                      </a:r>
                      <a:r>
                        <a:rPr lang="ja-JP" altLang="en-US" sz="1000" u="none" strike="noStrike" dirty="0">
                          <a:effectLst/>
                        </a:rPr>
                        <a:t>：</a:t>
                      </a:r>
                      <a:r>
                        <a:rPr lang="en-US" altLang="ja-JP" sz="1000" u="none" strike="noStrike" dirty="0">
                          <a:effectLst/>
                        </a:rPr>
                        <a:t>Office</a:t>
                      </a:r>
                      <a:r>
                        <a:rPr lang="ja-JP" altLang="en-US" sz="1000" u="none" strike="noStrike" dirty="0">
                          <a:effectLst/>
                        </a:rPr>
                        <a:t>文書について、オリジナルファイルとイメージファイルの</a:t>
                      </a:r>
                      <a:r>
                        <a:rPr lang="en-US" altLang="ja-JP" sz="1000" u="none" strike="noStrike" dirty="0">
                          <a:effectLst/>
                        </a:rPr>
                        <a:t>2</a:t>
                      </a:r>
                      <a:r>
                        <a:rPr lang="ja-JP" altLang="en-US" sz="1000" u="none" strike="noStrike" dirty="0">
                          <a:effectLst/>
                        </a:rPr>
                        <a:t>ファイルの登録方式とする。</a:t>
                      </a:r>
                      <a:endParaRPr lang="ja-JP" altLang="en-US" sz="1000" b="0" i="0" u="none" strike="noStrike" dirty="0">
                        <a:effectLst/>
                        <a:latin typeface="メイリオ" panose="020B0604030504040204" pitchFamily="50" charset="-128"/>
                        <a:ea typeface="メイリオ" panose="020B0604030504040204" pitchFamily="50" charset="-128"/>
                      </a:endParaRPr>
                    </a:p>
                  </a:txBody>
                  <a:tcPr marL="9525" marR="9525" marT="9525"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90500">
                <a:tc>
                  <a:txBody>
                    <a:bodyPr/>
                    <a:lstStyle/>
                    <a:p>
                      <a:pPr algn="l" fontAlgn="ctr"/>
                      <a:r>
                        <a:rPr lang="en-US" altLang="ja-JP" sz="1000" u="none" strike="noStrike">
                          <a:effectLst/>
                        </a:rPr>
                        <a:t>※2</a:t>
                      </a:r>
                      <a:r>
                        <a:rPr lang="ja-JP" altLang="en-US" sz="1000" u="none" strike="noStrike">
                          <a:effectLst/>
                        </a:rPr>
                        <a:t>：</a:t>
                      </a:r>
                      <a:r>
                        <a:rPr lang="en-US" altLang="ja-JP" sz="1000" u="none" strike="noStrike">
                          <a:effectLst/>
                        </a:rPr>
                        <a:t>Office</a:t>
                      </a:r>
                      <a:r>
                        <a:rPr lang="ja-JP" altLang="en-US" sz="1000" u="none" strike="noStrike">
                          <a:effectLst/>
                        </a:rPr>
                        <a:t>文書のオリジナルファイルは、上記以外の帳票種類で登録する方式とする。</a:t>
                      </a:r>
                      <a:endParaRPr lang="ja-JP" altLang="en-US" sz="1000" b="0" i="0" u="none" strike="noStrike">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l" fontAlgn="t"/>
                      <a:endParaRPr lang="ja-JP" altLang="en-US" sz="1000" b="0" i="0" u="none" strike="noStrike">
                        <a:effectLst/>
                        <a:latin typeface="メイリオ" panose="020B0604030504040204" pitchFamily="50" charset="-128"/>
                        <a:ea typeface="メイリオ" panose="020B0604030504040204" pitchFamily="50" charset="-128"/>
                      </a:endParaRPr>
                    </a:p>
                  </a:txBody>
                  <a:tcPr marL="9525" marR="9525" marT="9525" marB="0"/>
                </a:tc>
                <a:tc>
                  <a:txBody>
                    <a:bodyPr/>
                    <a:lstStyle/>
                    <a:p>
                      <a:pPr algn="l" fontAlgn="t"/>
                      <a:endParaRPr lang="ja-JP" altLang="en-US" sz="1000" b="0" i="0" u="none" strike="noStrike">
                        <a:effectLst/>
                        <a:latin typeface="メイリオ" panose="020B0604030504040204" pitchFamily="50" charset="-128"/>
                        <a:ea typeface="メイリオ" panose="020B0604030504040204" pitchFamily="50" charset="-128"/>
                      </a:endParaRPr>
                    </a:p>
                  </a:txBody>
                  <a:tcPr marL="9525" marR="9525" marT="9525" marB="0"/>
                </a:tc>
                <a:tc>
                  <a:txBody>
                    <a:bodyPr/>
                    <a:lstStyle/>
                    <a:p>
                      <a:pPr algn="l" fontAlgn="t"/>
                      <a:endParaRPr lang="ja-JP" altLang="en-US" sz="1000" b="0" i="0" u="none" strike="noStrike" dirty="0">
                        <a:effectLst/>
                        <a:latin typeface="メイリオ" panose="020B0604030504040204" pitchFamily="50" charset="-128"/>
                        <a:ea typeface="メイリオ" panose="020B0604030504040204" pitchFamily="50" charset="-128"/>
                      </a:endParaRPr>
                    </a:p>
                  </a:txBody>
                  <a:tcPr marL="9525" marR="9525" marT="9525" marB="0"/>
                </a:tc>
              </a:tr>
            </a:tbl>
          </a:graphicData>
        </a:graphic>
      </p:graphicFrame>
    </p:spTree>
    <p:extLst>
      <p:ext uri="{BB962C8B-B14F-4D97-AF65-F5344CB8AC3E}">
        <p14:creationId xmlns:p14="http://schemas.microsoft.com/office/powerpoint/2010/main" val="3182600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３．実装方式説明：</a:t>
            </a:r>
            <a:r>
              <a:rPr lang="ja-JP" altLang="en-US" dirty="0"/>
              <a:t>ファイル参照時</a:t>
            </a:r>
            <a:r>
              <a:rPr lang="ja-JP" altLang="en-US" dirty="0" smtClean="0"/>
              <a:t>の</a:t>
            </a:r>
            <a:r>
              <a:rPr lang="ja-JP" altLang="en-US" dirty="0"/>
              <a:t>連携フロー</a:t>
            </a:r>
            <a:endParaRPr kumimoji="1" lang="ja-JP" altLang="en-US" dirty="0"/>
          </a:p>
        </p:txBody>
      </p:sp>
      <p:sp>
        <p:nvSpPr>
          <p:cNvPr id="3" name="コンテンツ プレースホルダー 2"/>
          <p:cNvSpPr>
            <a:spLocks noGrp="1"/>
          </p:cNvSpPr>
          <p:nvPr>
            <p:ph idx="1"/>
          </p:nvPr>
        </p:nvSpPr>
        <p:spPr>
          <a:xfrm>
            <a:off x="178274" y="465517"/>
            <a:ext cx="8780674" cy="554561"/>
          </a:xfrm>
        </p:spPr>
        <p:txBody>
          <a:bodyPr>
            <a:normAutofit/>
          </a:bodyPr>
          <a:lstStyle/>
          <a:p>
            <a:r>
              <a:rPr lang="ja-JP" altLang="en-US" dirty="0" smtClean="0"/>
              <a:t>ファイル参照時は</a:t>
            </a:r>
            <a:r>
              <a:rPr lang="en-US" altLang="ja-JP" dirty="0" smtClean="0"/>
              <a:t>FUA</a:t>
            </a:r>
            <a:r>
              <a:rPr lang="ja-JP" altLang="en-US" dirty="0" err="1" smtClean="0"/>
              <a:t>にて</a:t>
            </a:r>
            <a:r>
              <a:rPr lang="ja-JP" altLang="en-US" dirty="0" smtClean="0"/>
              <a:t>参照</a:t>
            </a:r>
            <a:r>
              <a:rPr lang="en-US" altLang="ja-JP" dirty="0" smtClean="0"/>
              <a:t>/</a:t>
            </a:r>
            <a:r>
              <a:rPr lang="ja-JP" altLang="en-US" dirty="0" smtClean="0"/>
              <a:t>編集の権限を振り分け、</a:t>
            </a:r>
            <a:r>
              <a:rPr lang="en-US" altLang="ja-JP" dirty="0" err="1" smtClean="0"/>
              <a:t>OnBase</a:t>
            </a:r>
            <a:r>
              <a:rPr lang="ja-JP" altLang="en-US" dirty="0" err="1" smtClean="0"/>
              <a:t>へ</a:t>
            </a:r>
            <a:r>
              <a:rPr lang="ja-JP" altLang="en-US" dirty="0" err="1"/>
              <a:t>の</a:t>
            </a:r>
            <a:r>
              <a:rPr lang="ja-JP" altLang="en-US" dirty="0" smtClean="0"/>
              <a:t>接続先を変更する</a:t>
            </a:r>
            <a:endParaRPr lang="en-US" altLang="ja-JP" dirty="0" smtClean="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11</a:t>
            </a:fld>
            <a:endParaRPr lang="ja-JP" altLang="en-US" dirty="0">
              <a:solidFill>
                <a:prstClr val="black">
                  <a:tint val="75000"/>
                </a:prstClr>
              </a:solidFill>
            </a:endParaRPr>
          </a:p>
        </p:txBody>
      </p:sp>
      <p:cxnSp>
        <p:nvCxnSpPr>
          <p:cNvPr id="13" name="直線矢印コネクタ 12"/>
          <p:cNvCxnSpPr/>
          <p:nvPr/>
        </p:nvCxnSpPr>
        <p:spPr>
          <a:xfrm>
            <a:off x="1167662" y="1757009"/>
            <a:ext cx="1675518" cy="0"/>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sp>
        <p:nvSpPr>
          <p:cNvPr id="15" name="正方形/長方形 14"/>
          <p:cNvSpPr/>
          <p:nvPr/>
        </p:nvSpPr>
        <p:spPr>
          <a:xfrm>
            <a:off x="2863471" y="814908"/>
            <a:ext cx="2859433" cy="2055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600" dirty="0" err="1"/>
              <a:t>FileUploadAPP</a:t>
            </a:r>
            <a:r>
              <a:rPr kumimoji="1" lang="ja-JP" altLang="en-US" sz="1600" dirty="0"/>
              <a:t>（</a:t>
            </a:r>
            <a:r>
              <a:rPr kumimoji="1" lang="en-US" altLang="ja-JP" sz="1600" dirty="0"/>
              <a:t>FUA</a:t>
            </a:r>
            <a:r>
              <a:rPr kumimoji="1" lang="ja-JP" altLang="en-US" sz="1600" dirty="0"/>
              <a:t>）</a:t>
            </a:r>
          </a:p>
        </p:txBody>
      </p:sp>
      <p:sp>
        <p:nvSpPr>
          <p:cNvPr id="19" name="正方形/長方形 18"/>
          <p:cNvSpPr/>
          <p:nvPr/>
        </p:nvSpPr>
        <p:spPr>
          <a:xfrm>
            <a:off x="7872416" y="814907"/>
            <a:ext cx="1086532" cy="2055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600" dirty="0" smtClean="0"/>
              <a:t>ファイリングシステム</a:t>
            </a:r>
            <a:endParaRPr kumimoji="1" lang="ja-JP" altLang="en-US" sz="1600" dirty="0"/>
          </a:p>
        </p:txBody>
      </p:sp>
      <p:sp>
        <p:nvSpPr>
          <p:cNvPr id="20" name="テキスト ボックス 10"/>
          <p:cNvSpPr txBox="1"/>
          <p:nvPr/>
        </p:nvSpPr>
        <p:spPr>
          <a:xfrm>
            <a:off x="5733895" y="1774434"/>
            <a:ext cx="2128133" cy="272532"/>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200" dirty="0" smtClean="0"/>
              <a:t>②参照・編集用</a:t>
            </a:r>
            <a:r>
              <a:rPr kumimoji="1" lang="en-US" altLang="ja-JP" sz="1200" dirty="0" smtClean="0"/>
              <a:t>URL</a:t>
            </a:r>
            <a:r>
              <a:rPr lang="ja-JP" altLang="en-US" sz="1200" dirty="0"/>
              <a:t>呼び出し</a:t>
            </a:r>
            <a:endParaRPr kumimoji="1" lang="ja-JP" altLang="en-US" sz="1200" dirty="0"/>
          </a:p>
        </p:txBody>
      </p:sp>
      <p:sp>
        <p:nvSpPr>
          <p:cNvPr id="12" name="正方形/長方形 11"/>
          <p:cNvSpPr/>
          <p:nvPr/>
        </p:nvSpPr>
        <p:spPr>
          <a:xfrm>
            <a:off x="144788" y="816361"/>
            <a:ext cx="1027289" cy="2054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600" dirty="0" smtClean="0"/>
              <a:t>業務</a:t>
            </a:r>
            <a:endParaRPr lang="en-US" altLang="ja-JP" sz="1600" dirty="0" smtClean="0"/>
          </a:p>
          <a:p>
            <a:pPr algn="l"/>
            <a:r>
              <a:rPr lang="ja-JP" altLang="en-US" sz="1600" dirty="0" smtClean="0"/>
              <a:t>システム</a:t>
            </a:r>
            <a:endParaRPr lang="en-US" altLang="ja-JP" sz="1600" dirty="0" smtClean="0"/>
          </a:p>
          <a:p>
            <a:pPr algn="l"/>
            <a:r>
              <a:rPr lang="en-US" altLang="ja-JP" sz="1600" dirty="0" smtClean="0"/>
              <a:t>/</a:t>
            </a:r>
            <a:r>
              <a:rPr lang="en-US" altLang="ja-JP" sz="1600" dirty="0" err="1" smtClean="0"/>
              <a:t>TaskNAVI</a:t>
            </a:r>
            <a:endParaRPr lang="en-US" altLang="ja-JP" sz="1600" dirty="0" smtClean="0"/>
          </a:p>
          <a:p>
            <a:pPr algn="l"/>
            <a:r>
              <a:rPr lang="ja-JP" altLang="en-US" sz="1600" dirty="0"/>
              <a:t>画面</a:t>
            </a:r>
            <a:endParaRPr lang="ja-JP" altLang="en-US" sz="1600" dirty="0" smtClean="0"/>
          </a:p>
        </p:txBody>
      </p:sp>
      <p:cxnSp>
        <p:nvCxnSpPr>
          <p:cNvPr id="53" name="直線矢印コネクタ 52"/>
          <p:cNvCxnSpPr/>
          <p:nvPr/>
        </p:nvCxnSpPr>
        <p:spPr>
          <a:xfrm>
            <a:off x="5706014" y="2109706"/>
            <a:ext cx="2166402" cy="0"/>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sp>
        <p:nvSpPr>
          <p:cNvPr id="26" name="テキスト ボックス 10"/>
          <p:cNvSpPr txBox="1"/>
          <p:nvPr/>
        </p:nvSpPr>
        <p:spPr>
          <a:xfrm>
            <a:off x="5739342" y="968233"/>
            <a:ext cx="2100530" cy="282756"/>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200" dirty="0" smtClean="0"/>
              <a:t>②参照用</a:t>
            </a:r>
            <a:r>
              <a:rPr kumimoji="1" lang="en-US" altLang="ja-JP" sz="1200" dirty="0" smtClean="0"/>
              <a:t>URL</a:t>
            </a:r>
            <a:r>
              <a:rPr kumimoji="1" lang="ja-JP" altLang="en-US" sz="1200" dirty="0" smtClean="0"/>
              <a:t>呼び出し</a:t>
            </a:r>
            <a:endParaRPr kumimoji="1" lang="ja-JP" altLang="en-US" sz="1200" dirty="0"/>
          </a:p>
        </p:txBody>
      </p:sp>
      <p:sp>
        <p:nvSpPr>
          <p:cNvPr id="27" name="テキスト ボックス 10"/>
          <p:cNvSpPr txBox="1"/>
          <p:nvPr/>
        </p:nvSpPr>
        <p:spPr>
          <a:xfrm>
            <a:off x="7951584" y="1628721"/>
            <a:ext cx="982826" cy="95414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400" dirty="0" smtClean="0">
                <a:solidFill>
                  <a:schemeClr val="tx1"/>
                </a:solidFill>
              </a:rPr>
              <a:t>③</a:t>
            </a:r>
            <a:endParaRPr kumimoji="1" lang="en-US" altLang="ja-JP" sz="1400" dirty="0" smtClean="0">
              <a:solidFill>
                <a:schemeClr val="tx1"/>
              </a:solidFill>
            </a:endParaRPr>
          </a:p>
          <a:p>
            <a:r>
              <a:rPr kumimoji="1" lang="en-US" altLang="ja-JP" sz="1400" dirty="0" smtClean="0">
                <a:solidFill>
                  <a:schemeClr val="tx1"/>
                </a:solidFill>
              </a:rPr>
              <a:t>URL</a:t>
            </a:r>
          </a:p>
          <a:p>
            <a:r>
              <a:rPr kumimoji="1" lang="ja-JP" altLang="en-US" sz="1400" dirty="0" smtClean="0">
                <a:solidFill>
                  <a:schemeClr val="tx1"/>
                </a:solidFill>
              </a:rPr>
              <a:t>呼び出し結果表示</a:t>
            </a:r>
            <a:endParaRPr kumimoji="1" lang="en-US" altLang="ja-JP" sz="1400" dirty="0" smtClean="0">
              <a:solidFill>
                <a:schemeClr val="tx1"/>
              </a:solidFill>
            </a:endParaRPr>
          </a:p>
        </p:txBody>
      </p:sp>
      <p:sp>
        <p:nvSpPr>
          <p:cNvPr id="28" name="テキスト ボックス 10"/>
          <p:cNvSpPr txBox="1"/>
          <p:nvPr/>
        </p:nvSpPr>
        <p:spPr>
          <a:xfrm>
            <a:off x="3082091" y="1167576"/>
            <a:ext cx="2388413" cy="1436875"/>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1400" dirty="0" smtClean="0"/>
              <a:t>BPMS</a:t>
            </a:r>
            <a:r>
              <a:rPr lang="ja-JP" altLang="en-US" sz="1400" dirty="0" smtClean="0"/>
              <a:t>上割り</a:t>
            </a:r>
            <a:r>
              <a:rPr lang="ja-JP" altLang="en-US" sz="1400" dirty="0"/>
              <a:t>当</a:t>
            </a:r>
            <a:r>
              <a:rPr lang="ja-JP" altLang="en-US" sz="1400" dirty="0" smtClean="0"/>
              <a:t>たっていない場合は、参照用</a:t>
            </a:r>
            <a:r>
              <a:rPr lang="en-US" altLang="ja-JP" sz="1400" dirty="0" smtClean="0"/>
              <a:t>URL</a:t>
            </a:r>
            <a:r>
              <a:rPr lang="ja-JP" altLang="en-US" sz="1400" dirty="0" smtClean="0"/>
              <a:t>を呼び出す。</a:t>
            </a:r>
            <a:endParaRPr lang="en-US" altLang="ja-JP" sz="1400" dirty="0" smtClean="0"/>
          </a:p>
          <a:p>
            <a:r>
              <a:rPr lang="ja-JP" altLang="en-US" sz="1400" dirty="0"/>
              <a:t>現在タスクに割り当たっている場合は</a:t>
            </a:r>
            <a:r>
              <a:rPr lang="ja-JP" altLang="en-US" sz="1400" dirty="0" smtClean="0"/>
              <a:t>、参照・編集用</a:t>
            </a:r>
            <a:r>
              <a:rPr lang="en-US" altLang="ja-JP" sz="1400" dirty="0" smtClean="0"/>
              <a:t>URL</a:t>
            </a:r>
            <a:r>
              <a:rPr lang="ja-JP" altLang="en-US" sz="1400" dirty="0"/>
              <a:t>を呼び出す</a:t>
            </a:r>
            <a:r>
              <a:rPr lang="ja-JP" altLang="en-US" sz="1400" dirty="0" smtClean="0"/>
              <a:t>。</a:t>
            </a:r>
            <a:endParaRPr lang="en-US" altLang="ja-JP" sz="1400" dirty="0"/>
          </a:p>
        </p:txBody>
      </p:sp>
      <p:cxnSp>
        <p:nvCxnSpPr>
          <p:cNvPr id="68" name="直線矢印コネクタ 67"/>
          <p:cNvCxnSpPr/>
          <p:nvPr/>
        </p:nvCxnSpPr>
        <p:spPr>
          <a:xfrm>
            <a:off x="5722904" y="1358734"/>
            <a:ext cx="2166402" cy="0"/>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sp>
        <p:nvSpPr>
          <p:cNvPr id="30" name="テキスト ボックス 6"/>
          <p:cNvSpPr txBox="1"/>
          <p:nvPr/>
        </p:nvSpPr>
        <p:spPr>
          <a:xfrm>
            <a:off x="1192368" y="1067924"/>
            <a:ext cx="1662884" cy="569308"/>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200" dirty="0" smtClean="0"/>
              <a:t>①ドキュメント参照</a:t>
            </a:r>
            <a:r>
              <a:rPr kumimoji="1" lang="en-US" altLang="ja-JP" sz="1200" dirty="0" smtClean="0"/>
              <a:t>WEB</a:t>
            </a:r>
            <a:r>
              <a:rPr kumimoji="1" lang="ja-JP" altLang="en-US" sz="1200" dirty="0" smtClean="0"/>
              <a:t>サービスリクエスト</a:t>
            </a:r>
            <a:endParaRPr kumimoji="1" lang="ja-JP" altLang="en-US" sz="1200" dirty="0"/>
          </a:p>
        </p:txBody>
      </p:sp>
      <p:sp>
        <p:nvSpPr>
          <p:cNvPr id="32" name="テキスト ボックス 31"/>
          <p:cNvSpPr txBox="1"/>
          <p:nvPr/>
        </p:nvSpPr>
        <p:spPr>
          <a:xfrm>
            <a:off x="81916" y="3662311"/>
            <a:ext cx="5563110" cy="1061829"/>
          </a:xfrm>
          <a:prstGeom prst="rect">
            <a:avLst/>
          </a:prstGeom>
          <a:noFill/>
        </p:spPr>
        <p:txBody>
          <a:bodyPr wrap="square" rtlCol="0">
            <a:spAutoFit/>
          </a:bodyPr>
          <a:lstStyle/>
          <a:p>
            <a:pPr fontAlgn="t"/>
            <a:r>
              <a:rPr lang="en-US" altLang="ja-JP" sz="1050" dirty="0" smtClean="0"/>
              <a:t>※</a:t>
            </a:r>
            <a:r>
              <a:rPr lang="ja-JP" altLang="ja-JP" sz="1050" dirty="0" smtClean="0"/>
              <a:t>権限</a:t>
            </a:r>
            <a:r>
              <a:rPr lang="ja-JP" altLang="ja-JP" sz="1050" dirty="0"/>
              <a:t>による添付ファイルの参照、参照・編集の切り替えについて</a:t>
            </a:r>
            <a:r>
              <a:rPr lang="ja-JP" altLang="ja-JP" sz="1050" dirty="0" smtClean="0"/>
              <a:t>、</a:t>
            </a:r>
            <a:endParaRPr lang="en-US" altLang="ja-JP" sz="1050" dirty="0" smtClean="0"/>
          </a:p>
          <a:p>
            <a:pPr fontAlgn="t"/>
            <a:r>
              <a:rPr lang="ja-JP" altLang="ja-JP" sz="1050" dirty="0" smtClean="0"/>
              <a:t>ファイリングシステム</a:t>
            </a:r>
            <a:r>
              <a:rPr lang="ja-JP" altLang="ja-JP" sz="1050" dirty="0"/>
              <a:t>では以下の方式で実装する。</a:t>
            </a:r>
          </a:p>
          <a:p>
            <a:pPr fontAlgn="t"/>
            <a:r>
              <a:rPr lang="ja-JP" altLang="ja-JP" sz="1050" dirty="0"/>
              <a:t>①</a:t>
            </a:r>
            <a:r>
              <a:rPr lang="en-US" altLang="ja-JP" sz="1050" dirty="0"/>
              <a:t>IIS</a:t>
            </a:r>
            <a:r>
              <a:rPr lang="ja-JP" altLang="ja-JP" sz="1050" dirty="0"/>
              <a:t>のサイトを参照用と、参照・編集用の</a:t>
            </a:r>
            <a:r>
              <a:rPr lang="en-US" altLang="ja-JP" sz="1050" dirty="0"/>
              <a:t>2</a:t>
            </a:r>
            <a:r>
              <a:rPr lang="ja-JP" altLang="ja-JP" sz="1050" dirty="0"/>
              <a:t>種類作成する</a:t>
            </a:r>
          </a:p>
          <a:p>
            <a:pPr fontAlgn="t"/>
            <a:r>
              <a:rPr lang="ja-JP" altLang="ja-JP" sz="1050" dirty="0"/>
              <a:t>②参照用のサイトは固定のデフォルトユーザー（参照用）で接続するものとする</a:t>
            </a:r>
          </a:p>
          <a:p>
            <a:pPr fontAlgn="t"/>
            <a:r>
              <a:rPr lang="ja-JP" altLang="ja-JP" sz="1050" dirty="0"/>
              <a:t>③参照・編集用のサイトはメモの変更証跡を管理する必要があるため</a:t>
            </a:r>
            <a:r>
              <a:rPr lang="ja-JP" altLang="ja-JP" sz="1050" dirty="0" smtClean="0"/>
              <a:t>、</a:t>
            </a:r>
            <a:endParaRPr lang="en-US" altLang="ja-JP" sz="1050" dirty="0" smtClean="0"/>
          </a:p>
          <a:p>
            <a:pPr fontAlgn="t"/>
            <a:r>
              <a:rPr lang="ja-JP" altLang="ja-JP" sz="1050" dirty="0" smtClean="0"/>
              <a:t>シングルサインオン</a:t>
            </a:r>
            <a:r>
              <a:rPr lang="ja-JP" altLang="ja-JP" sz="1050" dirty="0"/>
              <a:t>で接続し、接続ユーザーを特定するものと</a:t>
            </a:r>
            <a:r>
              <a:rPr lang="ja-JP" altLang="ja-JP" sz="1050" dirty="0" smtClean="0"/>
              <a:t>する</a:t>
            </a:r>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9822" y="2943108"/>
            <a:ext cx="3661501" cy="2137014"/>
          </a:xfrm>
          <a:prstGeom prst="rect">
            <a:avLst/>
          </a:prstGeom>
        </p:spPr>
      </p:pic>
    </p:spTree>
    <p:extLst>
      <p:ext uri="{BB962C8B-B14F-4D97-AF65-F5344CB8AC3E}">
        <p14:creationId xmlns:p14="http://schemas.microsoft.com/office/powerpoint/2010/main" val="491879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４．業務チームへの依頼事項</a:t>
            </a:r>
            <a:endParaRPr kumimoji="1" lang="ja-JP" altLang="en-US" dirty="0"/>
          </a:p>
        </p:txBody>
      </p:sp>
      <p:sp>
        <p:nvSpPr>
          <p:cNvPr id="3" name="コンテンツ プレースホルダー 2"/>
          <p:cNvSpPr>
            <a:spLocks noGrp="1"/>
          </p:cNvSpPr>
          <p:nvPr>
            <p:ph idx="1"/>
          </p:nvPr>
        </p:nvSpPr>
        <p:spPr>
          <a:xfrm>
            <a:off x="172228" y="2283718"/>
            <a:ext cx="8780674" cy="2520280"/>
          </a:xfrm>
        </p:spPr>
        <p:txBody>
          <a:bodyPr>
            <a:noAutofit/>
          </a:bodyPr>
          <a:lstStyle/>
          <a:p>
            <a:pPr marL="0" indent="0">
              <a:buNone/>
            </a:pPr>
            <a:r>
              <a:rPr lang="ja-JP" altLang="en-US" sz="1400" dirty="0" smtClean="0"/>
              <a:t>■　依頼事項</a:t>
            </a:r>
            <a:endParaRPr lang="en-US" altLang="ja-JP" sz="1400" dirty="0" smtClean="0"/>
          </a:p>
          <a:p>
            <a:pPr marL="342900" indent="-342900">
              <a:buAutoNum type="circleNumDbPlain"/>
            </a:pPr>
            <a:r>
              <a:rPr lang="ja-JP" altLang="en-US" sz="1400" dirty="0" smtClean="0"/>
              <a:t>ファイリングシステムに登録する添付ファイル種類と利用頻度が高い期間を</a:t>
            </a:r>
            <a:endParaRPr lang="en-US" altLang="ja-JP" sz="1400" dirty="0" smtClean="0"/>
          </a:p>
          <a:p>
            <a:pPr marL="0" indent="0">
              <a:buNone/>
            </a:pPr>
            <a:r>
              <a:rPr lang="ja-JP" altLang="en-US" sz="1400" dirty="0"/>
              <a:t>　</a:t>
            </a:r>
            <a:r>
              <a:rPr lang="ja-JP" altLang="en-US" sz="1400" dirty="0" smtClean="0"/>
              <a:t>　</a:t>
            </a:r>
            <a:r>
              <a:rPr lang="en-US" altLang="ja-JP" sz="1400" dirty="0" smtClean="0"/>
              <a:t>LU</a:t>
            </a:r>
            <a:r>
              <a:rPr lang="ja-JP" altLang="en-US" sz="1400" dirty="0"/>
              <a:t>（業務・</a:t>
            </a:r>
            <a:r>
              <a:rPr lang="ja-JP" altLang="en-US" sz="1400" dirty="0" smtClean="0"/>
              <a:t>財務</a:t>
            </a:r>
            <a:r>
              <a:rPr lang="en-US" altLang="ja-JP" sz="1400" dirty="0" smtClean="0"/>
              <a:t>)</a:t>
            </a:r>
            <a:r>
              <a:rPr lang="ja-JP" altLang="en-US" sz="1400" dirty="0" smtClean="0"/>
              <a:t>と確認</a:t>
            </a:r>
            <a:r>
              <a:rPr lang="ja-JP" altLang="en-US" sz="1400" dirty="0"/>
              <a:t>・</a:t>
            </a:r>
            <a:r>
              <a:rPr lang="ja-JP" altLang="en-US" sz="1400" dirty="0" smtClean="0"/>
              <a:t>定義をお願いします。</a:t>
            </a:r>
            <a:r>
              <a:rPr lang="en-US" altLang="ja-JP" sz="1400" dirty="0"/>
              <a:t> </a:t>
            </a:r>
            <a:r>
              <a:rPr lang="en-US" altLang="ja-JP" sz="1400" dirty="0" smtClean="0"/>
              <a:t>(</a:t>
            </a:r>
            <a:r>
              <a:rPr lang="en-US" altLang="ja-JP" sz="1400" dirty="0" err="1" smtClean="0"/>
              <a:t>Redmine</a:t>
            </a:r>
            <a:r>
              <a:rPr lang="ja-JP" altLang="en-US" sz="1400" dirty="0"/>
              <a:t>＃</a:t>
            </a:r>
            <a:r>
              <a:rPr lang="en-US" altLang="ja-JP" sz="1400" dirty="0" smtClean="0"/>
              <a:t>4646)</a:t>
            </a:r>
          </a:p>
          <a:p>
            <a:pPr marL="0" lvl="1" indent="0">
              <a:buNone/>
            </a:pPr>
            <a:endParaRPr lang="en-US" altLang="ja-JP" sz="1400" dirty="0" smtClean="0"/>
          </a:p>
          <a:p>
            <a:pPr marL="0" indent="0">
              <a:buNone/>
            </a:pPr>
            <a:r>
              <a:rPr lang="ja-JP" altLang="en-US" sz="1400" dirty="0" smtClean="0"/>
              <a:t>②　</a:t>
            </a:r>
            <a:r>
              <a:rPr lang="en-US" altLang="ja-JP" sz="1400" dirty="0" smtClean="0"/>
              <a:t>FA</a:t>
            </a:r>
            <a:r>
              <a:rPr lang="ja-JP" altLang="en-US" sz="1400" dirty="0"/>
              <a:t>チームの基本設計で実装パラメータを協働で設計させて下さい</a:t>
            </a:r>
            <a:r>
              <a:rPr lang="ja-JP" altLang="en-US" sz="1400" dirty="0" smtClean="0"/>
              <a:t>。</a:t>
            </a:r>
            <a:endParaRPr lang="en-US" altLang="ja-JP" sz="1400" dirty="0" smtClean="0"/>
          </a:p>
          <a:p>
            <a:pPr marL="0" lvl="1" indent="0">
              <a:buNone/>
            </a:pPr>
            <a:r>
              <a:rPr lang="ja-JP" altLang="en-US" sz="1400" dirty="0"/>
              <a:t>　</a:t>
            </a:r>
            <a:r>
              <a:rPr lang="ja-JP" altLang="en-US" sz="1400" dirty="0" smtClean="0"/>
              <a:t>　</a:t>
            </a:r>
            <a:r>
              <a:rPr lang="en-US" altLang="ja-JP" sz="1400" dirty="0" smtClean="0"/>
              <a:t>※</a:t>
            </a:r>
            <a:r>
              <a:rPr lang="en-US" altLang="ja-JP" sz="1400" dirty="0" err="1"/>
              <a:t>OnBase</a:t>
            </a:r>
            <a:r>
              <a:rPr lang="ja-JP" altLang="en-US" sz="1400" dirty="0"/>
              <a:t>へファイルを登録する際の業務ファイル</a:t>
            </a:r>
            <a:r>
              <a:rPr lang="en-US" altLang="ja-JP" sz="1400" dirty="0"/>
              <a:t>ID(</a:t>
            </a:r>
            <a:r>
              <a:rPr lang="ja-JP" altLang="en-US" sz="1400" dirty="0"/>
              <a:t>各申請ごとに一意になる</a:t>
            </a:r>
            <a:r>
              <a:rPr lang="en-US" altLang="ja-JP" sz="1400" dirty="0"/>
              <a:t>ID)</a:t>
            </a:r>
            <a:endParaRPr lang="ja-JP" altLang="en-US" sz="1400" dirty="0"/>
          </a:p>
          <a:p>
            <a:pPr marL="0" indent="0">
              <a:buNone/>
            </a:pPr>
            <a:r>
              <a:rPr lang="ja-JP" altLang="en-US" sz="1400" dirty="0"/>
              <a:t>　　を</a:t>
            </a:r>
            <a:r>
              <a:rPr lang="en-US" altLang="ja-JP" sz="1400" dirty="0"/>
              <a:t>FA</a:t>
            </a:r>
            <a:r>
              <a:rPr lang="ja-JP" altLang="en-US" sz="1400" dirty="0"/>
              <a:t>チームと協働で決定させて下さい</a:t>
            </a:r>
            <a:r>
              <a:rPr lang="ja-JP" altLang="en-US" sz="1400" dirty="0" smtClean="0"/>
              <a:t>。</a:t>
            </a:r>
            <a:endParaRPr lang="en-US" altLang="ja-JP" sz="1400" dirty="0"/>
          </a:p>
          <a:p>
            <a:pPr marL="0" indent="0">
              <a:buNone/>
            </a:pPr>
            <a:r>
              <a:rPr lang="ja-JP" altLang="en-US" sz="1400" dirty="0"/>
              <a:t>　</a:t>
            </a:r>
            <a:r>
              <a:rPr lang="ja-JP" altLang="en-US" sz="1400" dirty="0" smtClean="0"/>
              <a:t>　</a:t>
            </a:r>
            <a:r>
              <a:rPr lang="en-US" altLang="ja-JP" sz="1400" dirty="0" smtClean="0"/>
              <a:t>※</a:t>
            </a:r>
            <a:r>
              <a:rPr lang="en-US" altLang="ja-JP" sz="1400" dirty="0" err="1" smtClean="0"/>
              <a:t>OnBase</a:t>
            </a:r>
            <a:r>
              <a:rPr lang="ja-JP" altLang="en-US" sz="1400" dirty="0" smtClean="0"/>
              <a:t>上での検索キーワードを</a:t>
            </a:r>
            <a:r>
              <a:rPr lang="en-US" altLang="ja-JP" sz="1400" dirty="0"/>
              <a:t>LU</a:t>
            </a:r>
            <a:r>
              <a:rPr lang="ja-JP" altLang="en-US" sz="1400" dirty="0"/>
              <a:t> （業務・財務</a:t>
            </a:r>
            <a:r>
              <a:rPr lang="en-US" altLang="ja-JP" sz="1400" dirty="0"/>
              <a:t>)</a:t>
            </a:r>
            <a:r>
              <a:rPr lang="ja-JP" altLang="en-US" sz="1400" dirty="0"/>
              <a:t>と</a:t>
            </a:r>
            <a:r>
              <a:rPr lang="ja-JP" altLang="en-US" sz="1400" dirty="0" smtClean="0"/>
              <a:t>定義をお願いします。</a:t>
            </a:r>
            <a:endParaRPr lang="en-US" altLang="ja-JP" sz="1400" dirty="0" smtClean="0"/>
          </a:p>
          <a:p>
            <a:pPr marL="0" indent="0">
              <a:buNone/>
            </a:pPr>
            <a:endParaRPr lang="en-US" altLang="ja-JP" sz="1400" dirty="0"/>
          </a:p>
          <a:p>
            <a:pPr marL="0" indent="0">
              <a:buNone/>
            </a:pPr>
            <a:endParaRPr kumimoji="1" lang="ja-JP" altLang="en-US" sz="1400"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12</a:t>
            </a:fld>
            <a:endParaRPr lang="ja-JP" altLang="en-US" dirty="0">
              <a:solidFill>
                <a:prstClr val="black">
                  <a:tint val="75000"/>
                </a:prstClr>
              </a:solidFill>
            </a:endParaRPr>
          </a:p>
        </p:txBody>
      </p:sp>
      <p:sp>
        <p:nvSpPr>
          <p:cNvPr id="5" name="コンテンツ プレースホルダー 2"/>
          <p:cNvSpPr txBox="1">
            <a:spLocks/>
          </p:cNvSpPr>
          <p:nvPr/>
        </p:nvSpPr>
        <p:spPr>
          <a:xfrm>
            <a:off x="9385" y="570785"/>
            <a:ext cx="8780674" cy="1366097"/>
          </a:xfrm>
          <a:prstGeom prst="rect">
            <a:avLst/>
          </a:prstGeom>
        </p:spPr>
        <p:txBody>
          <a:bodyPr vert="horz" lIns="36000" tIns="36000" rIns="36000" bIns="36000" rtlCol="0">
            <a:normAutofit/>
          </a:bodyPr>
          <a:lstStyle>
            <a:lvl1pPr marL="257175" indent="-257175" algn="l" defTabSz="685800" rtl="0" eaLnBrk="1" latinLnBrk="0" hangingPunct="1">
              <a:spcBef>
                <a:spcPct val="20000"/>
              </a:spcBef>
              <a:buFont typeface="Wingdings" panose="05000000000000000000" pitchFamily="2" charset="2"/>
              <a:buChar char="n"/>
              <a:defRPr kumimoji="1" sz="15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2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300037" lvl="2" indent="0">
              <a:buNone/>
            </a:pPr>
            <a:r>
              <a:rPr lang="ja-JP" altLang="en-US" sz="1400" dirty="0" smtClean="0"/>
              <a:t>■　</a:t>
            </a:r>
            <a:r>
              <a:rPr lang="en-US" altLang="ja-JP" sz="1400" dirty="0" smtClean="0"/>
              <a:t> </a:t>
            </a:r>
            <a:r>
              <a:rPr lang="en-US" altLang="ja-JP" sz="1400" dirty="0" err="1"/>
              <a:t>OnBase</a:t>
            </a:r>
            <a:r>
              <a:rPr lang="ja-JP" altLang="en-US" sz="1400" dirty="0" err="1"/>
              <a:t>での</a:t>
            </a:r>
            <a:r>
              <a:rPr lang="ja-JP" altLang="en-US" sz="1400" dirty="0"/>
              <a:t>必要設定</a:t>
            </a:r>
            <a:r>
              <a:rPr lang="ja-JP" altLang="en-US" sz="1400" dirty="0" smtClean="0"/>
              <a:t>項目</a:t>
            </a:r>
            <a:endParaRPr lang="en-US" altLang="ja-JP" sz="1400" dirty="0" smtClean="0"/>
          </a:p>
          <a:p>
            <a:pPr marL="300037" lvl="2" indent="0">
              <a:buFont typeface="Arial" panose="020B0604020202020204" pitchFamily="34" charset="0"/>
              <a:buNone/>
            </a:pPr>
            <a:r>
              <a:rPr lang="ja-JP" altLang="en-US" sz="1400" dirty="0" err="1" smtClean="0"/>
              <a:t>ー</a:t>
            </a:r>
            <a:r>
              <a:rPr lang="ja-JP" altLang="en-US" sz="1400" dirty="0"/>
              <a:t>　</a:t>
            </a:r>
            <a:r>
              <a:rPr lang="en-US" altLang="ja-JP" sz="1400" dirty="0" err="1" smtClean="0"/>
              <a:t>OnBase</a:t>
            </a:r>
            <a:r>
              <a:rPr lang="ja-JP" altLang="en-US" sz="1400" dirty="0" err="1" smtClean="0"/>
              <a:t>へ登</a:t>
            </a:r>
            <a:r>
              <a:rPr lang="ja-JP" altLang="en-US" sz="1400" dirty="0" smtClean="0"/>
              <a:t>録する書類の種類</a:t>
            </a:r>
            <a:endParaRPr lang="en-US" altLang="ja-JP" sz="1400" dirty="0" smtClean="0"/>
          </a:p>
          <a:p>
            <a:pPr marL="300037" lvl="2" indent="0">
              <a:buFont typeface="Arial" panose="020B0604020202020204" pitchFamily="34" charset="0"/>
              <a:buNone/>
            </a:pPr>
            <a:r>
              <a:rPr lang="ja-JP" altLang="en-US" sz="1400" dirty="0" smtClean="0"/>
              <a:t>ー　ファイルを検索するキーワード</a:t>
            </a:r>
            <a:endParaRPr lang="en-US" altLang="ja-JP" sz="1400" dirty="0" smtClean="0"/>
          </a:p>
          <a:p>
            <a:pPr marL="300037" lvl="2" indent="0">
              <a:buFont typeface="Arial" panose="020B0604020202020204" pitchFamily="34" charset="0"/>
              <a:buNone/>
            </a:pPr>
            <a:r>
              <a:rPr lang="ja-JP" altLang="en-US" sz="1400" dirty="0" err="1" smtClean="0"/>
              <a:t>ー</a:t>
            </a:r>
            <a:r>
              <a:rPr lang="ja-JP" altLang="en-US" sz="1400" dirty="0" smtClean="0"/>
              <a:t>　登録時の業務ファイル</a:t>
            </a:r>
            <a:r>
              <a:rPr lang="en-US" altLang="ja-JP" sz="1400" dirty="0" smtClean="0"/>
              <a:t>ID (</a:t>
            </a:r>
            <a:r>
              <a:rPr lang="ja-JP" altLang="en-US" sz="1400" dirty="0" smtClean="0"/>
              <a:t>各申請ごとに一意になる</a:t>
            </a:r>
            <a:r>
              <a:rPr lang="en-US" altLang="ja-JP" sz="1400" dirty="0" smtClean="0"/>
              <a:t>ID)</a:t>
            </a:r>
            <a:endParaRPr lang="ja-JP" altLang="en-US" sz="1400" dirty="0"/>
          </a:p>
        </p:txBody>
      </p:sp>
    </p:spTree>
    <p:extLst>
      <p:ext uri="{BB962C8B-B14F-4D97-AF65-F5344CB8AC3E}">
        <p14:creationId xmlns:p14="http://schemas.microsoft.com/office/powerpoint/2010/main" val="1119415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Agenda</a:t>
            </a:r>
            <a:endParaRPr kumimoji="1" lang="ja-JP" altLang="en-US" dirty="0"/>
          </a:p>
        </p:txBody>
      </p:sp>
      <p:sp>
        <p:nvSpPr>
          <p:cNvPr id="3" name="コンテンツ プレースホルダー 2"/>
          <p:cNvSpPr>
            <a:spLocks noGrp="1"/>
          </p:cNvSpPr>
          <p:nvPr>
            <p:ph idx="1"/>
          </p:nvPr>
        </p:nvSpPr>
        <p:spPr>
          <a:xfrm>
            <a:off x="178274" y="465516"/>
            <a:ext cx="8780674" cy="4515983"/>
          </a:xfrm>
        </p:spPr>
        <p:txBody>
          <a:bodyPr>
            <a:normAutofit/>
          </a:bodyPr>
          <a:lstStyle/>
          <a:p>
            <a:pPr marL="0" indent="0">
              <a:buNone/>
            </a:pPr>
            <a:r>
              <a:rPr lang="ja-JP" altLang="en-US" sz="1800" dirty="0" smtClean="0"/>
              <a:t>１．本説明会の趣旨</a:t>
            </a:r>
            <a:endParaRPr lang="en-US" altLang="ja-JP" sz="1800" dirty="0" smtClean="0"/>
          </a:p>
          <a:p>
            <a:pPr marL="0" indent="0">
              <a:buNone/>
            </a:pPr>
            <a:r>
              <a:rPr lang="ja-JP" altLang="en-US" sz="1800" dirty="0" smtClean="0"/>
              <a:t>２．機能説明</a:t>
            </a:r>
            <a:endParaRPr lang="en-US" altLang="ja-JP" sz="1450" dirty="0" smtClean="0"/>
          </a:p>
          <a:p>
            <a:pPr marL="0" indent="0">
              <a:buNone/>
            </a:pPr>
            <a:r>
              <a:rPr lang="ja-JP" altLang="en-US" sz="1800" dirty="0" smtClean="0"/>
              <a:t>３．ファイリングシステム実装</a:t>
            </a:r>
            <a:r>
              <a:rPr lang="ja-JP" altLang="en-US" sz="1800" dirty="0"/>
              <a:t>方式概要説明</a:t>
            </a:r>
            <a:endParaRPr lang="en-US" altLang="ja-JP" sz="1750" dirty="0" smtClean="0"/>
          </a:p>
          <a:p>
            <a:pPr marL="0" indent="0">
              <a:buNone/>
            </a:pPr>
            <a:r>
              <a:rPr kumimoji="1" lang="ja-JP" altLang="en-US" sz="1800" dirty="0" smtClean="0"/>
              <a:t>４．各業務チームへの依頼事項</a:t>
            </a:r>
            <a:endParaRPr kumimoji="1" lang="en-US" altLang="ja-JP" sz="1800" dirty="0" smtClean="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a:t>
            </a:fld>
            <a:endParaRPr lang="ja-JP" altLang="en-US" dirty="0">
              <a:solidFill>
                <a:prstClr val="black">
                  <a:tint val="75000"/>
                </a:prstClr>
              </a:solidFill>
            </a:endParaRPr>
          </a:p>
        </p:txBody>
      </p:sp>
    </p:spTree>
    <p:extLst>
      <p:ext uri="{BB962C8B-B14F-4D97-AF65-F5344CB8AC3E}">
        <p14:creationId xmlns:p14="http://schemas.microsoft.com/office/powerpoint/2010/main" val="1944548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１</a:t>
            </a:r>
            <a:r>
              <a:rPr lang="ja-JP" altLang="en-US" dirty="0"/>
              <a:t>．</a:t>
            </a:r>
            <a:r>
              <a:rPr lang="ja-JP" altLang="en-US" dirty="0" smtClean="0"/>
              <a:t>本説明会の趣旨</a:t>
            </a:r>
            <a:endParaRPr kumimoji="1" lang="ja-JP" altLang="en-US" dirty="0"/>
          </a:p>
        </p:txBody>
      </p:sp>
      <p:sp>
        <p:nvSpPr>
          <p:cNvPr id="3" name="コンテンツ プレースホルダー 2"/>
          <p:cNvSpPr>
            <a:spLocks noGrp="1"/>
          </p:cNvSpPr>
          <p:nvPr>
            <p:ph idx="1"/>
          </p:nvPr>
        </p:nvSpPr>
        <p:spPr>
          <a:xfrm>
            <a:off x="178274" y="465516"/>
            <a:ext cx="8780674" cy="3906433"/>
          </a:xfrm>
        </p:spPr>
        <p:txBody>
          <a:bodyPr>
            <a:normAutofit/>
          </a:bodyPr>
          <a:lstStyle/>
          <a:p>
            <a:pPr marL="0" indent="0">
              <a:buNone/>
            </a:pPr>
            <a:r>
              <a:rPr lang="ja-JP" altLang="en-US" dirty="0" smtClean="0"/>
              <a:t>■本説明会の趣旨としては、以下</a:t>
            </a:r>
            <a:r>
              <a:rPr lang="en-US" altLang="ja-JP" dirty="0" smtClean="0"/>
              <a:t>2</a:t>
            </a:r>
            <a:r>
              <a:rPr lang="ja-JP" altLang="en-US" dirty="0" smtClean="0"/>
              <a:t>点です。</a:t>
            </a:r>
            <a:endParaRPr lang="en-US" altLang="ja-JP" dirty="0" smtClean="0"/>
          </a:p>
          <a:p>
            <a:pPr marL="0" indent="0">
              <a:buNone/>
            </a:pPr>
            <a:endParaRPr kumimoji="1" lang="en-US" altLang="ja-JP" dirty="0"/>
          </a:p>
          <a:p>
            <a:pPr marL="0" indent="0">
              <a:buNone/>
            </a:pPr>
            <a:r>
              <a:rPr lang="ja-JP" altLang="en-US" dirty="0" smtClean="0"/>
              <a:t>①</a:t>
            </a:r>
            <a:r>
              <a:rPr kumimoji="1" lang="ja-JP" altLang="en-US" dirty="0" smtClean="0"/>
              <a:t>各業務システムからファイリングシステム</a:t>
            </a:r>
            <a:r>
              <a:rPr kumimoji="1" lang="en-US" altLang="ja-JP" dirty="0" smtClean="0"/>
              <a:t>(</a:t>
            </a:r>
            <a:r>
              <a:rPr kumimoji="1" lang="en-US" altLang="ja-JP" dirty="0" err="1" smtClean="0"/>
              <a:t>OnBase</a:t>
            </a:r>
            <a:r>
              <a:rPr kumimoji="1" lang="en-US" altLang="ja-JP" dirty="0" smtClean="0"/>
              <a:t>)</a:t>
            </a:r>
            <a:r>
              <a:rPr kumimoji="1" lang="ja-JP" altLang="en-US" dirty="0" smtClean="0"/>
              <a:t>へ連携するための方式</a:t>
            </a:r>
            <a:r>
              <a:rPr lang="ja-JP" altLang="en-US" dirty="0"/>
              <a:t>概要</a:t>
            </a:r>
            <a:r>
              <a:rPr kumimoji="1" lang="ja-JP" altLang="en-US" dirty="0" smtClean="0"/>
              <a:t>説明</a:t>
            </a:r>
            <a:endParaRPr kumimoji="1" lang="en-US" altLang="ja-JP" dirty="0" smtClean="0"/>
          </a:p>
          <a:p>
            <a:pPr marL="0" indent="0">
              <a:buNone/>
            </a:pPr>
            <a:endParaRPr lang="en-US" altLang="ja-JP" dirty="0" smtClean="0"/>
          </a:p>
          <a:p>
            <a:pPr marL="0" indent="0">
              <a:buNone/>
            </a:pPr>
            <a:r>
              <a:rPr lang="ja-JP" altLang="en-US" dirty="0" smtClean="0"/>
              <a:t>②ファイルシステムへの連携に向けて、各業務チームへ依頼事項の共有</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3</a:t>
            </a:fld>
            <a:endParaRPr lang="ja-JP" altLang="en-US" dirty="0">
              <a:solidFill>
                <a:prstClr val="black">
                  <a:tint val="75000"/>
                </a:prstClr>
              </a:solidFill>
            </a:endParaRPr>
          </a:p>
        </p:txBody>
      </p:sp>
    </p:spTree>
    <p:extLst>
      <p:ext uri="{BB962C8B-B14F-4D97-AF65-F5344CB8AC3E}">
        <p14:creationId xmlns:p14="http://schemas.microsoft.com/office/powerpoint/2010/main" val="1004488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２</a:t>
            </a:r>
            <a:r>
              <a:rPr lang="ja-JP" altLang="en-US" dirty="0" smtClean="0"/>
              <a:t>．機能説明：ファイリングシステムの利用形態</a:t>
            </a:r>
            <a:endParaRPr kumimoji="1" lang="ja-JP" altLang="en-US" dirty="0"/>
          </a:p>
        </p:txBody>
      </p:sp>
      <p:sp>
        <p:nvSpPr>
          <p:cNvPr id="3" name="コンテンツ プレースホルダー 2"/>
          <p:cNvSpPr>
            <a:spLocks noGrp="1"/>
          </p:cNvSpPr>
          <p:nvPr>
            <p:ph idx="1"/>
          </p:nvPr>
        </p:nvSpPr>
        <p:spPr>
          <a:xfrm>
            <a:off x="178274" y="465516"/>
            <a:ext cx="8780674" cy="4515984"/>
          </a:xfrm>
        </p:spPr>
        <p:txBody>
          <a:bodyPr>
            <a:normAutofit/>
          </a:bodyPr>
          <a:lstStyle/>
          <a:p>
            <a:pPr marL="0" indent="0">
              <a:buNone/>
            </a:pPr>
            <a:r>
              <a:rPr lang="ja-JP" altLang="en-US" dirty="0" smtClean="0"/>
              <a:t>■以下の２つのファイリングシステムの利用形態があります。</a:t>
            </a:r>
            <a:endParaRPr lang="en-US" altLang="ja-JP" dirty="0" smtClean="0"/>
          </a:p>
          <a:p>
            <a:pPr marL="0" indent="0">
              <a:buNone/>
            </a:pPr>
            <a:r>
              <a:rPr lang="ja-JP" altLang="en-US" dirty="0" smtClean="0"/>
              <a:t>　・業務システム</a:t>
            </a:r>
            <a:r>
              <a:rPr lang="en-US" altLang="ja-JP" dirty="0" smtClean="0"/>
              <a:t>/</a:t>
            </a:r>
            <a:r>
              <a:rPr lang="en-US" altLang="ja-JP" dirty="0" err="1" smtClean="0"/>
              <a:t>TaskNAVI</a:t>
            </a:r>
            <a:r>
              <a:rPr lang="ja-JP" altLang="en-US" dirty="0" smtClean="0"/>
              <a:t>から</a:t>
            </a:r>
            <a:r>
              <a:rPr lang="en-US" altLang="ja-JP" dirty="0" err="1" smtClean="0"/>
              <a:t>OnBase</a:t>
            </a:r>
            <a:r>
              <a:rPr lang="ja-JP" altLang="en-US" dirty="0" smtClean="0"/>
              <a:t>へアクセスする</a:t>
            </a:r>
            <a:endParaRPr lang="en-US" altLang="ja-JP" dirty="0" smtClean="0"/>
          </a:p>
          <a:p>
            <a:pPr marL="0" indent="0">
              <a:buNone/>
            </a:pPr>
            <a:r>
              <a:rPr lang="ja-JP" altLang="en-US" dirty="0"/>
              <a:t>　</a:t>
            </a:r>
            <a:r>
              <a:rPr lang="ja-JP" altLang="en-US" dirty="0" smtClean="0"/>
              <a:t>・直接</a:t>
            </a:r>
            <a:r>
              <a:rPr lang="en-US" altLang="ja-JP" dirty="0" err="1" smtClean="0"/>
              <a:t>OnBase</a:t>
            </a:r>
            <a:r>
              <a:rPr lang="ja-JP" altLang="en-US" dirty="0"/>
              <a:t>へアクセス</a:t>
            </a:r>
            <a:r>
              <a:rPr lang="ja-JP" altLang="en-US" dirty="0" smtClean="0"/>
              <a:t>する</a:t>
            </a:r>
            <a:endParaRPr lang="en-US" altLang="ja-JP" dirty="0" smtClean="0"/>
          </a:p>
          <a:p>
            <a:pPr marL="0" indent="0">
              <a:buNone/>
            </a:pPr>
            <a:r>
              <a:rPr lang="ja-JP" altLang="en-US" dirty="0" smtClean="0"/>
              <a:t>　　</a:t>
            </a:r>
            <a:r>
              <a:rPr lang="en-US" altLang="ja-JP" dirty="0" smtClean="0"/>
              <a:t>※ </a:t>
            </a:r>
            <a:r>
              <a:rPr lang="en-US" altLang="ja-JP" dirty="0" err="1"/>
              <a:t>OnBase</a:t>
            </a:r>
            <a:r>
              <a:rPr lang="en-US" altLang="ja-JP" dirty="0"/>
              <a:t>(</a:t>
            </a:r>
            <a:r>
              <a:rPr lang="ja-JP" altLang="en-US" dirty="0"/>
              <a:t>ファイル管理パッケージ</a:t>
            </a:r>
            <a:r>
              <a:rPr lang="en-US" altLang="ja-JP" dirty="0"/>
              <a:t>)</a:t>
            </a:r>
            <a:r>
              <a:rPr lang="ja-JP" altLang="en-US" dirty="0" err="1"/>
              <a:t>への</a:t>
            </a:r>
            <a:r>
              <a:rPr lang="ja-JP" altLang="en-US" dirty="0"/>
              <a:t>直接ログインは、業務、財経、</a:t>
            </a:r>
            <a:r>
              <a:rPr lang="en-US" altLang="ja-JP" dirty="0"/>
              <a:t>(G</a:t>
            </a:r>
            <a:r>
              <a:rPr lang="ja-JP" altLang="en-US" dirty="0"/>
              <a:t>企画統括</a:t>
            </a:r>
            <a:r>
              <a:rPr lang="en-US" altLang="ja-JP" dirty="0"/>
              <a:t>)</a:t>
            </a:r>
            <a:r>
              <a:rPr lang="ja-JP" altLang="en-US" dirty="0"/>
              <a:t>のみを</a:t>
            </a:r>
            <a:r>
              <a:rPr lang="ja-JP" altLang="en-US" dirty="0" smtClean="0"/>
              <a:t>想定</a:t>
            </a:r>
            <a:endParaRPr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4</a:t>
            </a:fld>
            <a:endParaRPr lang="ja-JP" altLang="en-US" dirty="0">
              <a:solidFill>
                <a:prstClr val="black">
                  <a:tint val="75000"/>
                </a:prstClr>
              </a:solidFill>
            </a:endParaRPr>
          </a:p>
        </p:txBody>
      </p:sp>
    </p:spTree>
    <p:extLst>
      <p:ext uri="{BB962C8B-B14F-4D97-AF65-F5344CB8AC3E}">
        <p14:creationId xmlns:p14="http://schemas.microsoft.com/office/powerpoint/2010/main" val="1418604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２</a:t>
            </a:r>
            <a:r>
              <a:rPr lang="ja-JP" altLang="en-US" dirty="0" smtClean="0"/>
              <a:t>．機能説明：ユーザ利用イメージ</a:t>
            </a:r>
            <a:r>
              <a:rPr lang="en-US" altLang="ja-JP" dirty="0" smtClean="0"/>
              <a:t>(1/3)</a:t>
            </a:r>
            <a:endParaRPr kumimoji="1" lang="ja-JP" altLang="en-US" dirty="0"/>
          </a:p>
        </p:txBody>
      </p:sp>
      <p:sp>
        <p:nvSpPr>
          <p:cNvPr id="3" name="コンテンツ プレースホルダー 2"/>
          <p:cNvSpPr>
            <a:spLocks noGrp="1"/>
          </p:cNvSpPr>
          <p:nvPr>
            <p:ph idx="1"/>
          </p:nvPr>
        </p:nvSpPr>
        <p:spPr>
          <a:xfrm>
            <a:off x="178274" y="465517"/>
            <a:ext cx="8780674" cy="2227038"/>
          </a:xfrm>
        </p:spPr>
        <p:txBody>
          <a:bodyPr>
            <a:normAutofit/>
          </a:bodyPr>
          <a:lstStyle/>
          <a:p>
            <a:pPr marL="0" indent="0">
              <a:buNone/>
            </a:pPr>
            <a:r>
              <a:rPr lang="ja-JP" altLang="en-US" dirty="0"/>
              <a:t>■ファイル登録</a:t>
            </a:r>
            <a:r>
              <a:rPr lang="ja-JP" altLang="en-US" dirty="0" smtClean="0"/>
              <a:t>・追加するケース</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5</a:t>
            </a:fld>
            <a:endParaRPr lang="ja-JP" altLang="en-US" dirty="0">
              <a:solidFill>
                <a:prstClr val="black">
                  <a:tint val="75000"/>
                </a:prstClr>
              </a:solidFill>
            </a:endParaRPr>
          </a:p>
        </p:txBody>
      </p:sp>
      <p:pic>
        <p:nvPicPr>
          <p:cNvPr id="5" name="Picture 78"/>
          <p:cNvPicPr>
            <a:picLocks noChangeAspect="1" noChangeArrowheads="1"/>
          </p:cNvPicPr>
          <p:nvPr/>
        </p:nvPicPr>
        <p:blipFill>
          <a:blip r:embed="rId3"/>
          <a:srcRect/>
          <a:stretch>
            <a:fillRect/>
          </a:stretch>
        </p:blipFill>
        <p:spPr bwMode="auto">
          <a:xfrm flipH="1">
            <a:off x="275484" y="1048451"/>
            <a:ext cx="1009649" cy="861629"/>
          </a:xfrm>
          <a:prstGeom prst="rect">
            <a:avLst/>
          </a:prstGeom>
          <a:noFill/>
          <a:ln w="9525">
            <a:noFill/>
            <a:round/>
            <a:headEnd/>
            <a:tailEnd/>
          </a:ln>
        </p:spPr>
      </p:pic>
      <p:sp>
        <p:nvSpPr>
          <p:cNvPr id="10" name="右矢印 9"/>
          <p:cNvSpPr/>
          <p:nvPr/>
        </p:nvSpPr>
        <p:spPr>
          <a:xfrm>
            <a:off x="1369842" y="1048451"/>
            <a:ext cx="745435" cy="725226"/>
          </a:xfrm>
          <a:prstGeom prst="rightArrow">
            <a:avLst/>
          </a:prstGeom>
          <a:solidFill>
            <a:srgbClr val="E8E8E6"/>
          </a:solidFill>
          <a:ln w="3175">
            <a:solidFill>
              <a:srgbClr val="57564F"/>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起動</a:t>
            </a:r>
            <a:endParaRPr lang="en-US" altLang="ja-JP"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右矢印 12"/>
          <p:cNvSpPr/>
          <p:nvPr/>
        </p:nvSpPr>
        <p:spPr>
          <a:xfrm>
            <a:off x="3667045" y="962091"/>
            <a:ext cx="2104268" cy="804246"/>
          </a:xfrm>
          <a:prstGeom prst="rightArrow">
            <a:avLst/>
          </a:prstGeom>
          <a:solidFill>
            <a:srgbClr val="E8E8E6"/>
          </a:solidFill>
          <a:ln w="3175">
            <a:solidFill>
              <a:srgbClr val="57564F"/>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アップロード</a:t>
            </a:r>
            <a:endParaRPr lang="en-US" altLang="ja-JP"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画面起動・アップロード</a:t>
            </a:r>
            <a:endParaRPr lang="en-US" altLang="ja-JP"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p:cNvSpPr/>
          <p:nvPr/>
        </p:nvSpPr>
        <p:spPr>
          <a:xfrm>
            <a:off x="2250807" y="949748"/>
            <a:ext cx="1280708" cy="1742807"/>
          </a:xfrm>
          <a:prstGeom prst="rect">
            <a:avLst/>
          </a:prstGeom>
          <a:noFill/>
          <a:ln w="25400" cap="flat" cmpd="sng" algn="ctr">
            <a:solidFill>
              <a:srgbClr val="4F81BD">
                <a:shade val="50000"/>
              </a:srgb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1" lang="ja-JP" altLang="en-US" sz="1200" b="0" i="0" u="none" strike="noStrike" kern="0" cap="none" spc="0" normalizeH="0" baseline="0" noProof="0" dirty="0" smtClean="0">
                <a:ln>
                  <a:noFill/>
                </a:ln>
                <a:effectLst/>
                <a:uLnTx/>
                <a:uFillTx/>
                <a:latin typeface="+mn-ea"/>
                <a:cs typeface="メイリオ" panose="020B0604030504040204" pitchFamily="50" charset="-128"/>
              </a:rPr>
              <a:t>各業務システム</a:t>
            </a:r>
            <a:endParaRPr kumimoji="1" lang="en-US" altLang="ja-JP" sz="1200" b="0" i="0" u="none" strike="noStrike" kern="0" cap="none" spc="0" normalizeH="0" baseline="0" noProof="0" dirty="0" smtClean="0">
              <a:ln>
                <a:noFill/>
              </a:ln>
              <a:effectLst/>
              <a:uLnTx/>
              <a:uFillTx/>
              <a:latin typeface="+mn-ea"/>
              <a:cs typeface="メイリオ" panose="020B0604030504040204" pitchFamily="50" charset="-128"/>
            </a:endParaRPr>
          </a:p>
          <a:p>
            <a:pPr marL="0" marR="0" indent="0" algn="ctr" defTabSz="914400" eaLnBrk="1" fontAlgn="auto" latinLnBrk="0" hangingPunct="1">
              <a:lnSpc>
                <a:spcPct val="100000"/>
              </a:lnSpc>
              <a:spcBef>
                <a:spcPts val="0"/>
              </a:spcBef>
              <a:spcAft>
                <a:spcPts val="0"/>
              </a:spcAft>
              <a:buClrTx/>
              <a:buSzTx/>
              <a:buFontTx/>
              <a:buNone/>
              <a:tabLst/>
            </a:pPr>
            <a:r>
              <a:rPr lang="ja-JP" altLang="en-US" sz="1200" kern="0" dirty="0" smtClean="0">
                <a:latin typeface="+mn-ea"/>
                <a:cs typeface="メイリオ" panose="020B0604030504040204" pitchFamily="50" charset="-128"/>
              </a:rPr>
              <a:t>登録・起票画面</a:t>
            </a:r>
            <a:endParaRPr kumimoji="1" lang="en-US" altLang="ja-JP" sz="1200" b="0" i="0" u="none" strike="noStrike" kern="0" cap="none" spc="0" normalizeH="0" baseline="0" noProof="0" dirty="0" smtClean="0">
              <a:ln>
                <a:noFill/>
              </a:ln>
              <a:effectLst/>
              <a:uLnTx/>
              <a:uFillTx/>
              <a:latin typeface="+mn-ea"/>
              <a:cs typeface="メイリオ" panose="020B0604030504040204" pitchFamily="50" charset="-128"/>
            </a:endParaRPr>
          </a:p>
          <a:p>
            <a:pPr marL="0" marR="0" indent="0" algn="ctr" defTabSz="914400" eaLnBrk="1" fontAlgn="auto" latinLnBrk="0" hangingPunct="1">
              <a:lnSpc>
                <a:spcPct val="100000"/>
              </a:lnSpc>
              <a:spcBef>
                <a:spcPts val="0"/>
              </a:spcBef>
              <a:spcAft>
                <a:spcPts val="0"/>
              </a:spcAft>
              <a:buClrTx/>
              <a:buSzTx/>
              <a:buFontTx/>
              <a:buNone/>
              <a:tabLst/>
            </a:pPr>
            <a:r>
              <a:rPr lang="en-US" altLang="ja-JP" sz="1200" kern="0" dirty="0" smtClean="0">
                <a:latin typeface="+mn-ea"/>
                <a:cs typeface="メイリオ" panose="020B0604030504040204" pitchFamily="50" charset="-128"/>
              </a:rPr>
              <a:t>(</a:t>
            </a:r>
            <a:r>
              <a:rPr lang="en-US" altLang="ja-JP" sz="1200" kern="0" dirty="0" err="1" smtClean="0">
                <a:latin typeface="+mn-ea"/>
                <a:cs typeface="メイリオ" panose="020B0604030504040204" pitchFamily="50" charset="-128"/>
              </a:rPr>
              <a:t>SalesNAVI</a:t>
            </a:r>
            <a:endParaRPr lang="en-US" altLang="ja-JP" sz="1200" kern="0" dirty="0" smtClean="0">
              <a:latin typeface="+mn-ea"/>
              <a:cs typeface="メイリオ" panose="020B0604030504040204" pitchFamily="50" charset="-128"/>
            </a:endParaRPr>
          </a:p>
          <a:p>
            <a:pPr marL="0" marR="0" indent="0" algn="ctr" defTabSz="914400" eaLnBrk="1" fontAlgn="auto" latinLnBrk="0" hangingPunct="1">
              <a:lnSpc>
                <a:spcPct val="100000"/>
              </a:lnSpc>
              <a:spcBef>
                <a:spcPts val="0"/>
              </a:spcBef>
              <a:spcAft>
                <a:spcPts val="0"/>
              </a:spcAft>
              <a:buClrTx/>
              <a:buSzTx/>
              <a:buFontTx/>
              <a:buNone/>
              <a:tabLst/>
            </a:pPr>
            <a:r>
              <a:rPr kumimoji="1" lang="en-US" altLang="ja-JP" sz="1200" b="0" i="0" u="none" strike="noStrike" kern="0" cap="none" spc="0" normalizeH="0" baseline="0" noProof="0" dirty="0" smtClean="0">
                <a:ln>
                  <a:noFill/>
                </a:ln>
                <a:effectLst/>
                <a:uLnTx/>
                <a:uFillTx/>
                <a:latin typeface="+mn-ea"/>
                <a:cs typeface="メイリオ" panose="020B0604030504040204" pitchFamily="50" charset="-128"/>
              </a:rPr>
              <a:t>SAPERP</a:t>
            </a:r>
            <a:br>
              <a:rPr kumimoji="1" lang="en-US" altLang="ja-JP" sz="1200" b="0" i="0" u="none" strike="noStrike" kern="0" cap="none" spc="0" normalizeH="0" baseline="0" noProof="0" dirty="0" smtClean="0">
                <a:ln>
                  <a:noFill/>
                </a:ln>
                <a:effectLst/>
                <a:uLnTx/>
                <a:uFillTx/>
                <a:latin typeface="+mn-ea"/>
                <a:cs typeface="メイリオ" panose="020B0604030504040204" pitchFamily="50" charset="-128"/>
              </a:rPr>
            </a:br>
            <a:r>
              <a:rPr kumimoji="1" lang="en-US" altLang="ja-JP" sz="1200" b="0" i="0" u="none" strike="noStrike" kern="0" cap="none" spc="0" normalizeH="0" baseline="0" noProof="0" dirty="0" smtClean="0">
                <a:ln>
                  <a:noFill/>
                </a:ln>
                <a:effectLst/>
                <a:uLnTx/>
                <a:uFillTx/>
                <a:latin typeface="+mn-ea"/>
                <a:cs typeface="メイリオ" panose="020B0604030504040204" pitchFamily="50" charset="-128"/>
              </a:rPr>
              <a:t>PJNAVI</a:t>
            </a:r>
          </a:p>
          <a:p>
            <a:pPr marL="0" marR="0" indent="0" algn="ctr" defTabSz="914400" eaLnBrk="1" fontAlgn="auto" latinLnBrk="0" hangingPunct="1">
              <a:lnSpc>
                <a:spcPct val="100000"/>
              </a:lnSpc>
              <a:spcBef>
                <a:spcPts val="0"/>
              </a:spcBef>
              <a:spcAft>
                <a:spcPts val="0"/>
              </a:spcAft>
              <a:buClrTx/>
              <a:buSzTx/>
              <a:buFontTx/>
              <a:buNone/>
              <a:tabLst/>
            </a:pPr>
            <a:r>
              <a:rPr lang="en-US" altLang="ja-JP" sz="1200" kern="0" dirty="0" smtClean="0">
                <a:latin typeface="+mn-ea"/>
                <a:cs typeface="メイリオ" panose="020B0604030504040204" pitchFamily="50" charset="-128"/>
              </a:rPr>
              <a:t>CSNAVI</a:t>
            </a:r>
          </a:p>
          <a:p>
            <a:pPr marL="0" marR="0" indent="0" algn="ctr" defTabSz="914400" eaLnBrk="1" fontAlgn="auto" latinLnBrk="0" hangingPunct="1">
              <a:lnSpc>
                <a:spcPct val="100000"/>
              </a:lnSpc>
              <a:spcBef>
                <a:spcPts val="0"/>
              </a:spcBef>
              <a:spcAft>
                <a:spcPts val="0"/>
              </a:spcAft>
              <a:buClrTx/>
              <a:buSzTx/>
              <a:buFontTx/>
              <a:buNone/>
              <a:tabLst/>
            </a:pPr>
            <a:r>
              <a:rPr kumimoji="1" lang="ja-JP" altLang="en-US" sz="1200" b="0" i="0" u="none" strike="noStrike" kern="0" cap="none" spc="0" normalizeH="0" baseline="0" noProof="0" dirty="0" smtClean="0">
                <a:ln>
                  <a:noFill/>
                </a:ln>
                <a:effectLst/>
                <a:uLnTx/>
                <a:uFillTx/>
                <a:latin typeface="+mn-ea"/>
                <a:cs typeface="メイリオ" panose="020B0604030504040204" pitchFamily="50" charset="-128"/>
              </a:rPr>
              <a:t>ファイル添付</a:t>
            </a:r>
            <a:endParaRPr kumimoji="1" lang="en-US" altLang="ja-JP" sz="1200" b="0" i="0" u="none" strike="noStrike" kern="0" cap="none" spc="0" normalizeH="0" baseline="0" noProof="0" dirty="0" smtClean="0">
              <a:ln>
                <a:noFill/>
              </a:ln>
              <a:effectLst/>
              <a:uLnTx/>
              <a:uFillTx/>
              <a:latin typeface="+mn-ea"/>
              <a:cs typeface="メイリオ" panose="020B0604030504040204" pitchFamily="50" charset="-128"/>
            </a:endParaRPr>
          </a:p>
          <a:p>
            <a:pPr marL="0" marR="0" indent="0" algn="ctr" defTabSz="914400" eaLnBrk="1" fontAlgn="auto" latinLnBrk="0" hangingPunct="1">
              <a:lnSpc>
                <a:spcPct val="100000"/>
              </a:lnSpc>
              <a:spcBef>
                <a:spcPts val="0"/>
              </a:spcBef>
              <a:spcAft>
                <a:spcPts val="0"/>
              </a:spcAft>
              <a:buClrTx/>
              <a:buSzTx/>
              <a:buFontTx/>
              <a:buNone/>
              <a:tabLst/>
            </a:pPr>
            <a:r>
              <a:rPr kumimoji="1" lang="ja-JP" altLang="en-US" sz="1200" b="0" i="0" u="none" strike="noStrike" kern="0" cap="none" spc="0" normalizeH="0" baseline="0" noProof="0" dirty="0" smtClean="0">
                <a:ln>
                  <a:noFill/>
                </a:ln>
                <a:effectLst/>
                <a:uLnTx/>
                <a:uFillTx/>
                <a:latin typeface="+mn-ea"/>
                <a:cs typeface="メイリオ" panose="020B0604030504040204" pitchFamily="50" charset="-128"/>
              </a:rPr>
              <a:t>起票</a:t>
            </a:r>
            <a:endParaRPr kumimoji="1" lang="en-US" altLang="ja-JP" sz="1200" b="0" i="0" u="none" strike="noStrike" kern="0" cap="none" spc="0" normalizeH="0" baseline="0" noProof="0" dirty="0" smtClean="0">
              <a:ln>
                <a:noFill/>
              </a:ln>
              <a:effectLst/>
              <a:uLnTx/>
              <a:uFillTx/>
              <a:latin typeface="+mn-ea"/>
              <a:cs typeface="メイリオ" panose="020B0604030504040204" pitchFamily="50" charset="-128"/>
            </a:endParaRPr>
          </a:p>
          <a:p>
            <a:pPr marL="0" marR="0" indent="0" algn="ctr" defTabSz="914400" eaLnBrk="1" fontAlgn="auto" latinLnBrk="0" hangingPunct="1">
              <a:lnSpc>
                <a:spcPct val="100000"/>
              </a:lnSpc>
              <a:spcBef>
                <a:spcPts val="0"/>
              </a:spcBef>
              <a:spcAft>
                <a:spcPts val="0"/>
              </a:spcAft>
              <a:buClrTx/>
              <a:buSzTx/>
              <a:buFontTx/>
              <a:buNone/>
              <a:tabLst/>
            </a:pPr>
            <a:r>
              <a:rPr lang="en-US" altLang="ja-JP" sz="1200" kern="0" dirty="0" err="1" smtClean="0">
                <a:latin typeface="+mn-ea"/>
                <a:cs typeface="メイリオ" panose="020B0604030504040204" pitchFamily="50" charset="-128"/>
              </a:rPr>
              <a:t>TaskNAVI</a:t>
            </a:r>
            <a:r>
              <a:rPr kumimoji="1" lang="en-US" altLang="ja-JP" sz="1200" b="0" i="0" u="none" strike="noStrike" kern="0" cap="none" spc="0" normalizeH="0" baseline="0" noProof="0" dirty="0" smtClean="0">
                <a:ln>
                  <a:noFill/>
                </a:ln>
                <a:effectLst/>
                <a:uLnTx/>
                <a:uFillTx/>
                <a:latin typeface="+mn-ea"/>
                <a:cs typeface="メイリオ" panose="020B0604030504040204" pitchFamily="50" charset="-128"/>
              </a:rPr>
              <a:t>)</a:t>
            </a:r>
            <a:endParaRPr kumimoji="1" lang="ja-JP" altLang="en-US" sz="12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28" name="正方形/長方形 27"/>
          <p:cNvSpPr/>
          <p:nvPr/>
        </p:nvSpPr>
        <p:spPr>
          <a:xfrm>
            <a:off x="5844895" y="949749"/>
            <a:ext cx="648072" cy="1377746"/>
          </a:xfrm>
          <a:prstGeom prst="rect">
            <a:avLst/>
          </a:prstGeom>
          <a:noFill/>
          <a:ln w="25400" cap="flat" cmpd="sng" algn="ctr">
            <a:solidFill>
              <a:srgbClr val="4F81BD">
                <a:shade val="50000"/>
              </a:srgbClr>
            </a:solidFill>
            <a:prstDash val="solid"/>
          </a:ln>
          <a:effectLst/>
        </p:spPr>
        <p:txBody>
          <a:bodyPr rtlCol="0" anchor="ctr"/>
          <a:lstStyle/>
          <a:p>
            <a:pPr algn="ctr"/>
            <a:r>
              <a:rPr lang="ja-JP" altLang="en-US"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ファイルアップロードアプリ</a:t>
            </a:r>
            <a:endParaRPr lang="en-US"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(FUA</a:t>
            </a:r>
            <a:r>
              <a:rPr lang="en-US" altLang="ja-JP" sz="12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a:p>
            <a:pPr algn="ctr"/>
            <a:endParaRPr kumimoji="1" lang="en-US" altLang="ja-JP" sz="12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右矢印 31"/>
          <p:cNvSpPr/>
          <p:nvPr/>
        </p:nvSpPr>
        <p:spPr>
          <a:xfrm>
            <a:off x="6609938" y="969431"/>
            <a:ext cx="1516112" cy="804246"/>
          </a:xfrm>
          <a:prstGeom prst="rightArrow">
            <a:avLst/>
          </a:prstGeom>
          <a:solidFill>
            <a:srgbClr val="E8E8E6"/>
          </a:solidFill>
          <a:ln w="3175">
            <a:solidFill>
              <a:srgbClr val="57564F"/>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ja-JP" sz="140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OnBase</a:t>
            </a:r>
            <a:r>
              <a:rPr lang="ja-JP" altLang="en-US"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へ</a:t>
            </a:r>
            <a:endParaRPr lang="en-US" altLang="ja-JP"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システム登録</a:t>
            </a:r>
            <a:endParaRPr lang="en-US" altLang="ja-JP"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円柱 33"/>
          <p:cNvSpPr/>
          <p:nvPr/>
        </p:nvSpPr>
        <p:spPr>
          <a:xfrm>
            <a:off x="8141803" y="715747"/>
            <a:ext cx="715290" cy="1730733"/>
          </a:xfrm>
          <a:prstGeom prst="can">
            <a:avLst/>
          </a:prstGeom>
          <a:solidFill>
            <a:srgbClr val="E8E8E6"/>
          </a:solidFill>
          <a:ln w="3175">
            <a:solidFill>
              <a:srgbClr val="57564F"/>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ja-JP" sz="1400"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OnBase</a:t>
            </a:r>
            <a:endParaRPr lang="ja-JP" altLang="en-US" sz="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275485" y="2953856"/>
            <a:ext cx="8364778"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dirty="0"/>
              <a:t>・ファイル登録：各業務システムの登録・起票画面</a:t>
            </a:r>
            <a:r>
              <a:rPr lang="en-US" altLang="ja-JP" dirty="0"/>
              <a:t>/</a:t>
            </a:r>
            <a:r>
              <a:rPr lang="en-US" altLang="ja-JP" dirty="0" err="1"/>
              <a:t>TaskNAVI</a:t>
            </a:r>
            <a:r>
              <a:rPr lang="ja-JP" altLang="en-US" dirty="0"/>
              <a:t>詳細画面から</a:t>
            </a:r>
            <a:endParaRPr lang="en-US" altLang="ja-JP" dirty="0"/>
          </a:p>
          <a:p>
            <a:r>
              <a:rPr lang="ja-JP" altLang="en-US" dirty="0"/>
              <a:t>　　共通アプリ（</a:t>
            </a:r>
            <a:r>
              <a:rPr lang="en-US" altLang="ja-JP" dirty="0"/>
              <a:t>FUA)</a:t>
            </a:r>
            <a:r>
              <a:rPr lang="ja-JP" altLang="en-US" dirty="0"/>
              <a:t>を立ち上げて</a:t>
            </a:r>
            <a:r>
              <a:rPr lang="en-US" altLang="ja-JP" dirty="0"/>
              <a:t>Upload</a:t>
            </a:r>
            <a:r>
              <a:rPr lang="ja-JP" altLang="en-US" dirty="0"/>
              <a:t>画面から行う。</a:t>
            </a:r>
            <a:endParaRPr lang="en-US" altLang="ja-JP" dirty="0"/>
          </a:p>
        </p:txBody>
      </p:sp>
      <p:sp>
        <p:nvSpPr>
          <p:cNvPr id="9" name="正方形/長方形 8"/>
          <p:cNvSpPr/>
          <p:nvPr/>
        </p:nvSpPr>
        <p:spPr>
          <a:xfrm>
            <a:off x="216525" y="2036512"/>
            <a:ext cx="1646605" cy="784830"/>
          </a:xfrm>
          <a:prstGeom prst="rect">
            <a:avLst/>
          </a:prstGeom>
        </p:spPr>
        <p:txBody>
          <a:bodyPr wrap="none">
            <a:spAutoFit/>
          </a:bodyPr>
          <a:lstStyle/>
          <a:p>
            <a:r>
              <a:rPr lang="en-US" altLang="ja-JP" dirty="0" smtClean="0"/>
              <a:t>BPMS</a:t>
            </a:r>
            <a:r>
              <a:rPr lang="ja-JP" altLang="en-US" dirty="0" smtClean="0"/>
              <a:t>起票者</a:t>
            </a:r>
            <a:endParaRPr lang="en-US" altLang="ja-JP" dirty="0" smtClean="0"/>
          </a:p>
          <a:p>
            <a:r>
              <a:rPr lang="en-US" altLang="ja-JP" dirty="0" smtClean="0"/>
              <a:t>(</a:t>
            </a:r>
            <a:r>
              <a:rPr lang="ja-JP" altLang="en-US" dirty="0"/>
              <a:t>主に営業担当者</a:t>
            </a:r>
            <a:r>
              <a:rPr lang="en-US" altLang="ja-JP" dirty="0" smtClean="0"/>
              <a:t>)</a:t>
            </a:r>
          </a:p>
          <a:p>
            <a:r>
              <a:rPr lang="ja-JP" altLang="en-US" dirty="0" smtClean="0"/>
              <a:t>承認者</a:t>
            </a:r>
            <a:endParaRPr lang="ja-JP" altLang="en-US" dirty="0"/>
          </a:p>
        </p:txBody>
      </p:sp>
    </p:spTree>
    <p:extLst>
      <p:ext uri="{BB962C8B-B14F-4D97-AF65-F5344CB8AC3E}">
        <p14:creationId xmlns:p14="http://schemas.microsoft.com/office/powerpoint/2010/main" val="679951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２</a:t>
            </a:r>
            <a:r>
              <a:rPr lang="ja-JP" altLang="en-US" dirty="0" smtClean="0"/>
              <a:t>．機能説明：ユーザ利用イメージ</a:t>
            </a:r>
            <a:r>
              <a:rPr lang="en-US" altLang="ja-JP" dirty="0" smtClean="0"/>
              <a:t>(2/3</a:t>
            </a:r>
            <a:r>
              <a:rPr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6</a:t>
            </a:fld>
            <a:endParaRPr lang="ja-JP" altLang="en-US" dirty="0">
              <a:solidFill>
                <a:prstClr val="black">
                  <a:tint val="75000"/>
                </a:prstClr>
              </a:solidFill>
            </a:endParaRPr>
          </a:p>
        </p:txBody>
      </p:sp>
      <p:pic>
        <p:nvPicPr>
          <p:cNvPr id="7" name="Picture 78"/>
          <p:cNvPicPr>
            <a:picLocks noChangeAspect="1" noChangeArrowheads="1"/>
          </p:cNvPicPr>
          <p:nvPr/>
        </p:nvPicPr>
        <p:blipFill>
          <a:blip r:embed="rId3"/>
          <a:srcRect/>
          <a:stretch>
            <a:fillRect/>
          </a:stretch>
        </p:blipFill>
        <p:spPr bwMode="auto">
          <a:xfrm flipH="1">
            <a:off x="209045" y="1114405"/>
            <a:ext cx="1009649" cy="861629"/>
          </a:xfrm>
          <a:prstGeom prst="rect">
            <a:avLst/>
          </a:prstGeom>
          <a:noFill/>
          <a:ln w="9525">
            <a:noFill/>
            <a:round/>
            <a:headEnd/>
            <a:tailEnd/>
          </a:ln>
        </p:spPr>
      </p:pic>
      <p:sp>
        <p:nvSpPr>
          <p:cNvPr id="8" name="コンテンツ プレースホルダー 2"/>
          <p:cNvSpPr txBox="1">
            <a:spLocks/>
          </p:cNvSpPr>
          <p:nvPr/>
        </p:nvSpPr>
        <p:spPr>
          <a:xfrm>
            <a:off x="178274" y="471333"/>
            <a:ext cx="8780674" cy="348046"/>
          </a:xfrm>
          <a:prstGeom prst="rect">
            <a:avLst/>
          </a:prstGeom>
        </p:spPr>
        <p:txBody>
          <a:bodyPr vert="horz" lIns="36000" tIns="36000" rIns="36000" bIns="36000" rtlCol="0">
            <a:normAutofit/>
          </a:bodyPr>
          <a:lstStyle>
            <a:lvl1pPr marL="257175" indent="-257175" algn="l" defTabSz="685800" rtl="0" eaLnBrk="1" latinLnBrk="0" hangingPunct="1">
              <a:spcBef>
                <a:spcPct val="20000"/>
              </a:spcBef>
              <a:buFont typeface="Wingdings" panose="05000000000000000000" pitchFamily="2" charset="2"/>
              <a:buChar char="n"/>
              <a:defRPr kumimoji="1" sz="15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2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Font typeface="Wingdings" panose="05000000000000000000" pitchFamily="2" charset="2"/>
              <a:buNone/>
            </a:pPr>
            <a:r>
              <a:rPr lang="ja-JP" altLang="en-US" dirty="0" smtClean="0"/>
              <a:t>■ファイルを参照するケース</a:t>
            </a:r>
            <a:endParaRPr lang="ja-JP" altLang="en-US" dirty="0"/>
          </a:p>
        </p:txBody>
      </p:sp>
      <p:sp>
        <p:nvSpPr>
          <p:cNvPr id="12" name="右矢印 11"/>
          <p:cNvSpPr/>
          <p:nvPr/>
        </p:nvSpPr>
        <p:spPr>
          <a:xfrm>
            <a:off x="1249943" y="883105"/>
            <a:ext cx="1558379" cy="1149524"/>
          </a:xfrm>
          <a:prstGeom prst="rightArrow">
            <a:avLst/>
          </a:prstGeom>
          <a:solidFill>
            <a:srgbClr val="E8E8E6"/>
          </a:solidFill>
          <a:ln w="3175">
            <a:solidFill>
              <a:srgbClr val="57564F"/>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起動・</a:t>
            </a:r>
            <a:endParaRPr lang="en-US" altLang="ja-JP"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対象伝票検索</a:t>
            </a:r>
            <a:endParaRPr lang="en-US" altLang="ja-JP"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p:cNvSpPr/>
          <p:nvPr/>
        </p:nvSpPr>
        <p:spPr>
          <a:xfrm>
            <a:off x="2915671" y="970235"/>
            <a:ext cx="1280708" cy="1547023"/>
          </a:xfrm>
          <a:prstGeom prst="rect">
            <a:avLst/>
          </a:prstGeom>
          <a:noFill/>
          <a:ln w="25400" cap="flat" cmpd="sng" algn="ctr">
            <a:solidFill>
              <a:srgbClr val="4F81BD">
                <a:shade val="50000"/>
              </a:srgbClr>
            </a:solidFill>
            <a:prstDash val="solid"/>
          </a:ln>
          <a:effectLst/>
        </p:spPr>
        <p:txBody>
          <a:bodyPr rtlCol="0" anchor="ctr"/>
          <a:lstStyle/>
          <a:p>
            <a:pPr algn="ctr" defTabSz="914400"/>
            <a:r>
              <a:rPr lang="ja-JP" altLang="en-US" sz="1200" kern="0" dirty="0">
                <a:latin typeface="+mn-ea"/>
                <a:cs typeface="メイリオ" panose="020B0604030504040204" pitchFamily="50" charset="-128"/>
              </a:rPr>
              <a:t>各業務</a:t>
            </a:r>
            <a:r>
              <a:rPr kumimoji="1" lang="ja-JP" altLang="en-US" sz="1200" b="0" i="0" u="none" strike="noStrike" kern="0" cap="none" spc="0" normalizeH="0" baseline="0" noProof="0" dirty="0" smtClean="0">
                <a:ln>
                  <a:noFill/>
                </a:ln>
                <a:effectLst/>
                <a:uLnTx/>
                <a:uFillTx/>
                <a:latin typeface="+mn-ea"/>
                <a:cs typeface="メイリオ" panose="020B0604030504040204" pitchFamily="50" charset="-128"/>
              </a:rPr>
              <a:t>システム</a:t>
            </a:r>
            <a:endParaRPr kumimoji="1" lang="en-US" altLang="ja-JP" sz="1200" b="0" i="0" u="none" strike="noStrike" kern="0" cap="none" spc="0" normalizeH="0" baseline="0" noProof="0" dirty="0" smtClean="0">
              <a:ln>
                <a:noFill/>
              </a:ln>
              <a:effectLst/>
              <a:uLnTx/>
              <a:uFillTx/>
              <a:latin typeface="+mn-ea"/>
              <a:cs typeface="メイリオ" panose="020B0604030504040204" pitchFamily="50" charset="-128"/>
            </a:endParaRPr>
          </a:p>
          <a:p>
            <a:pPr algn="ctr" defTabSz="914400"/>
            <a:r>
              <a:rPr lang="ja-JP" altLang="en-US" sz="1200" kern="0" dirty="0" smtClean="0">
                <a:latin typeface="+mn-ea"/>
                <a:cs typeface="メイリオ" panose="020B0604030504040204" pitchFamily="50" charset="-128"/>
              </a:rPr>
              <a:t>明細</a:t>
            </a:r>
            <a:r>
              <a:rPr lang="ja-JP" altLang="en-US" sz="1200" kern="0" dirty="0">
                <a:latin typeface="+mn-ea"/>
                <a:cs typeface="メイリオ" panose="020B0604030504040204" pitchFamily="50" charset="-128"/>
              </a:rPr>
              <a:t>画面</a:t>
            </a:r>
            <a:endParaRPr kumimoji="1" lang="en-US" altLang="ja-JP" sz="1200" b="0" i="0" u="none" strike="noStrike" kern="0" cap="none" spc="0" normalizeH="0" baseline="0" noProof="0" dirty="0" smtClean="0">
              <a:ln>
                <a:noFill/>
              </a:ln>
              <a:effectLst/>
              <a:uLnTx/>
              <a:uFillTx/>
              <a:latin typeface="+mn-ea"/>
              <a:cs typeface="メイリオ" panose="020B0604030504040204" pitchFamily="50" charset="-128"/>
            </a:endParaRPr>
          </a:p>
          <a:p>
            <a:pPr marL="0" marR="0" indent="0" algn="ctr" defTabSz="914400" eaLnBrk="1" fontAlgn="auto" latinLnBrk="0" hangingPunct="1">
              <a:lnSpc>
                <a:spcPct val="100000"/>
              </a:lnSpc>
              <a:spcBef>
                <a:spcPts val="0"/>
              </a:spcBef>
              <a:spcAft>
                <a:spcPts val="0"/>
              </a:spcAft>
              <a:buClrTx/>
              <a:buSzTx/>
              <a:buFontTx/>
              <a:buNone/>
              <a:tabLst/>
            </a:pPr>
            <a:r>
              <a:rPr lang="en-US" altLang="ja-JP" sz="1050" kern="0" dirty="0" smtClean="0">
                <a:latin typeface="+mn-ea"/>
                <a:cs typeface="メイリオ" panose="020B0604030504040204" pitchFamily="50" charset="-128"/>
              </a:rPr>
              <a:t>(</a:t>
            </a:r>
            <a:r>
              <a:rPr lang="en-US" altLang="ja-JP" sz="1050" kern="0" dirty="0" err="1" smtClean="0">
                <a:latin typeface="+mn-ea"/>
                <a:cs typeface="メイリオ" panose="020B0604030504040204" pitchFamily="50" charset="-128"/>
              </a:rPr>
              <a:t>SalesNAVI</a:t>
            </a:r>
            <a:endParaRPr lang="en-US" altLang="ja-JP" sz="1050" kern="0" dirty="0" smtClean="0">
              <a:latin typeface="+mn-ea"/>
              <a:cs typeface="メイリオ" panose="020B0604030504040204" pitchFamily="50" charset="-128"/>
            </a:endParaRPr>
          </a:p>
          <a:p>
            <a:pPr marL="0" marR="0" indent="0" algn="ctr" defTabSz="914400" eaLnBrk="1" fontAlgn="auto" latinLnBrk="0" hangingPunct="1">
              <a:lnSpc>
                <a:spcPct val="100000"/>
              </a:lnSpc>
              <a:spcBef>
                <a:spcPts val="0"/>
              </a:spcBef>
              <a:spcAft>
                <a:spcPts val="0"/>
              </a:spcAft>
              <a:buClrTx/>
              <a:buSzTx/>
              <a:buFontTx/>
              <a:buNone/>
              <a:tabLst/>
            </a:pPr>
            <a:r>
              <a:rPr kumimoji="1" lang="en-US" altLang="ja-JP" sz="1050" b="0" i="0" u="none" strike="noStrike" kern="0" cap="none" spc="0" normalizeH="0" baseline="0" noProof="0" dirty="0" smtClean="0">
                <a:ln>
                  <a:noFill/>
                </a:ln>
                <a:effectLst/>
                <a:uLnTx/>
                <a:uFillTx/>
                <a:latin typeface="+mn-ea"/>
                <a:cs typeface="メイリオ" panose="020B0604030504040204" pitchFamily="50" charset="-128"/>
              </a:rPr>
              <a:t>SAPERP</a:t>
            </a:r>
            <a:br>
              <a:rPr kumimoji="1" lang="en-US" altLang="ja-JP" sz="1050" b="0" i="0" u="none" strike="noStrike" kern="0" cap="none" spc="0" normalizeH="0" baseline="0" noProof="0" dirty="0" smtClean="0">
                <a:ln>
                  <a:noFill/>
                </a:ln>
                <a:effectLst/>
                <a:uLnTx/>
                <a:uFillTx/>
                <a:latin typeface="+mn-ea"/>
                <a:cs typeface="メイリオ" panose="020B0604030504040204" pitchFamily="50" charset="-128"/>
              </a:rPr>
            </a:br>
            <a:r>
              <a:rPr kumimoji="1" lang="en-US" altLang="ja-JP" sz="1050" b="0" i="0" u="none" strike="noStrike" kern="0" cap="none" spc="0" normalizeH="0" baseline="0" noProof="0" dirty="0" smtClean="0">
                <a:ln>
                  <a:noFill/>
                </a:ln>
                <a:effectLst/>
                <a:uLnTx/>
                <a:uFillTx/>
                <a:latin typeface="+mn-ea"/>
                <a:cs typeface="メイリオ" panose="020B0604030504040204" pitchFamily="50" charset="-128"/>
              </a:rPr>
              <a:t>PJNAVI</a:t>
            </a:r>
          </a:p>
          <a:p>
            <a:pPr marL="0" marR="0" indent="0" algn="ctr" defTabSz="914400" eaLnBrk="1" fontAlgn="auto" latinLnBrk="0" hangingPunct="1">
              <a:lnSpc>
                <a:spcPct val="100000"/>
              </a:lnSpc>
              <a:spcBef>
                <a:spcPts val="0"/>
              </a:spcBef>
              <a:spcAft>
                <a:spcPts val="0"/>
              </a:spcAft>
              <a:buClrTx/>
              <a:buSzTx/>
              <a:buFontTx/>
              <a:buNone/>
              <a:tabLst/>
            </a:pPr>
            <a:r>
              <a:rPr lang="en-US" altLang="ja-JP" sz="1050" kern="0" dirty="0" smtClean="0">
                <a:latin typeface="+mn-ea"/>
                <a:cs typeface="メイリオ" panose="020B0604030504040204" pitchFamily="50" charset="-128"/>
              </a:rPr>
              <a:t>CSNAVI</a:t>
            </a:r>
          </a:p>
          <a:p>
            <a:pPr marL="0" marR="0" indent="0" algn="ctr" defTabSz="914400" eaLnBrk="1" fontAlgn="auto" latinLnBrk="0" hangingPunct="1">
              <a:lnSpc>
                <a:spcPct val="100000"/>
              </a:lnSpc>
              <a:spcBef>
                <a:spcPts val="0"/>
              </a:spcBef>
              <a:spcAft>
                <a:spcPts val="0"/>
              </a:spcAft>
              <a:buClrTx/>
              <a:buSzTx/>
              <a:buFontTx/>
              <a:buNone/>
              <a:tabLst/>
            </a:pPr>
            <a:r>
              <a:rPr kumimoji="1" lang="en-US" altLang="ja-JP" sz="1050" b="0" i="0" u="none" strike="noStrike" kern="0" cap="none" spc="0" normalizeH="0" baseline="0" noProof="0" dirty="0" err="1" smtClean="0">
                <a:ln>
                  <a:noFill/>
                </a:ln>
                <a:effectLst/>
                <a:uLnTx/>
                <a:uFillTx/>
                <a:latin typeface="+mn-ea"/>
                <a:cs typeface="メイリオ" panose="020B0604030504040204" pitchFamily="50" charset="-128"/>
              </a:rPr>
              <a:t>TaskNAVI</a:t>
            </a:r>
            <a:r>
              <a:rPr kumimoji="1" lang="en-US" altLang="ja-JP" sz="1050" b="0" i="0" u="none" strike="noStrike" kern="0" cap="none" spc="0" normalizeH="0" baseline="0" noProof="0" dirty="0" smtClean="0">
                <a:ln>
                  <a:noFill/>
                </a:ln>
                <a:effectLst/>
                <a:uLnTx/>
                <a:uFillTx/>
                <a:latin typeface="+mn-ea"/>
                <a:cs typeface="メイリオ" panose="020B0604030504040204" pitchFamily="50" charset="-128"/>
              </a:rPr>
              <a:t>)</a:t>
            </a:r>
          </a:p>
          <a:p>
            <a:pPr marL="0" marR="0" indent="0" algn="ctr" defTabSz="914400" eaLnBrk="1" fontAlgn="auto" latinLnBrk="0" hangingPunct="1">
              <a:lnSpc>
                <a:spcPct val="100000"/>
              </a:lnSpc>
              <a:spcBef>
                <a:spcPts val="0"/>
              </a:spcBef>
              <a:spcAft>
                <a:spcPts val="0"/>
              </a:spcAft>
              <a:buClrTx/>
              <a:buSzTx/>
              <a:buFontTx/>
              <a:buNone/>
              <a:tabLst/>
            </a:pPr>
            <a:endParaRPr kumimoji="1" lang="en-US" altLang="ja-JP" sz="12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35" name="円柱 34"/>
          <p:cNvSpPr/>
          <p:nvPr/>
        </p:nvSpPr>
        <p:spPr>
          <a:xfrm>
            <a:off x="8141803" y="971611"/>
            <a:ext cx="715290" cy="2200230"/>
          </a:xfrm>
          <a:prstGeom prst="can">
            <a:avLst/>
          </a:prstGeom>
          <a:solidFill>
            <a:srgbClr val="E8E8E6"/>
          </a:solidFill>
          <a:ln w="3175">
            <a:solidFill>
              <a:srgbClr val="57564F"/>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ja-JP" sz="1400"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OnBase</a:t>
            </a:r>
            <a:endParaRPr lang="ja-JP" altLang="en-US" sz="14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右矢印 36"/>
          <p:cNvSpPr/>
          <p:nvPr/>
        </p:nvSpPr>
        <p:spPr>
          <a:xfrm flipH="1">
            <a:off x="2634916" y="2722982"/>
            <a:ext cx="5321459" cy="511632"/>
          </a:xfrm>
          <a:prstGeom prst="rightArrow">
            <a:avLst/>
          </a:prstGeom>
          <a:solidFill>
            <a:srgbClr val="E8E8E6"/>
          </a:solidFill>
          <a:ln w="3175">
            <a:solidFill>
              <a:srgbClr val="57564F"/>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結果表示</a:t>
            </a:r>
            <a:endParaRPr lang="en-US" altLang="ja-JP"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右矢印 37"/>
          <p:cNvSpPr/>
          <p:nvPr/>
        </p:nvSpPr>
        <p:spPr>
          <a:xfrm>
            <a:off x="4384927" y="850033"/>
            <a:ext cx="3571448" cy="1182596"/>
          </a:xfrm>
          <a:prstGeom prst="rightArrow">
            <a:avLst/>
          </a:prstGeom>
          <a:solidFill>
            <a:srgbClr val="E8E8E6"/>
          </a:solidFill>
          <a:ln w="3175">
            <a:solidFill>
              <a:srgbClr val="57564F"/>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ja-JP"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参照</a:t>
            </a:r>
            <a:endParaRPr lang="en-US" altLang="ja-JP" sz="1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u="sng" dirty="0" smtClean="0">
                <a:solidFill>
                  <a:schemeClr val="tx2"/>
                </a:solidFill>
              </a:rPr>
              <a:t>http</a:t>
            </a:r>
            <a:r>
              <a:rPr lang="en-US" altLang="ja-JP" sz="1400" u="sng" dirty="0">
                <a:solidFill>
                  <a:schemeClr val="tx2"/>
                </a:solidFill>
              </a:rPr>
              <a:t>://</a:t>
            </a:r>
            <a:r>
              <a:rPr lang="en-US" altLang="ja-JP" sz="1400" u="sng" dirty="0" smtClean="0">
                <a:solidFill>
                  <a:schemeClr val="tx2"/>
                </a:solidFill>
              </a:rPr>
              <a:t>abc</a:t>
            </a:r>
            <a:endParaRPr lang="ja-JP" altLang="en-US" sz="1400" u="sng" dirty="0">
              <a:solidFill>
                <a:schemeClr val="tx2"/>
              </a:solidFill>
            </a:endParaRPr>
          </a:p>
        </p:txBody>
      </p:sp>
      <p:sp>
        <p:nvSpPr>
          <p:cNvPr id="9" name="正方形/長方形 8"/>
          <p:cNvSpPr/>
          <p:nvPr/>
        </p:nvSpPr>
        <p:spPr>
          <a:xfrm>
            <a:off x="172227" y="3610364"/>
            <a:ext cx="8684865"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dirty="0"/>
              <a:t>　・ファイル参照：各業務システムの明細</a:t>
            </a:r>
            <a:r>
              <a:rPr lang="en-US" altLang="ja-JP" dirty="0"/>
              <a:t>/</a:t>
            </a:r>
            <a:r>
              <a:rPr lang="en-US" altLang="ja-JP" dirty="0" err="1"/>
              <a:t>TaskNAVI</a:t>
            </a:r>
            <a:r>
              <a:rPr lang="ja-JP" altLang="en-US" dirty="0"/>
              <a:t>画面から</a:t>
            </a:r>
            <a:r>
              <a:rPr lang="en-US" altLang="ja-JP" dirty="0"/>
              <a:t>URL</a:t>
            </a:r>
            <a:r>
              <a:rPr lang="ja-JP" altLang="en-US" dirty="0"/>
              <a:t>アクセスを行う</a:t>
            </a:r>
            <a:r>
              <a:rPr lang="ja-JP" altLang="en-US" dirty="0" smtClean="0"/>
              <a:t>。</a:t>
            </a:r>
          </a:p>
          <a:p>
            <a:r>
              <a:rPr lang="ja-JP" altLang="en-US" dirty="0" smtClean="0"/>
              <a:t>　　</a:t>
            </a:r>
            <a:endParaRPr lang="ja-JP" altLang="en-US" dirty="0"/>
          </a:p>
        </p:txBody>
      </p:sp>
      <p:sp>
        <p:nvSpPr>
          <p:cNvPr id="11" name="正方形/長方形 10"/>
          <p:cNvSpPr/>
          <p:nvPr/>
        </p:nvSpPr>
        <p:spPr>
          <a:xfrm>
            <a:off x="172227" y="4276646"/>
            <a:ext cx="8749903"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dirty="0"/>
              <a:t>　・ドキュメントへメモ追加：各業務システムの明細</a:t>
            </a:r>
            <a:r>
              <a:rPr lang="en-US" altLang="ja-JP" dirty="0"/>
              <a:t>/</a:t>
            </a:r>
            <a:r>
              <a:rPr lang="en-US" altLang="ja-JP" dirty="0" err="1"/>
              <a:t>TaskNAVI</a:t>
            </a:r>
            <a:r>
              <a:rPr lang="ja-JP" altLang="en-US" dirty="0"/>
              <a:t>画面から</a:t>
            </a:r>
            <a:endParaRPr lang="en-US" altLang="ja-JP" dirty="0"/>
          </a:p>
          <a:p>
            <a:r>
              <a:rPr lang="ja-JP" altLang="en-US" dirty="0"/>
              <a:t>　　　　　　　　　　　　　　</a:t>
            </a:r>
            <a:r>
              <a:rPr lang="en-US" altLang="ja-JP" dirty="0"/>
              <a:t>URL</a:t>
            </a:r>
            <a:r>
              <a:rPr lang="ja-JP" altLang="en-US" dirty="0"/>
              <a:t>アクセスを行った画面で行う。（編集権限を持っているときのみ</a:t>
            </a:r>
            <a:r>
              <a:rPr lang="en-US" altLang="ja-JP" dirty="0"/>
              <a:t>)</a:t>
            </a:r>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41" y="2024505"/>
            <a:ext cx="2567276" cy="1394015"/>
          </a:xfrm>
          <a:prstGeom prst="rect">
            <a:avLst/>
          </a:prstGeom>
        </p:spPr>
      </p:pic>
    </p:spTree>
    <p:extLst>
      <p:ext uri="{BB962C8B-B14F-4D97-AF65-F5344CB8AC3E}">
        <p14:creationId xmlns:p14="http://schemas.microsoft.com/office/powerpoint/2010/main" val="1077965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２．機能説明：ユーザ利用</a:t>
            </a:r>
            <a:r>
              <a:rPr lang="ja-JP" altLang="en-US" dirty="0" smtClean="0"/>
              <a:t>イメージ</a:t>
            </a:r>
            <a:r>
              <a:rPr lang="en-US" altLang="ja-JP" dirty="0" smtClean="0"/>
              <a:t>(3/3</a:t>
            </a:r>
            <a:r>
              <a:rPr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7</a:t>
            </a:fld>
            <a:endParaRPr lang="ja-JP" altLang="en-US" dirty="0">
              <a:solidFill>
                <a:prstClr val="black">
                  <a:tint val="75000"/>
                </a:prstClr>
              </a:solidFill>
            </a:endParaRPr>
          </a:p>
        </p:txBody>
      </p:sp>
      <p:sp>
        <p:nvSpPr>
          <p:cNvPr id="5" name="正方形/長方形 4"/>
          <p:cNvSpPr/>
          <p:nvPr/>
        </p:nvSpPr>
        <p:spPr>
          <a:xfrm>
            <a:off x="28178" y="627534"/>
            <a:ext cx="7726585" cy="569387"/>
          </a:xfrm>
          <a:prstGeom prst="rect">
            <a:avLst/>
          </a:prstGeom>
        </p:spPr>
        <p:txBody>
          <a:bodyPr wrap="square">
            <a:spAutoFit/>
          </a:bodyPr>
          <a:lstStyle/>
          <a:p>
            <a:r>
              <a:rPr lang="ja-JP" altLang="en-US" dirty="0"/>
              <a:t>　・ファイル上書き</a:t>
            </a:r>
            <a:r>
              <a:rPr lang="ja-JP" altLang="en-US" sz="1600" dirty="0"/>
              <a:t>更新、</a:t>
            </a:r>
            <a:r>
              <a:rPr lang="ja-JP" altLang="en-US" dirty="0"/>
              <a:t>削除：できない。</a:t>
            </a:r>
            <a:endParaRPr lang="en-US" altLang="ja-JP" dirty="0"/>
          </a:p>
          <a:p>
            <a:r>
              <a:rPr lang="ja-JP" altLang="en-US" dirty="0"/>
              <a:t>　　</a:t>
            </a:r>
            <a:r>
              <a:rPr lang="en-US" altLang="ja-JP" dirty="0"/>
              <a:t>※</a:t>
            </a:r>
            <a:r>
              <a:rPr lang="ja-JP" altLang="en-US" dirty="0"/>
              <a:t>最新版を追加していき、最終登録日から判断する。</a:t>
            </a:r>
            <a:endParaRPr lang="en-US" altLang="ja-JP" dirty="0"/>
          </a:p>
        </p:txBody>
      </p:sp>
    </p:spTree>
    <p:extLst>
      <p:ext uri="{BB962C8B-B14F-4D97-AF65-F5344CB8AC3E}">
        <p14:creationId xmlns:p14="http://schemas.microsoft.com/office/powerpoint/2010/main" val="3591937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３．実装方式説明：ファイリング（</a:t>
            </a:r>
            <a:r>
              <a:rPr kumimoji="1" lang="en-US" altLang="ja-JP" dirty="0" smtClean="0"/>
              <a:t>FA</a:t>
            </a:r>
            <a:r>
              <a:rPr kumimoji="1" lang="ja-JP" altLang="en-US" dirty="0" smtClean="0"/>
              <a:t>）システム概要図</a:t>
            </a:r>
            <a:endParaRPr kumimoji="1" lang="ja-JP" altLang="en-US" dirty="0"/>
          </a:p>
        </p:txBody>
      </p:sp>
      <p:sp>
        <p:nvSpPr>
          <p:cNvPr id="3" name="コンテンツ プレースホルダー 2"/>
          <p:cNvSpPr>
            <a:spLocks noGrp="1"/>
          </p:cNvSpPr>
          <p:nvPr>
            <p:ph idx="1"/>
          </p:nvPr>
        </p:nvSpPr>
        <p:spPr>
          <a:xfrm>
            <a:off x="155064" y="430441"/>
            <a:ext cx="8780674" cy="450049"/>
          </a:xfrm>
        </p:spPr>
        <p:txBody>
          <a:bodyPr>
            <a:normAutofit fontScale="92500" lnSpcReduction="20000"/>
          </a:bodyPr>
          <a:lstStyle/>
          <a:p>
            <a:r>
              <a:rPr kumimoji="1" lang="ja-JP" altLang="en-US" dirty="0" smtClean="0"/>
              <a:t>ファイリング（</a:t>
            </a:r>
            <a:r>
              <a:rPr kumimoji="1" lang="en-US" altLang="ja-JP" dirty="0" smtClean="0"/>
              <a:t>FA</a:t>
            </a:r>
            <a:r>
              <a:rPr kumimoji="1" lang="ja-JP" altLang="en-US" dirty="0" smtClean="0"/>
              <a:t>）システムは、</a:t>
            </a:r>
            <a:r>
              <a:rPr kumimoji="1" lang="en-US" altLang="ja-JP" dirty="0" smtClean="0"/>
              <a:t>FUA(</a:t>
            </a:r>
            <a:r>
              <a:rPr lang="ja-JP" altLang="en-US" dirty="0" smtClean="0"/>
              <a:t>ファイル</a:t>
            </a:r>
            <a:r>
              <a:rPr kumimoji="1" lang="ja-JP" altLang="en-US" dirty="0" smtClean="0"/>
              <a:t>アップロードアプリ</a:t>
            </a:r>
            <a:r>
              <a:rPr kumimoji="1" lang="en-US" altLang="ja-JP" dirty="0" smtClean="0"/>
              <a:t>)</a:t>
            </a:r>
            <a:r>
              <a:rPr kumimoji="1" lang="ja-JP" altLang="en-US" dirty="0" smtClean="0"/>
              <a:t>と</a:t>
            </a:r>
            <a:r>
              <a:rPr kumimoji="1" lang="en-US" altLang="ja-JP" dirty="0" smtClean="0"/>
              <a:t>OBA</a:t>
            </a:r>
            <a:r>
              <a:rPr kumimoji="1" lang="ja-JP" altLang="en-US" dirty="0" smtClean="0"/>
              <a:t> </a:t>
            </a:r>
            <a:r>
              <a:rPr kumimoji="1" lang="en-US" altLang="ja-JP" dirty="0" smtClean="0"/>
              <a:t>(</a:t>
            </a:r>
            <a:r>
              <a:rPr kumimoji="1" lang="ja-JP" altLang="en-US" dirty="0" smtClean="0"/>
              <a:t>ファイル管理</a:t>
            </a:r>
            <a:r>
              <a:rPr lang="ja-JP" altLang="en-US" dirty="0" smtClean="0"/>
              <a:t>パッケージ</a:t>
            </a:r>
            <a:r>
              <a:rPr lang="en-US" altLang="ja-JP" dirty="0" err="1" smtClean="0"/>
              <a:t>OnBase</a:t>
            </a:r>
            <a:r>
              <a:rPr lang="en-US" altLang="ja-JP" dirty="0" smtClean="0"/>
              <a:t>+</a:t>
            </a:r>
            <a:r>
              <a:rPr lang="ja-JP" altLang="en-US" dirty="0"/>
              <a:t>カスタマイズ連携</a:t>
            </a:r>
            <a:r>
              <a:rPr lang="ja-JP" altLang="en-US" dirty="0" smtClean="0"/>
              <a:t>機能</a:t>
            </a:r>
            <a:r>
              <a:rPr lang="en-US" altLang="ja-JP" dirty="0" smtClean="0"/>
              <a:t>)</a:t>
            </a:r>
            <a:r>
              <a:rPr kumimoji="1" lang="ja-JP" altLang="en-US" dirty="0" smtClean="0"/>
              <a:t>からなる次期シスのファイル管理システム。</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8</a:t>
            </a:fld>
            <a:endParaRPr lang="ja-JP" altLang="en-US" dirty="0">
              <a:solidFill>
                <a:prstClr val="black">
                  <a:tint val="75000"/>
                </a:prstClr>
              </a:solidFill>
            </a:endParaRPr>
          </a:p>
        </p:txBody>
      </p:sp>
      <p:pic>
        <p:nvPicPr>
          <p:cNvPr id="5" name="図 4"/>
          <p:cNvPicPr>
            <a:picLocks noChangeAspect="1"/>
          </p:cNvPicPr>
          <p:nvPr/>
        </p:nvPicPr>
        <p:blipFill>
          <a:blip r:embed="rId3"/>
          <a:stretch>
            <a:fillRect/>
          </a:stretch>
        </p:blipFill>
        <p:spPr>
          <a:xfrm>
            <a:off x="251520" y="682926"/>
            <a:ext cx="8328476" cy="4067491"/>
          </a:xfrm>
          <a:prstGeom prst="rect">
            <a:avLst/>
          </a:prstGeom>
        </p:spPr>
      </p:pic>
    </p:spTree>
    <p:extLst>
      <p:ext uri="{BB962C8B-B14F-4D97-AF65-F5344CB8AC3E}">
        <p14:creationId xmlns:p14="http://schemas.microsoft.com/office/powerpoint/2010/main" val="3318390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1600" dirty="0" smtClean="0"/>
              <a:t>３．実装方式説明：</a:t>
            </a:r>
            <a:r>
              <a:rPr kumimoji="1" lang="ja-JP" altLang="en-US" sz="1600" dirty="0" smtClean="0"/>
              <a:t>ファイル</a:t>
            </a:r>
            <a:r>
              <a:rPr lang="ja-JP" altLang="en-US" sz="1600" dirty="0" smtClean="0"/>
              <a:t>登録時</a:t>
            </a:r>
            <a:r>
              <a:rPr kumimoji="1" lang="ja-JP" altLang="en-US" sz="1600" dirty="0" smtClean="0"/>
              <a:t>の連携フロー</a:t>
            </a:r>
            <a:endParaRPr kumimoji="1" lang="ja-JP" altLang="en-US" sz="1600" dirty="0"/>
          </a:p>
        </p:txBody>
      </p:sp>
      <p:sp>
        <p:nvSpPr>
          <p:cNvPr id="3" name="コンテンツ プレースホルダー 2"/>
          <p:cNvSpPr>
            <a:spLocks noGrp="1"/>
          </p:cNvSpPr>
          <p:nvPr>
            <p:ph idx="1"/>
          </p:nvPr>
        </p:nvSpPr>
        <p:spPr>
          <a:xfrm>
            <a:off x="178274" y="465517"/>
            <a:ext cx="8780674" cy="554561"/>
          </a:xfrm>
        </p:spPr>
        <p:txBody>
          <a:bodyPr>
            <a:normAutofit/>
          </a:bodyPr>
          <a:lstStyle/>
          <a:p>
            <a:pPr marL="257175" lvl="2" indent="-257175">
              <a:buFont typeface="Wingdings" panose="05000000000000000000" pitchFamily="2" charset="2"/>
              <a:buChar char="n"/>
            </a:pPr>
            <a:r>
              <a:rPr kumimoji="1" lang="en-US" altLang="ja-JP" sz="1400" dirty="0" smtClean="0"/>
              <a:t>FUA</a:t>
            </a:r>
            <a:r>
              <a:rPr lang="ja-JP" altLang="en-US" sz="1400" dirty="0"/>
              <a:t>画面</a:t>
            </a:r>
            <a:r>
              <a:rPr lang="ja-JP" altLang="en-US" sz="1400" dirty="0" smtClean="0"/>
              <a:t>を</a:t>
            </a:r>
            <a:r>
              <a:rPr lang="en-US" altLang="ja-JP" sz="1400" dirty="0" smtClean="0"/>
              <a:t>URL</a:t>
            </a:r>
            <a:r>
              <a:rPr lang="ja-JP" altLang="en-US" sz="1400" dirty="0" smtClean="0"/>
              <a:t>起動する際</a:t>
            </a:r>
            <a:r>
              <a:rPr lang="ja-JP" altLang="en-US" sz="1400" dirty="0"/>
              <a:t>、</a:t>
            </a:r>
            <a:r>
              <a:rPr lang="ja-JP" altLang="en-US" sz="1400" dirty="0" smtClean="0"/>
              <a:t>パラメータ</a:t>
            </a:r>
            <a:r>
              <a:rPr lang="ja-JP" altLang="en-US" sz="1400" dirty="0"/>
              <a:t>には、業務ファイル</a:t>
            </a:r>
            <a:r>
              <a:rPr lang="en-US" altLang="ja-JP" sz="1400" dirty="0"/>
              <a:t>ID</a:t>
            </a:r>
            <a:r>
              <a:rPr lang="ja-JP" altLang="en-US" sz="1400" dirty="0"/>
              <a:t>とキーワードを入れる</a:t>
            </a:r>
            <a:endParaRPr lang="en-US" altLang="ja-JP" sz="1400" dirty="0"/>
          </a:p>
          <a:p>
            <a:r>
              <a:rPr kumimoji="1" lang="ja-JP" altLang="en-US" sz="1400" dirty="0" smtClean="0"/>
              <a:t>ファイルの登録状況は登録状況照会</a:t>
            </a:r>
            <a:r>
              <a:rPr kumimoji="1" lang="en-US" altLang="ja-JP" sz="1400" dirty="0" smtClean="0"/>
              <a:t>WEB</a:t>
            </a:r>
            <a:r>
              <a:rPr kumimoji="1" lang="ja-JP" altLang="en-US" sz="1400" dirty="0" smtClean="0"/>
              <a:t>サービスで確認可能。</a:t>
            </a:r>
            <a:endParaRPr kumimoji="1" lang="en-US" altLang="ja-JP" sz="1400" dirty="0" smtClean="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9</a:t>
            </a:fld>
            <a:endParaRPr lang="ja-JP" altLang="en-US" dirty="0">
              <a:solidFill>
                <a:prstClr val="black">
                  <a:tint val="75000"/>
                </a:prstClr>
              </a:solidFill>
            </a:endParaRPr>
          </a:p>
        </p:txBody>
      </p:sp>
      <p:cxnSp>
        <p:nvCxnSpPr>
          <p:cNvPr id="13" name="直線矢印コネクタ 12"/>
          <p:cNvCxnSpPr/>
          <p:nvPr/>
        </p:nvCxnSpPr>
        <p:spPr>
          <a:xfrm>
            <a:off x="1147494" y="3311371"/>
            <a:ext cx="1695686" cy="0"/>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sp>
        <p:nvSpPr>
          <p:cNvPr id="15" name="正方形/長方形 14"/>
          <p:cNvSpPr/>
          <p:nvPr/>
        </p:nvSpPr>
        <p:spPr>
          <a:xfrm>
            <a:off x="2843180" y="1163827"/>
            <a:ext cx="2861842" cy="364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600" dirty="0" err="1"/>
              <a:t>FileUploadAPP</a:t>
            </a:r>
            <a:r>
              <a:rPr kumimoji="1" lang="ja-JP" altLang="en-US" sz="1600" dirty="0"/>
              <a:t>（</a:t>
            </a:r>
            <a:r>
              <a:rPr kumimoji="1" lang="en-US" altLang="ja-JP" sz="1600" dirty="0"/>
              <a:t>FUA</a:t>
            </a:r>
            <a:r>
              <a:rPr kumimoji="1" lang="ja-JP" altLang="en-US" sz="1600" dirty="0"/>
              <a:t>）</a:t>
            </a:r>
          </a:p>
        </p:txBody>
      </p:sp>
      <p:sp>
        <p:nvSpPr>
          <p:cNvPr id="16" name="テキスト ボックス 6"/>
          <p:cNvSpPr txBox="1"/>
          <p:nvPr/>
        </p:nvSpPr>
        <p:spPr>
          <a:xfrm>
            <a:off x="1147494" y="1154270"/>
            <a:ext cx="1686402" cy="586773"/>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200" dirty="0"/>
              <a:t>①</a:t>
            </a:r>
            <a:r>
              <a:rPr kumimoji="1" lang="en-US" altLang="ja-JP" sz="1200" dirty="0" smtClean="0"/>
              <a:t>FUA</a:t>
            </a:r>
            <a:r>
              <a:rPr kumimoji="1" lang="ja-JP" altLang="en-US" sz="1200" dirty="0" smtClean="0"/>
              <a:t>画面</a:t>
            </a:r>
            <a:r>
              <a:rPr kumimoji="1" lang="en-US" altLang="ja-JP" sz="1200" dirty="0" smtClean="0"/>
              <a:t>URL</a:t>
            </a:r>
            <a:r>
              <a:rPr kumimoji="1" lang="ja-JP" altLang="en-US" sz="1200" dirty="0" smtClean="0"/>
              <a:t>起動</a:t>
            </a:r>
            <a:endParaRPr kumimoji="1" lang="en-US" altLang="ja-JP" sz="1200" dirty="0" smtClean="0"/>
          </a:p>
          <a:p>
            <a:r>
              <a:rPr lang="en-US" altLang="ja-JP" sz="1200" dirty="0" smtClean="0"/>
              <a:t>(</a:t>
            </a:r>
            <a:r>
              <a:rPr lang="ja-JP" altLang="en-US" sz="1200" dirty="0" smtClean="0"/>
              <a:t>業務ファイル</a:t>
            </a:r>
            <a:r>
              <a:rPr lang="en-US" altLang="ja-JP" sz="1200" dirty="0" smtClean="0"/>
              <a:t>ID</a:t>
            </a:r>
            <a:r>
              <a:rPr lang="ja-JP" altLang="en-US" sz="1200" dirty="0" smtClean="0"/>
              <a:t>と</a:t>
            </a:r>
            <a:endParaRPr lang="en-US" altLang="ja-JP" sz="1200" dirty="0" smtClean="0"/>
          </a:p>
          <a:p>
            <a:r>
              <a:rPr lang="ja-JP" altLang="en-US" sz="1200" dirty="0" smtClean="0"/>
              <a:t>キーワードを連携</a:t>
            </a:r>
            <a:r>
              <a:rPr lang="en-US" altLang="ja-JP" sz="1200" dirty="0" smtClean="0"/>
              <a:t>)</a:t>
            </a:r>
            <a:endParaRPr kumimoji="1" lang="ja-JP" altLang="en-US" sz="1200" dirty="0"/>
          </a:p>
        </p:txBody>
      </p:sp>
      <p:sp>
        <p:nvSpPr>
          <p:cNvPr id="18" name="テキスト ボックス 8"/>
          <p:cNvSpPr txBox="1"/>
          <p:nvPr/>
        </p:nvSpPr>
        <p:spPr>
          <a:xfrm>
            <a:off x="2966865" y="1451586"/>
            <a:ext cx="2084828" cy="832131"/>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200" dirty="0" smtClean="0"/>
              <a:t>②</a:t>
            </a:r>
            <a:r>
              <a:rPr kumimoji="1" lang="en-US" altLang="ja-JP" sz="1200" dirty="0" smtClean="0"/>
              <a:t>Upload</a:t>
            </a:r>
            <a:r>
              <a:rPr kumimoji="1" lang="ja-JP" altLang="en-US" sz="1200" dirty="0" smtClean="0"/>
              <a:t>画面から</a:t>
            </a:r>
            <a:endParaRPr kumimoji="1" lang="en-US" altLang="ja-JP" sz="1200" dirty="0" smtClean="0"/>
          </a:p>
          <a:p>
            <a:r>
              <a:rPr kumimoji="1" lang="ja-JP" altLang="en-US" sz="1200" dirty="0" smtClean="0"/>
              <a:t>ローカル</a:t>
            </a:r>
            <a:r>
              <a:rPr kumimoji="1" lang="ja-JP" altLang="en-US" sz="1200" dirty="0"/>
              <a:t>から</a:t>
            </a:r>
            <a:endParaRPr kumimoji="1" lang="en-US" altLang="ja-JP" sz="1200" dirty="0"/>
          </a:p>
          <a:p>
            <a:r>
              <a:rPr kumimoji="1" lang="ja-JP" altLang="en-US" sz="1200" dirty="0"/>
              <a:t>ファイル</a:t>
            </a:r>
            <a:r>
              <a:rPr kumimoji="1" lang="ja-JP" altLang="en-US" sz="1200" dirty="0" smtClean="0"/>
              <a:t>を</a:t>
            </a:r>
            <a:r>
              <a:rPr lang="en-US" altLang="ja-JP" sz="1200" dirty="0" smtClean="0"/>
              <a:t>U</a:t>
            </a:r>
            <a:r>
              <a:rPr kumimoji="1" lang="en-US" altLang="ja-JP" sz="1200" dirty="0" smtClean="0"/>
              <a:t>pload</a:t>
            </a:r>
          </a:p>
          <a:p>
            <a:r>
              <a:rPr kumimoji="1" lang="en-US" altLang="ja-JP" sz="1200" dirty="0" smtClean="0"/>
              <a:t>※</a:t>
            </a:r>
            <a:r>
              <a:rPr kumimoji="1" lang="ja-JP" altLang="en-US" sz="1200" dirty="0" smtClean="0"/>
              <a:t>複数ファイル</a:t>
            </a:r>
            <a:r>
              <a:rPr kumimoji="1" lang="en-US" altLang="ja-JP" sz="1200" dirty="0" smtClean="0"/>
              <a:t>Upload</a:t>
            </a:r>
            <a:r>
              <a:rPr kumimoji="1" lang="ja-JP" altLang="en-US" sz="1200" dirty="0" smtClean="0"/>
              <a:t>可能</a:t>
            </a:r>
            <a:endParaRPr kumimoji="1" lang="ja-JP" altLang="en-US" sz="1200" dirty="0"/>
          </a:p>
        </p:txBody>
      </p:sp>
      <p:sp>
        <p:nvSpPr>
          <p:cNvPr id="19" name="正方形/長方形 18"/>
          <p:cNvSpPr/>
          <p:nvPr/>
        </p:nvSpPr>
        <p:spPr>
          <a:xfrm>
            <a:off x="7872416" y="1163827"/>
            <a:ext cx="1086532" cy="364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600" dirty="0" err="1" smtClean="0"/>
              <a:t>OnBaseApplication</a:t>
            </a:r>
            <a:r>
              <a:rPr kumimoji="1" lang="en-US" altLang="ja-JP" sz="1600" dirty="0" smtClean="0"/>
              <a:t>(OBA)</a:t>
            </a:r>
            <a:endParaRPr kumimoji="1" lang="ja-JP" altLang="en-US" sz="1600" dirty="0"/>
          </a:p>
        </p:txBody>
      </p:sp>
      <p:sp>
        <p:nvSpPr>
          <p:cNvPr id="20" name="テキスト ボックス 10"/>
          <p:cNvSpPr txBox="1"/>
          <p:nvPr/>
        </p:nvSpPr>
        <p:spPr>
          <a:xfrm>
            <a:off x="5723731" y="1906176"/>
            <a:ext cx="2128133" cy="552450"/>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200" dirty="0" smtClean="0"/>
              <a:t>⑤ファイル</a:t>
            </a:r>
            <a:r>
              <a:rPr kumimoji="1" lang="ja-JP" altLang="en-US" sz="1200" dirty="0"/>
              <a:t>登録</a:t>
            </a:r>
            <a:endParaRPr kumimoji="1" lang="en-US" altLang="ja-JP" sz="1200" dirty="0"/>
          </a:p>
          <a:p>
            <a:r>
              <a:rPr kumimoji="1" lang="en-US" altLang="ja-JP" sz="1200" dirty="0"/>
              <a:t>WEB</a:t>
            </a:r>
            <a:r>
              <a:rPr kumimoji="1" lang="ja-JP" altLang="en-US" sz="1200" dirty="0"/>
              <a:t>サービスリクエスト</a:t>
            </a:r>
          </a:p>
        </p:txBody>
      </p:sp>
      <p:sp>
        <p:nvSpPr>
          <p:cNvPr id="24" name="テキスト ボックス 22"/>
          <p:cNvSpPr txBox="1"/>
          <p:nvPr/>
        </p:nvSpPr>
        <p:spPr>
          <a:xfrm>
            <a:off x="5706014" y="2899338"/>
            <a:ext cx="2229006" cy="499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200" dirty="0" smtClean="0"/>
              <a:t>⑦</a:t>
            </a:r>
            <a:r>
              <a:rPr kumimoji="1" lang="ja-JP" altLang="ja-JP" sz="1200" dirty="0" smtClean="0">
                <a:solidFill>
                  <a:schemeClr val="dk1"/>
                </a:solidFill>
                <a:effectLst/>
              </a:rPr>
              <a:t>ファイル登録</a:t>
            </a:r>
            <a:r>
              <a:rPr kumimoji="1" lang="ja-JP" altLang="en-US" sz="1200" dirty="0" smtClean="0">
                <a:solidFill>
                  <a:schemeClr val="dk1"/>
                </a:solidFill>
                <a:effectLst/>
              </a:rPr>
              <a:t>完了通知</a:t>
            </a:r>
            <a:r>
              <a:rPr kumimoji="1" lang="en-US" altLang="ja-JP" sz="1200" dirty="0" smtClean="0">
                <a:solidFill>
                  <a:schemeClr val="dk1"/>
                </a:solidFill>
                <a:effectLst/>
              </a:rPr>
              <a:t>WEB</a:t>
            </a:r>
            <a:r>
              <a:rPr kumimoji="1" lang="ja-JP" altLang="en-US" sz="1200" dirty="0" smtClean="0">
                <a:solidFill>
                  <a:schemeClr val="dk1"/>
                </a:solidFill>
                <a:effectLst/>
              </a:rPr>
              <a:t>サービス</a:t>
            </a:r>
            <a:endParaRPr lang="ja-JP" altLang="ja-JP" sz="1200" dirty="0">
              <a:effectLst/>
            </a:endParaRPr>
          </a:p>
        </p:txBody>
      </p:sp>
      <p:sp>
        <p:nvSpPr>
          <p:cNvPr id="12" name="正方形/長方形 11"/>
          <p:cNvSpPr/>
          <p:nvPr/>
        </p:nvSpPr>
        <p:spPr>
          <a:xfrm>
            <a:off x="110921" y="1165281"/>
            <a:ext cx="1027289" cy="3638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600" dirty="0" smtClean="0"/>
              <a:t>業務</a:t>
            </a:r>
            <a:endParaRPr lang="en-US" altLang="ja-JP" sz="1600" dirty="0" smtClean="0"/>
          </a:p>
          <a:p>
            <a:pPr algn="l"/>
            <a:r>
              <a:rPr lang="ja-JP" altLang="en-US" sz="1600" dirty="0" smtClean="0"/>
              <a:t>システム画面</a:t>
            </a:r>
          </a:p>
        </p:txBody>
      </p:sp>
      <p:sp>
        <p:nvSpPr>
          <p:cNvPr id="29" name="フローチャート: 磁気ディスク 28"/>
          <p:cNvSpPr/>
          <p:nvPr/>
        </p:nvSpPr>
        <p:spPr>
          <a:xfrm>
            <a:off x="5036874" y="4085789"/>
            <a:ext cx="619125" cy="428995"/>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200"/>
          </a:p>
        </p:txBody>
      </p:sp>
      <p:cxnSp>
        <p:nvCxnSpPr>
          <p:cNvPr id="53" name="直線矢印コネクタ 52"/>
          <p:cNvCxnSpPr/>
          <p:nvPr/>
        </p:nvCxnSpPr>
        <p:spPr>
          <a:xfrm>
            <a:off x="5706014" y="2458626"/>
            <a:ext cx="2166402" cy="0"/>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cxnSp>
        <p:nvCxnSpPr>
          <p:cNvPr id="55" name="直線矢印コネクタ 54"/>
          <p:cNvCxnSpPr/>
          <p:nvPr/>
        </p:nvCxnSpPr>
        <p:spPr>
          <a:xfrm flipH="1" flipV="1">
            <a:off x="5693993" y="3399202"/>
            <a:ext cx="2155847" cy="9529"/>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cxnSp>
        <p:nvCxnSpPr>
          <p:cNvPr id="22" name="直線矢印コネクタ 21"/>
          <p:cNvCxnSpPr/>
          <p:nvPr/>
        </p:nvCxnSpPr>
        <p:spPr>
          <a:xfrm>
            <a:off x="1159084" y="1877590"/>
            <a:ext cx="1674812" cy="0"/>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sp>
        <p:nvSpPr>
          <p:cNvPr id="23" name="テキスト ボックス 6"/>
          <p:cNvSpPr txBox="1"/>
          <p:nvPr/>
        </p:nvSpPr>
        <p:spPr>
          <a:xfrm>
            <a:off x="1200628" y="2362333"/>
            <a:ext cx="1547371" cy="836477"/>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1200" dirty="0"/>
              <a:t>※</a:t>
            </a:r>
            <a:r>
              <a:rPr lang="ja-JP" altLang="en-US" sz="1200" dirty="0"/>
              <a:t>随時</a:t>
            </a:r>
            <a:endParaRPr lang="en-US" altLang="ja-JP" sz="1200" dirty="0"/>
          </a:p>
          <a:p>
            <a:r>
              <a:rPr lang="ja-JP" altLang="en-US" sz="1200" dirty="0" smtClean="0"/>
              <a:t>登録</a:t>
            </a:r>
            <a:r>
              <a:rPr kumimoji="1" lang="ja-JP" altLang="en-US" sz="1200" dirty="0" smtClean="0"/>
              <a:t>状況照会</a:t>
            </a:r>
            <a:r>
              <a:rPr kumimoji="1" lang="en-US" altLang="ja-JP" sz="1200" dirty="0" smtClean="0"/>
              <a:t>WEB</a:t>
            </a:r>
            <a:r>
              <a:rPr kumimoji="1" lang="ja-JP" altLang="en-US" sz="1200" dirty="0" smtClean="0"/>
              <a:t>サービス</a:t>
            </a:r>
            <a:endParaRPr kumimoji="1" lang="en-US" altLang="ja-JP" sz="1200" dirty="0" smtClean="0"/>
          </a:p>
          <a:p>
            <a:r>
              <a:rPr lang="ja-JP" altLang="en-US" sz="1200" dirty="0" smtClean="0"/>
              <a:t>リクエスト</a:t>
            </a:r>
            <a:endParaRPr kumimoji="1" lang="en-US" altLang="ja-JP" sz="1200" dirty="0" smtClean="0"/>
          </a:p>
          <a:p>
            <a:r>
              <a:rPr lang="en-US" altLang="ja-JP" sz="1200" dirty="0" smtClean="0"/>
              <a:t>(</a:t>
            </a:r>
            <a:r>
              <a:rPr lang="ja-JP" altLang="en-US" sz="1200" dirty="0" smtClean="0"/>
              <a:t>キー情報を連携</a:t>
            </a:r>
            <a:r>
              <a:rPr lang="en-US" altLang="ja-JP" sz="1200" dirty="0" smtClean="0"/>
              <a:t>)</a:t>
            </a:r>
          </a:p>
        </p:txBody>
      </p:sp>
      <p:sp>
        <p:nvSpPr>
          <p:cNvPr id="26" name="テキスト ボックス 10"/>
          <p:cNvSpPr txBox="1"/>
          <p:nvPr/>
        </p:nvSpPr>
        <p:spPr>
          <a:xfrm>
            <a:off x="5727662" y="1125577"/>
            <a:ext cx="2100530" cy="454272"/>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200" dirty="0" smtClean="0"/>
              <a:t>④</a:t>
            </a:r>
            <a:r>
              <a:rPr kumimoji="1" lang="en-US" altLang="ja-JP" sz="1200" dirty="0" smtClean="0"/>
              <a:t>FUA</a:t>
            </a:r>
            <a:r>
              <a:rPr lang="ja-JP" altLang="en-US" sz="1200" dirty="0" smtClean="0"/>
              <a:t>で</a:t>
            </a:r>
            <a:r>
              <a:rPr kumimoji="1" lang="en-US" altLang="ja-JP" sz="1200" dirty="0" smtClean="0"/>
              <a:t>Upload</a:t>
            </a:r>
            <a:r>
              <a:rPr kumimoji="1" lang="ja-JP" altLang="en-US" sz="1200" dirty="0" smtClean="0"/>
              <a:t>された</a:t>
            </a:r>
            <a:endParaRPr kumimoji="1" lang="en-US" altLang="ja-JP" sz="1200" dirty="0" smtClean="0"/>
          </a:p>
          <a:p>
            <a:r>
              <a:rPr kumimoji="1" lang="ja-JP" altLang="en-US" sz="1200" dirty="0" smtClean="0"/>
              <a:t>ファイル</a:t>
            </a:r>
            <a:r>
              <a:rPr lang="ja-JP" altLang="en-US" sz="1200" dirty="0" smtClean="0"/>
              <a:t>を連携</a:t>
            </a:r>
            <a:endParaRPr kumimoji="1" lang="ja-JP" altLang="en-US" sz="1200" dirty="0"/>
          </a:p>
        </p:txBody>
      </p:sp>
      <p:sp>
        <p:nvSpPr>
          <p:cNvPr id="27" name="テキスト ボックス 10"/>
          <p:cNvSpPr txBox="1"/>
          <p:nvPr/>
        </p:nvSpPr>
        <p:spPr>
          <a:xfrm>
            <a:off x="7910415" y="2064223"/>
            <a:ext cx="982826" cy="1304061"/>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200" dirty="0" smtClean="0">
                <a:solidFill>
                  <a:schemeClr val="tx1"/>
                </a:solidFill>
              </a:rPr>
              <a:t>⑥</a:t>
            </a:r>
            <a:endParaRPr kumimoji="1" lang="en-US" altLang="ja-JP" sz="1200" dirty="0" smtClean="0">
              <a:solidFill>
                <a:schemeClr val="tx1"/>
              </a:solidFill>
            </a:endParaRPr>
          </a:p>
          <a:p>
            <a:r>
              <a:rPr kumimoji="1" lang="ja-JP" altLang="en-US" sz="1200" dirty="0" smtClean="0">
                <a:solidFill>
                  <a:schemeClr val="tx1"/>
                </a:solidFill>
              </a:rPr>
              <a:t>ファイル登録</a:t>
            </a:r>
            <a:endParaRPr kumimoji="1" lang="en-US" altLang="ja-JP" sz="1200" dirty="0">
              <a:solidFill>
                <a:schemeClr val="tx1"/>
              </a:solidFill>
            </a:endParaRPr>
          </a:p>
          <a:p>
            <a:r>
              <a:rPr kumimoji="1" lang="ja-JP" altLang="en-US" sz="1200" dirty="0" smtClean="0">
                <a:solidFill>
                  <a:schemeClr val="tx1"/>
                </a:solidFill>
              </a:rPr>
              <a:t>実行</a:t>
            </a:r>
            <a:endParaRPr kumimoji="1" lang="ja-JP" altLang="en-US" sz="1200" dirty="0">
              <a:solidFill>
                <a:schemeClr val="tx1"/>
              </a:solidFill>
            </a:endParaRPr>
          </a:p>
        </p:txBody>
      </p:sp>
      <p:sp>
        <p:nvSpPr>
          <p:cNvPr id="28" name="テキスト ボックス 10"/>
          <p:cNvSpPr txBox="1"/>
          <p:nvPr/>
        </p:nvSpPr>
        <p:spPr>
          <a:xfrm>
            <a:off x="2928405" y="3435199"/>
            <a:ext cx="2084828" cy="752747"/>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200" dirty="0" smtClean="0"/>
              <a:t>③</a:t>
            </a:r>
            <a:r>
              <a:rPr kumimoji="1" lang="en-US" altLang="ja-JP" sz="1200" dirty="0" smtClean="0"/>
              <a:t>Upload</a:t>
            </a:r>
            <a:r>
              <a:rPr kumimoji="1" lang="ja-JP" altLang="en-US" sz="1200" dirty="0" smtClean="0"/>
              <a:t>ファイル格納</a:t>
            </a:r>
            <a:endParaRPr kumimoji="1" lang="en-US" altLang="ja-JP" sz="1200" dirty="0" smtClean="0"/>
          </a:p>
          <a:p>
            <a:r>
              <a:rPr kumimoji="1" lang="en-US" altLang="ja-JP" sz="1200" dirty="0" smtClean="0"/>
              <a:t>※</a:t>
            </a:r>
            <a:r>
              <a:rPr kumimoji="1" lang="ja-JP" altLang="en-US" sz="1200" dirty="0" smtClean="0"/>
              <a:t>登録状況を</a:t>
            </a:r>
            <a:endParaRPr lang="en-US" altLang="ja-JP" sz="1200" dirty="0"/>
          </a:p>
          <a:p>
            <a:r>
              <a:rPr kumimoji="1" lang="ja-JP" altLang="en-US" sz="1200" dirty="0" smtClean="0"/>
              <a:t>「登録中」に設定</a:t>
            </a:r>
            <a:endParaRPr kumimoji="1" lang="ja-JP" altLang="en-US" sz="1200" dirty="0"/>
          </a:p>
        </p:txBody>
      </p:sp>
      <p:pic>
        <p:nvPicPr>
          <p:cNvPr id="33"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739" y="2237784"/>
            <a:ext cx="1836694" cy="1115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テキスト ボックス 10"/>
          <p:cNvSpPr txBox="1"/>
          <p:nvPr/>
        </p:nvSpPr>
        <p:spPr>
          <a:xfrm>
            <a:off x="2921869" y="4243835"/>
            <a:ext cx="2084828" cy="497318"/>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t>⑧登録状況を</a:t>
            </a:r>
            <a:endParaRPr lang="en-US" altLang="ja-JP" sz="1200" dirty="0"/>
          </a:p>
          <a:p>
            <a:r>
              <a:rPr lang="ja-JP" altLang="en-US" sz="1200" dirty="0"/>
              <a:t>「</a:t>
            </a:r>
            <a:r>
              <a:rPr lang="ja-JP" altLang="en-US" sz="1200" dirty="0" smtClean="0"/>
              <a:t>登録完了」</a:t>
            </a:r>
            <a:r>
              <a:rPr lang="ja-JP" altLang="en-US" sz="1200" dirty="0"/>
              <a:t>に</a:t>
            </a:r>
            <a:r>
              <a:rPr lang="ja-JP" altLang="en-US" sz="1200" dirty="0" smtClean="0"/>
              <a:t>設定</a:t>
            </a:r>
            <a:endParaRPr lang="ja-JP" altLang="en-US" sz="1200" dirty="0"/>
          </a:p>
        </p:txBody>
      </p:sp>
      <p:cxnSp>
        <p:nvCxnSpPr>
          <p:cNvPr id="52" name="直線矢印コネクタ 51"/>
          <p:cNvCxnSpPr/>
          <p:nvPr/>
        </p:nvCxnSpPr>
        <p:spPr>
          <a:xfrm flipH="1">
            <a:off x="1115988" y="3653526"/>
            <a:ext cx="1706318" cy="0"/>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sp>
        <p:nvSpPr>
          <p:cNvPr id="60" name="テキスト ボックス 6"/>
          <p:cNvSpPr txBox="1"/>
          <p:nvPr/>
        </p:nvSpPr>
        <p:spPr>
          <a:xfrm>
            <a:off x="1198301" y="3735511"/>
            <a:ext cx="1547371" cy="864474"/>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smtClean="0"/>
              <a:t>登録</a:t>
            </a:r>
            <a:r>
              <a:rPr kumimoji="1" lang="ja-JP" altLang="en-US" sz="1200" dirty="0" smtClean="0"/>
              <a:t>状況</a:t>
            </a:r>
            <a:endParaRPr kumimoji="1" lang="en-US" altLang="ja-JP" sz="1200" dirty="0" smtClean="0"/>
          </a:p>
          <a:p>
            <a:r>
              <a:rPr lang="en-US" altLang="ja-JP" sz="1200" dirty="0" smtClean="0"/>
              <a:t>(※</a:t>
            </a:r>
            <a:r>
              <a:rPr lang="ja-JP" altLang="en-US" sz="1200" dirty="0" smtClean="0"/>
              <a:t>未登録</a:t>
            </a:r>
            <a:r>
              <a:rPr lang="ja-JP" altLang="en-US" sz="1200" dirty="0"/>
              <a:t>・</a:t>
            </a:r>
            <a:r>
              <a:rPr lang="ja-JP" altLang="en-US" sz="1200" dirty="0" smtClean="0"/>
              <a:t>登録中・登録完了</a:t>
            </a:r>
            <a:r>
              <a:rPr lang="en-US" altLang="ja-JP" sz="1200" dirty="0" smtClean="0"/>
              <a:t>)</a:t>
            </a:r>
            <a:endParaRPr kumimoji="1" lang="en-US" altLang="ja-JP" sz="1200" dirty="0" smtClean="0"/>
          </a:p>
        </p:txBody>
      </p:sp>
      <p:cxnSp>
        <p:nvCxnSpPr>
          <p:cNvPr id="68" name="直線矢印コネクタ 67"/>
          <p:cNvCxnSpPr/>
          <p:nvPr/>
        </p:nvCxnSpPr>
        <p:spPr>
          <a:xfrm>
            <a:off x="5727662" y="1687325"/>
            <a:ext cx="2166402" cy="0"/>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sp>
        <p:nvSpPr>
          <p:cNvPr id="5" name="左中かっこ 4"/>
          <p:cNvSpPr/>
          <p:nvPr/>
        </p:nvSpPr>
        <p:spPr>
          <a:xfrm>
            <a:off x="228521" y="3807708"/>
            <a:ext cx="792088" cy="360040"/>
          </a:xfrm>
          <a:prstGeom prst="leftBrace">
            <a:avLst/>
          </a:prstGeom>
          <a:ln>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 name="正方形/長方形 5"/>
          <p:cNvSpPr/>
          <p:nvPr/>
        </p:nvSpPr>
        <p:spPr>
          <a:xfrm>
            <a:off x="7164288" y="454104"/>
            <a:ext cx="1885020" cy="507831"/>
          </a:xfrm>
          <a:prstGeom prst="rect">
            <a:avLst/>
          </a:prstGeom>
        </p:spPr>
        <p:txBody>
          <a:bodyPr wrap="square">
            <a:spAutoFit/>
          </a:bodyPr>
          <a:lstStyle/>
          <a:p>
            <a:pPr marL="300037" lvl="2" indent="0">
              <a:buFont typeface="Arial" panose="020B0604020202020204" pitchFamily="34" charset="0"/>
              <a:buNone/>
            </a:pPr>
            <a:r>
              <a:rPr lang="en-US" altLang="ja-JP" sz="900" dirty="0" smtClean="0"/>
              <a:t>※</a:t>
            </a:r>
            <a:r>
              <a:rPr lang="ja-JP" altLang="en-US" sz="900" dirty="0" smtClean="0"/>
              <a:t>業務</a:t>
            </a:r>
            <a:r>
              <a:rPr lang="ja-JP" altLang="en-US" sz="900" dirty="0"/>
              <a:t>ファイル</a:t>
            </a:r>
            <a:r>
              <a:rPr lang="en-US" altLang="ja-JP" sz="900" dirty="0"/>
              <a:t>ID </a:t>
            </a:r>
            <a:endParaRPr lang="en-US" altLang="ja-JP" sz="900" dirty="0" smtClean="0"/>
          </a:p>
          <a:p>
            <a:pPr marL="300037" lvl="2" indent="0">
              <a:buFont typeface="Arial" panose="020B0604020202020204" pitchFamily="34" charset="0"/>
              <a:buNone/>
            </a:pPr>
            <a:r>
              <a:rPr lang="en-US" altLang="ja-JP" sz="900" dirty="0" smtClean="0"/>
              <a:t>(</a:t>
            </a:r>
            <a:r>
              <a:rPr lang="ja-JP" altLang="en-US" sz="900" dirty="0"/>
              <a:t>各申請ごとに一意になる</a:t>
            </a:r>
            <a:r>
              <a:rPr lang="en-US" altLang="ja-JP" sz="900" dirty="0" smtClean="0"/>
              <a:t>ID)</a:t>
            </a:r>
            <a:endParaRPr lang="ja-JP" altLang="en-US" sz="900" dirty="0"/>
          </a:p>
        </p:txBody>
      </p:sp>
    </p:spTree>
    <p:extLst>
      <p:ext uri="{BB962C8B-B14F-4D97-AF65-F5344CB8AC3E}">
        <p14:creationId xmlns:p14="http://schemas.microsoft.com/office/powerpoint/2010/main" val="1830641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4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flat" cmpd="sng" algn="ctr">
          <a:solidFill>
            <a:srgbClr val="4F81BD">
              <a:shade val="50000"/>
            </a:srgbClr>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1" sz="1200" b="0" i="0" u="none" strike="noStrike" kern="0" cap="none" spc="0" normalizeH="0" baseline="0" noProof="0" dirty="0" smtClean="0">
            <a:ln>
              <a:noFill/>
            </a:ln>
            <a:effectLst/>
            <a:uLnTx/>
            <a:uFillTx/>
            <a:latin typeface="+mn-ea"/>
            <a:cs typeface="メイリオ" panose="020B0604030504040204" pitchFamily="50" charset="-128"/>
          </a:defRPr>
        </a:defPPr>
      </a:lstStyle>
    </a:spDef>
    <a:lnDef>
      <a:spPr>
        <a:ln>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9100</TotalTime>
  <Words>862</Words>
  <Application>Microsoft Office PowerPoint</Application>
  <PresentationFormat>画面に合わせる (16:9)</PresentationFormat>
  <Paragraphs>214</Paragraphs>
  <Slides>12</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HGP創英角ｺﾞｼｯｸUB</vt:lpstr>
      <vt:lpstr>Meiryo UI</vt:lpstr>
      <vt:lpstr>ＭＳ Ｐゴシック</vt:lpstr>
      <vt:lpstr>メイリオ</vt:lpstr>
      <vt:lpstr>Arial</vt:lpstr>
      <vt:lpstr>Calibri</vt:lpstr>
      <vt:lpstr>Wingdings</vt:lpstr>
      <vt:lpstr>4_Office ​​テーマ</vt:lpstr>
      <vt:lpstr>次期基幹系システム ファイリングシステム方式概要説明会</vt:lpstr>
      <vt:lpstr>Agenda</vt:lpstr>
      <vt:lpstr>１．本説明会の趣旨</vt:lpstr>
      <vt:lpstr>２．機能説明：ファイリングシステムの利用形態</vt:lpstr>
      <vt:lpstr>２．機能説明：ユーザ利用イメージ(1/3)</vt:lpstr>
      <vt:lpstr>２．機能説明：ユーザ利用イメージ(2/3)</vt:lpstr>
      <vt:lpstr>２．機能説明：ユーザ利用イメージ(3/3)</vt:lpstr>
      <vt:lpstr>３．実装方式説明：ファイリング（FA）システム概要図</vt:lpstr>
      <vt:lpstr>３．実装方式説明：ファイル登録時の連携フロー</vt:lpstr>
      <vt:lpstr>Appendix：OnBaseへ登録するファイルの種類・拡張子</vt:lpstr>
      <vt:lpstr>３．実装方式説明：ファイル参照時の連携フロー</vt:lpstr>
      <vt:lpstr>４．業務チームへの依頼事項</vt:lpstr>
    </vt:vector>
  </TitlesOfParts>
  <Company>CTC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ファイリングシステム方式概要説明会</dc:title>
  <dc:creator>ctc</dc:creator>
  <cp:lastModifiedBy>江本　剣執</cp:lastModifiedBy>
  <cp:revision>833</cp:revision>
  <cp:lastPrinted>2015-03-12T09:30:39Z</cp:lastPrinted>
  <dcterms:created xsi:type="dcterms:W3CDTF">2014-12-17T12:27:27Z</dcterms:created>
  <dcterms:modified xsi:type="dcterms:W3CDTF">2016-03-24T22:37:56Z</dcterms:modified>
</cp:coreProperties>
</file>