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7"/>
  </p:notesMasterIdLst>
  <p:sldIdLst>
    <p:sldId id="325" r:id="rId2"/>
    <p:sldId id="353" r:id="rId3"/>
    <p:sldId id="331" r:id="rId4"/>
    <p:sldId id="355" r:id="rId5"/>
    <p:sldId id="354" r:id="rId6"/>
    <p:sldId id="356" r:id="rId7"/>
    <p:sldId id="334" r:id="rId8"/>
    <p:sldId id="365" r:id="rId9"/>
    <p:sldId id="366" r:id="rId10"/>
    <p:sldId id="364" r:id="rId11"/>
    <p:sldId id="363" r:id="rId12"/>
    <p:sldId id="361" r:id="rId13"/>
    <p:sldId id="351" r:id="rId14"/>
    <p:sldId id="368" r:id="rId15"/>
    <p:sldId id="369" r:id="rId16"/>
    <p:sldId id="370" r:id="rId17"/>
    <p:sldId id="371" r:id="rId18"/>
    <p:sldId id="362" r:id="rId19"/>
    <p:sldId id="352" r:id="rId20"/>
    <p:sldId id="372" r:id="rId21"/>
    <p:sldId id="375" r:id="rId22"/>
    <p:sldId id="378" r:id="rId23"/>
    <p:sldId id="374" r:id="rId24"/>
    <p:sldId id="376" r:id="rId25"/>
    <p:sldId id="377" r:id="rId26"/>
  </p:sldIdLst>
  <p:sldSz cx="9144000" cy="5143500" type="screen16x9"/>
  <p:notesSz cx="6735763" cy="9866313"/>
  <p:defaultTextStyle>
    <a:defPPr>
      <a:defRPr lang="ja-JP"/>
    </a:defPPr>
    <a:lvl1pPr marL="0" algn="l" defTabSz="779163" rtl="0" eaLnBrk="1" latinLnBrk="0" hangingPunct="1">
      <a:defRPr kumimoji="1" sz="1500" kern="1200">
        <a:solidFill>
          <a:schemeClr val="tx1"/>
        </a:solidFill>
        <a:latin typeface="+mn-lt"/>
        <a:ea typeface="+mn-ea"/>
        <a:cs typeface="+mn-cs"/>
      </a:defRPr>
    </a:lvl1pPr>
    <a:lvl2pPr marL="389582" algn="l" defTabSz="779163" rtl="0" eaLnBrk="1" latinLnBrk="0" hangingPunct="1">
      <a:defRPr kumimoji="1" sz="1500" kern="1200">
        <a:solidFill>
          <a:schemeClr val="tx1"/>
        </a:solidFill>
        <a:latin typeface="+mn-lt"/>
        <a:ea typeface="+mn-ea"/>
        <a:cs typeface="+mn-cs"/>
      </a:defRPr>
    </a:lvl2pPr>
    <a:lvl3pPr marL="779163" algn="l" defTabSz="779163" rtl="0" eaLnBrk="1" latinLnBrk="0" hangingPunct="1">
      <a:defRPr kumimoji="1" sz="1500" kern="1200">
        <a:solidFill>
          <a:schemeClr val="tx1"/>
        </a:solidFill>
        <a:latin typeface="+mn-lt"/>
        <a:ea typeface="+mn-ea"/>
        <a:cs typeface="+mn-cs"/>
      </a:defRPr>
    </a:lvl3pPr>
    <a:lvl4pPr marL="1168745" algn="l" defTabSz="779163" rtl="0" eaLnBrk="1" latinLnBrk="0" hangingPunct="1">
      <a:defRPr kumimoji="1" sz="1500" kern="1200">
        <a:solidFill>
          <a:schemeClr val="tx1"/>
        </a:solidFill>
        <a:latin typeface="+mn-lt"/>
        <a:ea typeface="+mn-ea"/>
        <a:cs typeface="+mn-cs"/>
      </a:defRPr>
    </a:lvl4pPr>
    <a:lvl5pPr marL="1558326" algn="l" defTabSz="779163" rtl="0" eaLnBrk="1" latinLnBrk="0" hangingPunct="1">
      <a:defRPr kumimoji="1" sz="1500" kern="1200">
        <a:solidFill>
          <a:schemeClr val="tx1"/>
        </a:solidFill>
        <a:latin typeface="+mn-lt"/>
        <a:ea typeface="+mn-ea"/>
        <a:cs typeface="+mn-cs"/>
      </a:defRPr>
    </a:lvl5pPr>
    <a:lvl6pPr marL="1947908" algn="l" defTabSz="779163" rtl="0" eaLnBrk="1" latinLnBrk="0" hangingPunct="1">
      <a:defRPr kumimoji="1" sz="1500" kern="1200">
        <a:solidFill>
          <a:schemeClr val="tx1"/>
        </a:solidFill>
        <a:latin typeface="+mn-lt"/>
        <a:ea typeface="+mn-ea"/>
        <a:cs typeface="+mn-cs"/>
      </a:defRPr>
    </a:lvl6pPr>
    <a:lvl7pPr marL="2337489" algn="l" defTabSz="779163" rtl="0" eaLnBrk="1" latinLnBrk="0" hangingPunct="1">
      <a:defRPr kumimoji="1" sz="1500" kern="1200">
        <a:solidFill>
          <a:schemeClr val="tx1"/>
        </a:solidFill>
        <a:latin typeface="+mn-lt"/>
        <a:ea typeface="+mn-ea"/>
        <a:cs typeface="+mn-cs"/>
      </a:defRPr>
    </a:lvl7pPr>
    <a:lvl8pPr marL="2727071" algn="l" defTabSz="779163" rtl="0" eaLnBrk="1" latinLnBrk="0" hangingPunct="1">
      <a:defRPr kumimoji="1" sz="1500" kern="1200">
        <a:solidFill>
          <a:schemeClr val="tx1"/>
        </a:solidFill>
        <a:latin typeface="+mn-lt"/>
        <a:ea typeface="+mn-ea"/>
        <a:cs typeface="+mn-cs"/>
      </a:defRPr>
    </a:lvl8pPr>
    <a:lvl9pPr marL="3116652" algn="l" defTabSz="779163" rtl="0" eaLnBrk="1" latinLnBrk="0" hangingPunct="1">
      <a:defRPr kumimoji="1" sz="1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村　博" initials="中村　博"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FFF99"/>
    <a:srgbClr val="F79646"/>
    <a:srgbClr val="35B2D5"/>
    <a:srgbClr val="46AAC5"/>
    <a:srgbClr val="298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9" autoAdjust="0"/>
    <p:restoredTop sz="94523" autoAdjust="0"/>
  </p:normalViewPr>
  <p:slideViewPr>
    <p:cSldViewPr>
      <p:cViewPr>
        <p:scale>
          <a:sx n="164" d="100"/>
          <a:sy n="164" d="100"/>
        </p:scale>
        <p:origin x="-120"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F334212C-E949-4645-8BF6-F1249FB67DB2}"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3744DAB-5F81-4F39-82B3-2C495066B4DF}" type="slidenum">
              <a:rPr kumimoji="1" lang="ja-JP" altLang="en-US" smtClean="0"/>
              <a:t>‹#›</a:t>
            </a:fld>
            <a:endParaRPr kumimoji="1" lang="ja-JP" altLang="en-US"/>
          </a:p>
        </p:txBody>
      </p:sp>
    </p:spTree>
    <p:extLst>
      <p:ext uri="{BB962C8B-B14F-4D97-AF65-F5344CB8AC3E}">
        <p14:creationId xmlns:p14="http://schemas.microsoft.com/office/powerpoint/2010/main" val="30124472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3</a:t>
            </a:fld>
            <a:endParaRPr kumimoji="1" lang="ja-JP" altLang="en-US" dirty="0"/>
          </a:p>
        </p:txBody>
      </p:sp>
    </p:spTree>
    <p:extLst>
      <p:ext uri="{BB962C8B-B14F-4D97-AF65-F5344CB8AC3E}">
        <p14:creationId xmlns:p14="http://schemas.microsoft.com/office/powerpoint/2010/main" val="2196460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15</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16</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17</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19</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20</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23</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24</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25</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5</a:t>
            </a:fld>
            <a:endParaRPr kumimoji="1" lang="ja-JP" altLang="en-US"/>
          </a:p>
        </p:txBody>
      </p:sp>
    </p:spTree>
    <p:extLst>
      <p:ext uri="{BB962C8B-B14F-4D97-AF65-F5344CB8AC3E}">
        <p14:creationId xmlns:p14="http://schemas.microsoft.com/office/powerpoint/2010/main" val="262341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7</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8</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9</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10</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11</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13</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14</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009292"/>
            <a:ext cx="7772400" cy="1102519"/>
          </a:xfrm>
        </p:spPr>
        <p:txBody>
          <a:bodyPr>
            <a:normAutofit/>
          </a:bodyPr>
          <a:lstStyle>
            <a:lvl1pPr algn="ctr">
              <a:defRPr sz="24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165816"/>
            <a:ext cx="6400800" cy="1063284"/>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313F1C5-5E91-4BDC-BF15-61D20E586033}" type="datetime1">
              <a:rPr lang="ja-JP" altLang="en-US" smtClean="0">
                <a:solidFill>
                  <a:prstClr val="black">
                    <a:tint val="75000"/>
                  </a:prstClr>
                </a:solidFill>
              </a:rPr>
              <a:pPr/>
              <a:t>2016/5/31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
        <p:nvSpPr>
          <p:cNvPr id="7" name="Rectangle 4"/>
          <p:cNvSpPr>
            <a:spLocks noChangeArrowheads="1"/>
          </p:cNvSpPr>
          <p:nvPr userDrawn="1"/>
        </p:nvSpPr>
        <p:spPr bwMode="auto">
          <a:xfrm>
            <a:off x="291615" y="628650"/>
            <a:ext cx="8560777" cy="5715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20165" y="370286"/>
            <a:ext cx="2412023" cy="569119"/>
          </a:xfrm>
          <a:prstGeom prst="rect">
            <a:avLst/>
          </a:prstGeom>
          <a:noFill/>
          <a:ln w="9525">
            <a:noFill/>
            <a:miter lim="800000"/>
            <a:headEnd/>
            <a:tailEnd/>
          </a:ln>
        </p:spPr>
      </p:pic>
    </p:spTree>
    <p:extLst>
      <p:ext uri="{BB962C8B-B14F-4D97-AF65-F5344CB8AC3E}">
        <p14:creationId xmlns:p14="http://schemas.microsoft.com/office/powerpoint/2010/main" val="19142000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78274" y="465517"/>
            <a:ext cx="8780674" cy="151216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1C5F7A-AC47-40AF-9E2E-503A31AEBEF0}" type="datetime1">
              <a:rPr lang="ja-JP" altLang="en-US" smtClean="0">
                <a:solidFill>
                  <a:prstClr val="black">
                    <a:tint val="75000"/>
                  </a:prstClr>
                </a:solidFill>
              </a:rPr>
              <a:pPr/>
              <a:t>2016/5/31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7" name="Rectangle 6"/>
          <p:cNvSpPr>
            <a:spLocks noChangeArrowheads="1"/>
          </p:cNvSpPr>
          <p:nvPr userDrawn="1"/>
        </p:nvSpPr>
        <p:spPr bwMode="auto">
          <a:xfrm>
            <a:off x="168923" y="411510"/>
            <a:ext cx="8806154" cy="2700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7828977" y="87504"/>
            <a:ext cx="1145701" cy="270000"/>
          </a:xfrm>
          <a:prstGeom prst="rect">
            <a:avLst/>
          </a:prstGeom>
          <a:noFill/>
          <a:ln w="9525">
            <a:noFill/>
            <a:miter lim="800000"/>
            <a:headEnd/>
            <a:tailEnd/>
          </a:ln>
        </p:spPr>
      </p:pic>
    </p:spTree>
    <p:extLst>
      <p:ext uri="{BB962C8B-B14F-4D97-AF65-F5344CB8AC3E}">
        <p14:creationId xmlns:p14="http://schemas.microsoft.com/office/powerpoint/2010/main" val="384347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36786E-041B-4A16-A4AD-3FEF48761B4A}" type="datetime1">
              <a:rPr lang="ja-JP" altLang="en-US" smtClean="0">
                <a:solidFill>
                  <a:prstClr val="black">
                    <a:tint val="75000"/>
                  </a:prstClr>
                </a:solidFill>
              </a:rPr>
              <a:pPr/>
              <a:t>2016/5/31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6759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2228" y="87504"/>
            <a:ext cx="8229600" cy="324006"/>
          </a:xfrm>
          <a:prstGeom prst="rect">
            <a:avLst/>
          </a:prstGeom>
        </p:spPr>
        <p:txBody>
          <a:bodyPr vert="horz" lIns="36000" tIns="36000" rIns="36000" bIns="3600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8275" y="465517"/>
            <a:ext cx="8229600" cy="3394472"/>
          </a:xfrm>
          <a:prstGeom prst="rect">
            <a:avLst/>
          </a:prstGeom>
        </p:spPr>
        <p:txBody>
          <a:bodyPr vert="horz" lIns="36000" tIns="36000" rIns="36000" bIns="3600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09980E7D-C4B3-430B-BA0C-40808E464113}" type="datetime1">
              <a:rPr lang="ja-JP" altLang="en-US" smtClean="0">
                <a:solidFill>
                  <a:prstClr val="black">
                    <a:tint val="75000"/>
                  </a:prstClr>
                </a:solidFill>
              </a:rPr>
              <a:pPr defTabSz="685800"/>
              <a:t>2016/5/31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7010400" y="4981500"/>
            <a:ext cx="2133600" cy="162000"/>
          </a:xfrm>
          <a:prstGeom prst="rect">
            <a:avLst/>
          </a:prstGeom>
        </p:spPr>
        <p:txBody>
          <a:bodyPr vert="horz" lIns="91440" tIns="45720" rIns="91440" bIns="45720" rtlCol="0" anchor="ctr"/>
          <a:lstStyle>
            <a:lvl1pPr algn="r">
              <a:defRPr sz="900">
                <a:solidFill>
                  <a:schemeClr val="tx1">
                    <a:tint val="75000"/>
                  </a:schemeClr>
                </a:solidFill>
                <a:latin typeface="+mn-lt"/>
              </a:defRPr>
            </a:lvl1pPr>
          </a:lstStyle>
          <a:p>
            <a:pPr defTabSz="685800"/>
            <a:fld id="{F1CDA7CF-3E48-41EA-AF5C-3FCD31B8EB5E}" type="slidenum">
              <a:rPr lang="ja-JP" altLang="en-US" smtClean="0">
                <a:solidFill>
                  <a:prstClr val="black">
                    <a:tint val="75000"/>
                  </a:prstClr>
                </a:solidFill>
              </a:rPr>
              <a:pPr defTabSz="685800"/>
              <a:t>‹#›</a:t>
            </a:fld>
            <a:endParaRPr lang="ja-JP" altLang="en-US" dirty="0">
              <a:solidFill>
                <a:prstClr val="black">
                  <a:tint val="75000"/>
                </a:prstClr>
              </a:solidFill>
            </a:endParaRPr>
          </a:p>
        </p:txBody>
      </p:sp>
      <p:sp>
        <p:nvSpPr>
          <p:cNvPr id="8" name="Text Box 8"/>
          <p:cNvSpPr txBox="1">
            <a:spLocks noChangeArrowheads="1"/>
          </p:cNvSpPr>
          <p:nvPr userDrawn="1"/>
        </p:nvSpPr>
        <p:spPr bwMode="auto">
          <a:xfrm>
            <a:off x="452" y="4975120"/>
            <a:ext cx="3057231" cy="174761"/>
          </a:xfrm>
          <a:prstGeom prst="rect">
            <a:avLst/>
          </a:prstGeom>
          <a:noFill/>
          <a:ln>
            <a:noFill/>
          </a:ln>
          <a:effectLst/>
          <a:extLst/>
        </p:spPr>
        <p:txBody>
          <a:bodyPr vert="horz" wrap="square" lIns="67500" tIns="35100" rIns="67500" bIns="35100"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750" dirty="0" smtClean="0">
                <a:solidFill>
                  <a:prstClr val="black">
                    <a:lumMod val="50000"/>
                    <a:lumOff val="50000"/>
                  </a:prstClr>
                </a:solidFill>
                <a:latin typeface="メイリオ"/>
                <a:ea typeface="メイリオ"/>
              </a:rPr>
              <a:t>次期基幹系システム推進室  </a:t>
            </a:r>
            <a:r>
              <a:rPr lang="en-US" altLang="ja-JP" sz="750" dirty="0" smtClean="0">
                <a:solidFill>
                  <a:prstClr val="black">
                    <a:lumMod val="50000"/>
                    <a:lumOff val="50000"/>
                  </a:prstClr>
                </a:solidFill>
                <a:latin typeface="メイリオ"/>
                <a:ea typeface="メイリオ"/>
              </a:rPr>
              <a:t>Project</a:t>
            </a:r>
            <a:r>
              <a:rPr lang="ja-JP" altLang="en-US" sz="750" dirty="0" smtClean="0">
                <a:solidFill>
                  <a:prstClr val="black">
                    <a:lumMod val="50000"/>
                    <a:lumOff val="50000"/>
                  </a:prstClr>
                </a:solidFill>
                <a:latin typeface="メイリオ"/>
                <a:ea typeface="メイリオ"/>
              </a:rPr>
              <a:t> </a:t>
            </a:r>
            <a:r>
              <a:rPr lang="en-US" altLang="ja-JP" sz="750" dirty="0" smtClean="0">
                <a:solidFill>
                  <a:prstClr val="black">
                    <a:lumMod val="50000"/>
                    <a:lumOff val="50000"/>
                  </a:prstClr>
                </a:solidFill>
                <a:latin typeface="メイリオ"/>
                <a:ea typeface="メイリオ"/>
              </a:rPr>
              <a:t>Confidential</a:t>
            </a:r>
          </a:p>
        </p:txBody>
      </p:sp>
    </p:spTree>
    <p:extLst>
      <p:ext uri="{BB962C8B-B14F-4D97-AF65-F5344CB8AC3E}">
        <p14:creationId xmlns:p14="http://schemas.microsoft.com/office/powerpoint/2010/main" val="314911705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685800" rtl="0" eaLnBrk="1" latinLnBrk="0" hangingPunct="1">
        <a:spcBef>
          <a:spcPct val="0"/>
        </a:spcBef>
        <a:buNone/>
        <a:defRPr kumimoji="1" sz="1800" b="1"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次期基幹系システム</a:t>
            </a:r>
            <a:r>
              <a:rPr kumimoji="1" lang="en-US" altLang="ja-JP" dirty="0" smtClean="0"/>
              <a:t/>
            </a:r>
            <a:br>
              <a:rPr kumimoji="1" lang="en-US" altLang="ja-JP" dirty="0" smtClean="0"/>
            </a:br>
            <a:r>
              <a:rPr lang="ja-JP" altLang="en-US" dirty="0" smtClean="0"/>
              <a:t>ファイリングシステム</a:t>
            </a:r>
            <a:r>
              <a:rPr lang="en-US" altLang="ja-JP" dirty="0" smtClean="0"/>
              <a:t>IF</a:t>
            </a:r>
            <a:r>
              <a:rPr lang="ja-JP" altLang="en-US" dirty="0" smtClean="0"/>
              <a:t>説明</a:t>
            </a:r>
            <a:r>
              <a:rPr lang="en-US" altLang="ja-JP" dirty="0" smtClean="0"/>
              <a:t/>
            </a:r>
            <a:br>
              <a:rPr lang="en-US" altLang="ja-JP" dirty="0" smtClean="0"/>
            </a:br>
            <a:r>
              <a:rPr lang="en-US" altLang="ja-JP" dirty="0" smtClean="0"/>
              <a:t>[</a:t>
            </a:r>
            <a:r>
              <a:rPr lang="ja-JP" altLang="en-US" dirty="0" smtClean="0"/>
              <a:t>オンライン</a:t>
            </a:r>
            <a:r>
              <a:rPr lang="en-US" altLang="ja-JP" dirty="0" smtClean="0"/>
              <a:t>/</a:t>
            </a:r>
            <a:r>
              <a:rPr lang="ja-JP" altLang="en-US" dirty="0" smtClean="0"/>
              <a:t>業務</a:t>
            </a:r>
            <a:r>
              <a:rPr lang="en-US" altLang="ja-JP" smtClean="0"/>
              <a:t>T</a:t>
            </a:r>
            <a:r>
              <a:rPr lang="ja-JP" altLang="en-US" smtClean="0"/>
              <a:t>向け</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2016/4/28</a:t>
            </a:r>
            <a:r>
              <a:rPr kumimoji="1" lang="ja-JP" altLang="en-US" dirty="0" smtClean="0"/>
              <a:t>　</a:t>
            </a:r>
            <a:r>
              <a:rPr kumimoji="1" lang="en-US" altLang="ja-JP" dirty="0" smtClean="0"/>
              <a:t>FA</a:t>
            </a:r>
            <a:r>
              <a:rPr kumimoji="1" lang="ja-JP" altLang="en-US" dirty="0" smtClean="0"/>
              <a:t>チーム</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a:t>
            </a:fld>
            <a:endParaRPr lang="ja-JP" altLang="en-US" dirty="0">
              <a:solidFill>
                <a:prstClr val="black">
                  <a:tint val="75000"/>
                </a:prstClr>
              </a:solidFill>
            </a:endParaRPr>
          </a:p>
        </p:txBody>
      </p:sp>
    </p:spTree>
    <p:extLst>
      <p:ext uri="{BB962C8B-B14F-4D97-AF65-F5344CB8AC3E}">
        <p14:creationId xmlns:p14="http://schemas.microsoft.com/office/powerpoint/2010/main" val="365356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7076" y="778554"/>
            <a:ext cx="3259649"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586" y="3080785"/>
            <a:ext cx="3259650"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２－③．ファイル</a:t>
            </a:r>
            <a:r>
              <a:rPr lang="ja-JP" altLang="en-US" dirty="0"/>
              <a:t>登録</a:t>
            </a:r>
            <a:r>
              <a:rPr lang="ja-JP" altLang="en-US" dirty="0" smtClean="0"/>
              <a:t>－画面イメージ</a:t>
            </a:r>
            <a:r>
              <a:rPr lang="ja-JP" altLang="en-US" dirty="0"/>
              <a:t>１</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10</a:t>
            </a:fld>
            <a:endParaRPr lang="ja-JP" altLang="en-US" dirty="0">
              <a:solidFill>
                <a:prstClr val="black">
                  <a:tint val="75000"/>
                </a:prstClr>
              </a:solidFill>
            </a:endParaRPr>
          </a:p>
        </p:txBody>
      </p:sp>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932" y="778554"/>
            <a:ext cx="3259649"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１．初期</a:t>
            </a:r>
            <a:endParaRPr lang="en-US" altLang="ja-JP" sz="900" dirty="0" smtClean="0"/>
          </a:p>
          <a:p>
            <a:endParaRPr lang="en-US" altLang="ja-JP" sz="900" dirty="0" smtClean="0"/>
          </a:p>
        </p:txBody>
      </p:sp>
      <p:sp>
        <p:nvSpPr>
          <p:cNvPr id="50"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２．ファイル選択</a:t>
            </a:r>
            <a:endParaRPr lang="en-US" altLang="ja-JP" sz="900" dirty="0" smtClean="0"/>
          </a:p>
          <a:p>
            <a:endParaRPr lang="en-US" altLang="ja-JP" sz="900" dirty="0" smtClean="0"/>
          </a:p>
        </p:txBody>
      </p:sp>
      <p:sp>
        <p:nvSpPr>
          <p:cNvPr id="53" name="テキスト ボックス 10"/>
          <p:cNvSpPr txBox="1"/>
          <p:nvPr/>
        </p:nvSpPr>
        <p:spPr>
          <a:xfrm>
            <a:off x="486003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３．ファイル登録終了</a:t>
            </a:r>
            <a:endParaRPr lang="en-US" altLang="ja-JP" sz="900" dirty="0" smtClean="0"/>
          </a:p>
          <a:p>
            <a:endParaRPr lang="en-US" altLang="ja-JP" sz="900" dirty="0" smtClean="0"/>
          </a:p>
        </p:txBody>
      </p:sp>
      <p:sp>
        <p:nvSpPr>
          <p:cNvPr id="7" name="下矢印 6"/>
          <p:cNvSpPr/>
          <p:nvPr/>
        </p:nvSpPr>
        <p:spPr>
          <a:xfrm>
            <a:off x="2195736" y="2665800"/>
            <a:ext cx="216024" cy="296961"/>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4" name="下矢印 53"/>
          <p:cNvSpPr/>
          <p:nvPr/>
        </p:nvSpPr>
        <p:spPr>
          <a:xfrm rot="13573173">
            <a:off x="4389059" y="2159842"/>
            <a:ext cx="216024" cy="981702"/>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7" name="テキスト ボックス 10"/>
          <p:cNvSpPr txBox="1"/>
          <p:nvPr/>
        </p:nvSpPr>
        <p:spPr>
          <a:xfrm>
            <a:off x="4926197" y="2770948"/>
            <a:ext cx="4104456" cy="2036945"/>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a:t>
            </a:r>
            <a:r>
              <a:rPr lang="ja-JP" altLang="en-US" sz="900" dirty="0" smtClean="0"/>
              <a:t>操作手順要約</a:t>
            </a:r>
            <a:endParaRPr lang="en-US" altLang="ja-JP" sz="900" dirty="0" smtClean="0"/>
          </a:p>
          <a:p>
            <a:endParaRPr lang="en-US" altLang="ja-JP" sz="900" dirty="0" smtClean="0"/>
          </a:p>
          <a:p>
            <a:r>
              <a:rPr lang="ja-JP" altLang="en-US" sz="900" dirty="0" smtClean="0"/>
              <a:t>①“ファイル選択“ボタンをクリックして、アップロードするファイルを選択</a:t>
            </a:r>
            <a:endParaRPr lang="en-US" altLang="ja-JP" sz="900" dirty="0" smtClean="0"/>
          </a:p>
          <a:p>
            <a:r>
              <a:rPr lang="ja-JP" altLang="en-US" sz="900" dirty="0" smtClean="0"/>
              <a:t>する。もしくはファイルをドラッグ＆ドロップする。（複数同時可）</a:t>
            </a:r>
            <a:endParaRPr lang="en-US" altLang="ja-JP" sz="900" dirty="0" smtClean="0"/>
          </a:p>
          <a:p>
            <a:endParaRPr lang="en-US" altLang="ja-JP" sz="900" dirty="0" smtClean="0"/>
          </a:p>
          <a:p>
            <a:r>
              <a:rPr lang="ja-JP" altLang="en-US" sz="900" dirty="0" smtClean="0"/>
              <a:t>②“ファイル登録”ボタンをクリックする。</a:t>
            </a:r>
            <a:endParaRPr lang="en-US" altLang="ja-JP" sz="900" dirty="0" smtClean="0"/>
          </a:p>
          <a:p>
            <a:r>
              <a:rPr lang="ja-JP" altLang="en-US" sz="900" dirty="0"/>
              <a:t>　</a:t>
            </a:r>
            <a:r>
              <a:rPr lang="ja-JP" altLang="en-US" sz="900" dirty="0" smtClean="0"/>
              <a:t>（ファイル登録が完了するまで</a:t>
            </a:r>
            <a:r>
              <a:rPr lang="en-US" altLang="ja-JP" sz="900" dirty="0" smtClean="0"/>
              <a:t>”</a:t>
            </a:r>
            <a:r>
              <a:rPr lang="ja-JP" altLang="en-US" sz="900" dirty="0" smtClean="0"/>
              <a:t>処理中</a:t>
            </a:r>
            <a:r>
              <a:rPr lang="en-US" altLang="ja-JP" sz="900" dirty="0" smtClean="0"/>
              <a:t>”</a:t>
            </a:r>
            <a:r>
              <a:rPr lang="ja-JP" altLang="en-US" sz="900" dirty="0" smtClean="0"/>
              <a:t>アイコンが表示される）</a:t>
            </a:r>
            <a:endParaRPr lang="en-US" altLang="ja-JP" sz="900" dirty="0" smtClean="0"/>
          </a:p>
          <a:p>
            <a:endParaRPr lang="en-US" altLang="ja-JP" sz="900" dirty="0" smtClean="0"/>
          </a:p>
          <a:p>
            <a:r>
              <a:rPr lang="ja-JP" altLang="en-US" sz="900" dirty="0" smtClean="0"/>
              <a:t>③ファイル登録処理が完了したら、“閉じる”ボタンをクリックして画面を閉じる。</a:t>
            </a:r>
            <a:endParaRPr lang="en-US" altLang="ja-JP" sz="900" dirty="0" smtClean="0"/>
          </a:p>
          <a:p>
            <a:endParaRPr lang="en-US" altLang="ja-JP" sz="900" dirty="0"/>
          </a:p>
          <a:p>
            <a:r>
              <a:rPr lang="en-US" altLang="ja-JP" sz="900" dirty="0" smtClean="0">
                <a:solidFill>
                  <a:srgbClr val="FF0000"/>
                </a:solidFill>
              </a:rPr>
              <a:t>※ </a:t>
            </a:r>
            <a:r>
              <a:rPr lang="ja-JP" altLang="en-US" sz="900" dirty="0">
                <a:solidFill>
                  <a:srgbClr val="FF0000"/>
                </a:solidFill>
              </a:rPr>
              <a:t>ファイル登録処理中に</a:t>
            </a:r>
            <a:r>
              <a:rPr lang="en-US" altLang="ja-JP" sz="900" dirty="0">
                <a:solidFill>
                  <a:srgbClr val="FF0000"/>
                </a:solidFill>
              </a:rPr>
              <a:t>×</a:t>
            </a:r>
            <a:r>
              <a:rPr lang="ja-JP" altLang="en-US" sz="900" dirty="0">
                <a:solidFill>
                  <a:srgbClr val="FF0000"/>
                </a:solidFill>
              </a:rPr>
              <a:t>ボタンなどで画面を閉じても、バックグランドで登録処理は継続する。</a:t>
            </a:r>
            <a:endParaRPr lang="en-US" altLang="ja-JP" sz="900" dirty="0">
              <a:solidFill>
                <a:srgbClr val="FF0000"/>
              </a:solidFill>
            </a:endParaRPr>
          </a:p>
          <a:p>
            <a:endParaRPr lang="en-US" altLang="ja-JP" sz="900" dirty="0" smtClean="0"/>
          </a:p>
        </p:txBody>
      </p:sp>
      <p:pic>
        <p:nvPicPr>
          <p:cNvPr id="5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91" y="1582635"/>
            <a:ext cx="1283751" cy="72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4011910"/>
            <a:ext cx="1283751" cy="72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直線矢印コネクタ 13"/>
          <p:cNvCxnSpPr>
            <a:endCxn id="58" idx="0"/>
          </p:cNvCxnSpPr>
          <p:nvPr/>
        </p:nvCxnSpPr>
        <p:spPr>
          <a:xfrm rot="10800000" flipV="1">
            <a:off x="710367" y="1347613"/>
            <a:ext cx="641876" cy="235021"/>
          </a:xfrm>
          <a:prstGeom prst="curvedConnector2">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13"/>
          <p:cNvCxnSpPr>
            <a:endCxn id="59" idx="0"/>
          </p:cNvCxnSpPr>
          <p:nvPr/>
        </p:nvCxnSpPr>
        <p:spPr>
          <a:xfrm rot="5400000">
            <a:off x="659650" y="3669593"/>
            <a:ext cx="432048" cy="252587"/>
          </a:xfrm>
          <a:prstGeom prst="curvedConnector3">
            <a:avLst>
              <a:gd name="adj1" fmla="val 50000"/>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23528" y="1923678"/>
            <a:ext cx="956707" cy="369332"/>
          </a:xfrm>
          <a:prstGeom prst="rect">
            <a:avLst/>
          </a:prstGeom>
          <a:noFill/>
        </p:spPr>
        <p:txBody>
          <a:bodyPr wrap="square" rtlCol="0">
            <a:spAutoFit/>
          </a:bodyPr>
          <a:lstStyle/>
          <a:p>
            <a:r>
              <a:rPr kumimoji="1" lang="en-US" altLang="ja-JP" sz="900" dirty="0" smtClean="0"/>
              <a:t>Windows</a:t>
            </a:r>
            <a:r>
              <a:rPr kumimoji="1" lang="ja-JP" altLang="en-US" sz="900" dirty="0" smtClean="0"/>
              <a:t>標準ファイル選択</a:t>
            </a:r>
            <a:endParaRPr kumimoji="1" lang="ja-JP" altLang="en-US" sz="900" dirty="0"/>
          </a:p>
        </p:txBody>
      </p:sp>
      <p:sp>
        <p:nvSpPr>
          <p:cNvPr id="72" name="テキスト ボックス 71"/>
          <p:cNvSpPr txBox="1"/>
          <p:nvPr/>
        </p:nvSpPr>
        <p:spPr>
          <a:xfrm>
            <a:off x="374933" y="4357142"/>
            <a:ext cx="956707" cy="369332"/>
          </a:xfrm>
          <a:prstGeom prst="rect">
            <a:avLst/>
          </a:prstGeom>
          <a:noFill/>
        </p:spPr>
        <p:txBody>
          <a:bodyPr wrap="square" rtlCol="0">
            <a:spAutoFit/>
          </a:bodyPr>
          <a:lstStyle/>
          <a:p>
            <a:r>
              <a:rPr kumimoji="1" lang="en-US" altLang="ja-JP" sz="900" dirty="0" smtClean="0"/>
              <a:t>Windows</a:t>
            </a:r>
            <a:r>
              <a:rPr kumimoji="1" lang="ja-JP" altLang="en-US" sz="900" dirty="0" smtClean="0"/>
              <a:t>標準</a:t>
            </a:r>
            <a:r>
              <a:rPr lang="ja-JP" altLang="en-US" sz="900" dirty="0"/>
              <a:t>ファイル選択</a:t>
            </a:r>
            <a:endParaRPr kumimoji="1" lang="ja-JP" altLang="en-US" sz="900" dirty="0"/>
          </a:p>
        </p:txBody>
      </p:sp>
    </p:spTree>
    <p:extLst>
      <p:ext uri="{BB962C8B-B14F-4D97-AF65-F5344CB8AC3E}">
        <p14:creationId xmlns:p14="http://schemas.microsoft.com/office/powerpoint/2010/main" val="1642969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775985"/>
            <a:ext cx="3248928" cy="172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941378"/>
            <a:ext cx="3250569" cy="172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1" y="2944996"/>
            <a:ext cx="3248929" cy="1726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２－③．ファイル</a:t>
            </a:r>
            <a:r>
              <a:rPr lang="ja-JP" altLang="en-US" dirty="0"/>
              <a:t>登録</a:t>
            </a:r>
            <a:r>
              <a:rPr lang="ja-JP" altLang="en-US" dirty="0" smtClean="0"/>
              <a:t>－画面イメージ</a:t>
            </a:r>
            <a:r>
              <a:rPr lang="ja-JP" altLang="en-US" dirty="0"/>
              <a:t>２</a:t>
            </a:r>
            <a:r>
              <a:rPr lang="en-US" altLang="ja-JP" dirty="0" smtClean="0"/>
              <a:t>(</a:t>
            </a:r>
            <a:r>
              <a:rPr lang="ja-JP" altLang="en-US" dirty="0" smtClean="0"/>
              <a:t>エラー</a:t>
            </a:r>
            <a:r>
              <a:rPr lang="ja-JP" altLang="en-US" dirty="0"/>
              <a:t>／警告</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11</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１．登録中</a:t>
            </a:r>
            <a:endParaRPr lang="en-US" altLang="ja-JP" sz="900" dirty="0" smtClean="0"/>
          </a:p>
          <a:p>
            <a:endParaRPr lang="en-US" altLang="ja-JP" sz="900" dirty="0" smtClean="0"/>
          </a:p>
        </p:txBody>
      </p:sp>
      <p:pic>
        <p:nvPicPr>
          <p:cNvPr id="25"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059" y="771550"/>
            <a:ext cx="3250571" cy="1727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テキスト ボックス 10"/>
          <p:cNvSpPr txBox="1"/>
          <p:nvPr/>
        </p:nvSpPr>
        <p:spPr>
          <a:xfrm>
            <a:off x="184084" y="264375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２．登録権限無</a:t>
            </a:r>
            <a:r>
              <a:rPr lang="ja-JP" altLang="en-US" sz="900" dirty="0"/>
              <a:t>し</a:t>
            </a:r>
            <a:endParaRPr lang="en-US" altLang="ja-JP" sz="900" dirty="0" smtClean="0"/>
          </a:p>
        </p:txBody>
      </p:sp>
      <p:sp>
        <p:nvSpPr>
          <p:cNvPr id="78" name="テキスト ボックス 10"/>
          <p:cNvSpPr txBox="1"/>
          <p:nvPr/>
        </p:nvSpPr>
        <p:spPr>
          <a:xfrm>
            <a:off x="4860032" y="2656964"/>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４</a:t>
            </a:r>
            <a:r>
              <a:rPr lang="ja-JP" altLang="en-US" sz="900" dirty="0" smtClean="0"/>
              <a:t>．ファイル登録</a:t>
            </a:r>
            <a:r>
              <a:rPr lang="ja-JP" altLang="en-US" sz="900" dirty="0"/>
              <a:t>失敗</a:t>
            </a:r>
            <a:endParaRPr lang="en-US" altLang="ja-JP" sz="900" dirty="0" smtClean="0"/>
          </a:p>
          <a:p>
            <a:endParaRPr lang="en-US" altLang="ja-JP" sz="900" dirty="0" smtClean="0"/>
          </a:p>
        </p:txBody>
      </p:sp>
      <p:sp>
        <p:nvSpPr>
          <p:cNvPr id="79" name="テキスト ボックス 10"/>
          <p:cNvSpPr txBox="1"/>
          <p:nvPr/>
        </p:nvSpPr>
        <p:spPr>
          <a:xfrm>
            <a:off x="1715430" y="1508802"/>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別の端末でファイル登録処理中に、ファイル登録画面を開くと、メッセージが表示されてファイルのアップロードはできない。</a:t>
            </a:r>
            <a:endParaRPr lang="en-US" altLang="ja-JP" sz="900" dirty="0" smtClean="0"/>
          </a:p>
          <a:p>
            <a:endParaRPr lang="en-US" altLang="ja-JP" sz="900" dirty="0"/>
          </a:p>
          <a:p>
            <a:r>
              <a:rPr lang="en-US" altLang="ja-JP" sz="900" dirty="0" smtClean="0"/>
              <a:t>※</a:t>
            </a:r>
            <a:r>
              <a:rPr lang="ja-JP" altLang="en-US" sz="900" dirty="0" smtClean="0"/>
              <a:t>　登録処理中に</a:t>
            </a:r>
            <a:r>
              <a:rPr lang="en-US" altLang="ja-JP" sz="900" dirty="0" smtClean="0"/>
              <a:t>×</a:t>
            </a:r>
            <a:r>
              <a:rPr lang="ja-JP" altLang="en-US" sz="900" dirty="0" smtClean="0"/>
              <a:t>ボタンで画面を閉じて、処理終了前に登録画面を再度開いても同様の画面表示となる。</a:t>
            </a:r>
            <a:endParaRPr lang="en-US" altLang="ja-JP" sz="900" dirty="0" smtClean="0"/>
          </a:p>
        </p:txBody>
      </p:sp>
      <p:sp>
        <p:nvSpPr>
          <p:cNvPr id="80" name="テキスト ボックス 10"/>
          <p:cNvSpPr txBox="1"/>
          <p:nvPr/>
        </p:nvSpPr>
        <p:spPr>
          <a:xfrm>
            <a:off x="1694935" y="4097124"/>
            <a:ext cx="2520280" cy="640313"/>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900" dirty="0" smtClean="0"/>
              <a:t>BPMS</a:t>
            </a:r>
            <a:r>
              <a:rPr lang="ja-JP" altLang="en-US" sz="900" dirty="0" smtClean="0"/>
              <a:t>ワークフロー承認中に、承認者以外のユーザーがファイル</a:t>
            </a:r>
            <a:r>
              <a:rPr lang="ja-JP" altLang="en-US" sz="900" dirty="0"/>
              <a:t>登録画面を開くと、メッセージが表示されてファイルのアップロードはできない。</a:t>
            </a:r>
            <a:endParaRPr lang="en-US" altLang="ja-JP" sz="900" dirty="0"/>
          </a:p>
          <a:p>
            <a:endParaRPr lang="en-US" altLang="ja-JP" sz="900" dirty="0" smtClean="0"/>
          </a:p>
        </p:txBody>
      </p:sp>
      <p:sp>
        <p:nvSpPr>
          <p:cNvPr id="82" name="テキスト ボックス 10"/>
          <p:cNvSpPr txBox="1"/>
          <p:nvPr/>
        </p:nvSpPr>
        <p:spPr>
          <a:xfrm>
            <a:off x="5586780" y="4025116"/>
            <a:ext cx="3456384" cy="91556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一部ファイルの登録処理に失敗した場合、処理成功したファイルと失敗したファイルがそれぞれアイコン分けされて表示される。</a:t>
            </a:r>
            <a:endParaRPr lang="en-US" altLang="ja-JP" sz="900" dirty="0" smtClean="0"/>
          </a:p>
          <a:p>
            <a:r>
              <a:rPr lang="en-US" altLang="ja-JP" sz="900" dirty="0" smtClean="0">
                <a:solidFill>
                  <a:srgbClr val="FF0000"/>
                </a:solidFill>
              </a:rPr>
              <a:t>※</a:t>
            </a:r>
            <a:r>
              <a:rPr lang="ja-JP" altLang="en-US" sz="900" dirty="0" smtClean="0">
                <a:solidFill>
                  <a:srgbClr val="FF0000"/>
                </a:solidFill>
              </a:rPr>
              <a:t>　一部ファイルの処理が失敗しても</a:t>
            </a:r>
            <a:r>
              <a:rPr lang="ja-JP" altLang="en-US" sz="900" dirty="0">
                <a:solidFill>
                  <a:srgbClr val="FF0000"/>
                </a:solidFill>
              </a:rPr>
              <a:t>、</a:t>
            </a:r>
            <a:r>
              <a:rPr lang="ja-JP" altLang="en-US" sz="900" dirty="0" smtClean="0">
                <a:solidFill>
                  <a:srgbClr val="FF0000"/>
                </a:solidFill>
              </a:rPr>
              <a:t>全体ロールバックはされず、成功したファイル</a:t>
            </a:r>
            <a:r>
              <a:rPr lang="ja-JP" altLang="en-US" sz="900" dirty="0">
                <a:solidFill>
                  <a:srgbClr val="FF0000"/>
                </a:solidFill>
              </a:rPr>
              <a:t>のみ</a:t>
            </a:r>
            <a:r>
              <a:rPr lang="ja-JP" altLang="en-US" sz="900" dirty="0" smtClean="0">
                <a:solidFill>
                  <a:srgbClr val="FF0000"/>
                </a:solidFill>
              </a:rPr>
              <a:t>登録される。</a:t>
            </a:r>
            <a:endParaRPr lang="en-US" altLang="ja-JP" sz="900" dirty="0" smtClean="0">
              <a:solidFill>
                <a:srgbClr val="FF0000"/>
              </a:solidFill>
            </a:endParaRPr>
          </a:p>
        </p:txBody>
      </p:sp>
      <p:sp>
        <p:nvSpPr>
          <p:cNvPr id="16" name="テキスト ボックス 10"/>
          <p:cNvSpPr txBox="1"/>
          <p:nvPr/>
        </p:nvSpPr>
        <p:spPr>
          <a:xfrm>
            <a:off x="486003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３．</a:t>
            </a:r>
            <a:r>
              <a:rPr lang="ja-JP" altLang="en-US" sz="900" dirty="0"/>
              <a:t>承認完了</a:t>
            </a:r>
            <a:endParaRPr lang="en-US" altLang="ja-JP" sz="900" dirty="0" smtClean="0"/>
          </a:p>
          <a:p>
            <a:endParaRPr lang="en-US" altLang="ja-JP" sz="900" dirty="0" smtClean="0"/>
          </a:p>
        </p:txBody>
      </p:sp>
      <p:sp>
        <p:nvSpPr>
          <p:cNvPr id="17" name="テキスト ボックス 10"/>
          <p:cNvSpPr txBox="1"/>
          <p:nvPr/>
        </p:nvSpPr>
        <p:spPr>
          <a:xfrm>
            <a:off x="6054832" y="1508802"/>
            <a:ext cx="2520280" cy="640313"/>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900" dirty="0" smtClean="0"/>
              <a:t>BPMS</a:t>
            </a:r>
            <a:r>
              <a:rPr lang="ja-JP" altLang="en-US" sz="900" dirty="0" smtClean="0"/>
              <a:t>ワークフロー承認完了後</a:t>
            </a:r>
            <a:r>
              <a:rPr lang="ja-JP" altLang="en-US" sz="900" dirty="0"/>
              <a:t>は</a:t>
            </a:r>
            <a:r>
              <a:rPr lang="ja-JP" altLang="en-US" sz="900" dirty="0" smtClean="0"/>
              <a:t>、メッセージ</a:t>
            </a:r>
            <a:r>
              <a:rPr lang="ja-JP" altLang="en-US" sz="900" dirty="0"/>
              <a:t>が表示されてファイルのアップロードはできない。</a:t>
            </a:r>
            <a:endParaRPr lang="en-US" altLang="ja-JP" sz="900" dirty="0"/>
          </a:p>
          <a:p>
            <a:endParaRPr lang="en-US" altLang="ja-JP" sz="900" dirty="0" smtClean="0"/>
          </a:p>
        </p:txBody>
      </p:sp>
    </p:spTree>
    <p:extLst>
      <p:ext uri="{BB962C8B-B14F-4D97-AF65-F5344CB8AC3E}">
        <p14:creationId xmlns:p14="http://schemas.microsoft.com/office/powerpoint/2010/main" val="105169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12</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３．ファイル</a:t>
            </a:r>
            <a:r>
              <a:rPr lang="ja-JP" altLang="en-US" dirty="0"/>
              <a:t>参照</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07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ja-JP" altLang="en-US" dirty="0" smtClean="0"/>
              <a:t>３－</a:t>
            </a:r>
            <a:r>
              <a:rPr lang="ja-JP" altLang="en-US" dirty="0"/>
              <a:t>①</a:t>
            </a:r>
            <a:r>
              <a:rPr lang="ja-JP" altLang="en-US" dirty="0" smtClean="0"/>
              <a:t>．ファイル</a:t>
            </a:r>
            <a:r>
              <a:rPr lang="ja-JP" altLang="en-US" dirty="0"/>
              <a:t>参照</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13</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3.</a:t>
            </a:r>
            <a:r>
              <a:rPr lang="ja-JP" altLang="en-US" dirty="0" smtClean="0"/>
              <a:t>ファイル</a:t>
            </a:r>
            <a:r>
              <a:rPr lang="ja-JP" altLang="en-US" dirty="0"/>
              <a:t>参照</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4.</a:t>
            </a:r>
            <a:r>
              <a:rPr lang="ja-JP" altLang="en-US" dirty="0" smtClean="0"/>
              <a:t>ファイル</a:t>
            </a:r>
            <a:r>
              <a:rPr lang="ja-JP" altLang="en-US" dirty="0"/>
              <a:t>参照</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292783" y="1449174"/>
            <a:ext cx="217559"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029791"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7" name="テキスト ボックス 10"/>
          <p:cNvSpPr txBox="1"/>
          <p:nvPr/>
        </p:nvSpPr>
        <p:spPr>
          <a:xfrm>
            <a:off x="201170" y="4004606"/>
            <a:ext cx="3592653"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a:t>
            </a:r>
            <a:r>
              <a:rPr lang="ja-JP" altLang="en-US" sz="900" dirty="0"/>
              <a:t>参照</a:t>
            </a:r>
            <a:r>
              <a:rPr lang="ja-JP" altLang="en-US" sz="900" dirty="0" smtClean="0"/>
              <a:t>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a:p>
          <a:p>
            <a:endParaRPr lang="en-US" altLang="ja-JP" sz="900" dirty="0" smtClean="0"/>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3336" y="3588664"/>
            <a:ext cx="2272880" cy="1326554"/>
          </a:xfrm>
          <a:prstGeom prst="rect">
            <a:avLst/>
          </a:prstGeom>
        </p:spPr>
      </p:pic>
      <p:sp>
        <p:nvSpPr>
          <p:cNvPr id="38"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4" name="テキスト ボックス 10"/>
          <p:cNvSpPr txBox="1"/>
          <p:nvPr/>
        </p:nvSpPr>
        <p:spPr>
          <a:xfrm>
            <a:off x="5576212" y="4896025"/>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en-US" altLang="ja-JP" sz="800" dirty="0" err="1" smtClean="0"/>
              <a:t>OnBase</a:t>
            </a:r>
            <a:r>
              <a:rPr lang="ja-JP" altLang="en-US" sz="800" dirty="0" smtClean="0"/>
              <a:t>提供画面</a:t>
            </a:r>
            <a:endParaRPr lang="en-US" altLang="ja-JP" sz="800" dirty="0" smtClean="0"/>
          </a:p>
        </p:txBody>
      </p:sp>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2280" y="3588663"/>
            <a:ext cx="1491129" cy="79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テキスト ボックス 10"/>
          <p:cNvSpPr txBox="1"/>
          <p:nvPr/>
        </p:nvSpPr>
        <p:spPr>
          <a:xfrm>
            <a:off x="7762950" y="4387421"/>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43" name="テキスト ボックス 42"/>
          <p:cNvSpPr txBox="1"/>
          <p:nvPr/>
        </p:nvSpPr>
        <p:spPr>
          <a:xfrm>
            <a:off x="7301517" y="3270885"/>
            <a:ext cx="1039447" cy="230832"/>
          </a:xfrm>
          <a:prstGeom prst="rect">
            <a:avLst/>
          </a:prstGeom>
          <a:noFill/>
        </p:spPr>
        <p:txBody>
          <a:bodyPr wrap="square" rtlCol="0">
            <a:spAutoFit/>
          </a:bodyPr>
          <a:lstStyle/>
          <a:p>
            <a:r>
              <a:rPr lang="ja-JP" altLang="en-US" sz="900" dirty="0" smtClean="0"/>
              <a:t>エラー／警告</a:t>
            </a:r>
            <a:endParaRPr kumimoji="1" lang="ja-JP" altLang="en-US" sz="900" dirty="0"/>
          </a:p>
        </p:txBody>
      </p:sp>
      <p:cxnSp>
        <p:nvCxnSpPr>
          <p:cNvPr id="36" name="直線矢印コネクタ 35"/>
          <p:cNvCxnSpPr>
            <a:stCxn id="91" idx="2"/>
            <a:endCxn id="37" idx="0"/>
          </p:cNvCxnSpPr>
          <p:nvPr/>
        </p:nvCxnSpPr>
        <p:spPr>
          <a:xfrm>
            <a:off x="6571671" y="3219821"/>
            <a:ext cx="1266174" cy="368842"/>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p:cNvCxnSpPr>
            <a:stCxn id="91" idx="2"/>
            <a:endCxn id="35" idx="0"/>
          </p:cNvCxnSpPr>
          <p:nvPr/>
        </p:nvCxnSpPr>
        <p:spPr>
          <a:xfrm flipH="1">
            <a:off x="5379776" y="3219821"/>
            <a:ext cx="1191895" cy="368843"/>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44" name="テキスト ボックス 43"/>
          <p:cNvSpPr txBox="1"/>
          <p:nvPr/>
        </p:nvSpPr>
        <p:spPr>
          <a:xfrm>
            <a:off x="5329506" y="3288825"/>
            <a:ext cx="1039447" cy="230832"/>
          </a:xfrm>
          <a:prstGeom prst="rect">
            <a:avLst/>
          </a:prstGeom>
          <a:noFill/>
        </p:spPr>
        <p:txBody>
          <a:bodyPr wrap="square" rtlCol="0">
            <a:spAutoFit/>
          </a:bodyPr>
          <a:lstStyle/>
          <a:p>
            <a:r>
              <a:rPr lang="ja-JP" altLang="en-US" sz="900" dirty="0" smtClean="0"/>
              <a:t>正常表示</a:t>
            </a:r>
            <a:endParaRPr kumimoji="1" lang="ja-JP" altLang="en-US" sz="900" dirty="0"/>
          </a:p>
        </p:txBody>
      </p:sp>
      <p:sp>
        <p:nvSpPr>
          <p:cNvPr id="39"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smtClean="0"/>
              <a:t>ファイル</a:t>
            </a:r>
            <a:r>
              <a:rPr lang="ja-JP" altLang="en-US" sz="800" dirty="0"/>
              <a:t>参照</a:t>
            </a:r>
            <a:r>
              <a:rPr lang="ja-JP" altLang="en-US" sz="800" dirty="0" smtClean="0"/>
              <a:t>画面</a:t>
            </a:r>
            <a:r>
              <a:rPr lang="en-US" altLang="ja-JP" sz="800" dirty="0" smtClean="0"/>
              <a:t>URL</a:t>
            </a:r>
          </a:p>
        </p:txBody>
      </p:sp>
    </p:spTree>
    <p:extLst>
      <p:ext uri="{BB962C8B-B14F-4D97-AF65-F5344CB8AC3E}">
        <p14:creationId xmlns:p14="http://schemas.microsoft.com/office/powerpoint/2010/main" val="302858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３－</a:t>
            </a:r>
            <a:r>
              <a:rPr lang="ja-JP" altLang="en-US" dirty="0"/>
              <a:t>②</a:t>
            </a:r>
            <a:r>
              <a:rPr lang="ja-JP" altLang="en-US" dirty="0" smtClean="0"/>
              <a:t>．ファイル</a:t>
            </a:r>
            <a:r>
              <a:rPr lang="ja-JP" altLang="en-US" dirty="0"/>
              <a:t>参照</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14</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610289"/>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a:t>
            </a:r>
            <a:r>
              <a:rPr lang="ja-JP" altLang="en-US" sz="1400" dirty="0"/>
              <a:t>参照</a:t>
            </a:r>
            <a:r>
              <a:rPr kumimoji="1" lang="ja-JP" altLang="en-US" sz="1400" dirty="0" smtClean="0"/>
              <a:t>セッション作成</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createFileAccessSession</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2543457248"/>
              </p:ext>
            </p:extLst>
          </p:nvPr>
        </p:nvGraphicFramePr>
        <p:xfrm>
          <a:off x="2627784" y="2859782"/>
          <a:ext cx="5976664" cy="776067"/>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処理者ユーザー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ログイン者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944081169"/>
              </p:ext>
            </p:extLst>
          </p:nvPr>
        </p:nvGraphicFramePr>
        <p:xfrm>
          <a:off x="2627784" y="2283718"/>
          <a:ext cx="5976664" cy="51544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ファイル参照画面をオープンするための</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時間のみ有効）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800" b="0" i="0" u="none" strike="noStrike" dirty="0" smtClean="0">
                          <a:solidFill>
                            <a:srgbClr val="000000"/>
                          </a:solidFill>
                          <a:effectLst/>
                          <a:latin typeface="メイリオ" panose="020B0604030504040204" pitchFamily="50" charset="-128"/>
                          <a:ea typeface="メイリオ" panose="020B0604030504040204" pitchFamily="50" charset="-128"/>
                        </a:rPr>
                        <a:t>例）</a:t>
                      </a:r>
                      <a:r>
                        <a:rPr lang="en-US" altLang="ja-JP" sz="800" b="0" i="0" u="none" strike="noStrike" dirty="0" smtClean="0">
                          <a:solidFill>
                            <a:srgbClr val="000000"/>
                          </a:solidFill>
                          <a:effectLst/>
                          <a:latin typeface="メイリオ" panose="020B0604030504040204" pitchFamily="50" charset="-128"/>
                          <a:ea typeface="メイリオ" panose="020B0604030504040204" pitchFamily="50" charset="-128"/>
                        </a:rPr>
                        <a:t>http://fua.ctc-g.co.jp/file-upload-app/#/?sessionId=646da9ae5d90e6b51b06ede01b9fed67</a:t>
                      </a:r>
                      <a:endParaRPr lang="ja-JP" altLang="en-US" sz="8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テキスト ボックス 8"/>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311148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a:t>
            </a:r>
            <a:r>
              <a:rPr lang="ja-JP" altLang="en-US" dirty="0" smtClean="0"/>
              <a:t>－②．ファイル</a:t>
            </a:r>
            <a:r>
              <a:rPr lang="ja-JP" altLang="en-US" dirty="0"/>
              <a:t>参照</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15</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3654405"/>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ファイル参照画面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「ファイル参照セッション作成」インターフェースの戻り値　</a:t>
            </a:r>
            <a:endParaRPr lang="en-US" altLang="ja-JP" sz="1400" dirty="0" smtClean="0"/>
          </a:p>
          <a:p>
            <a:pPr marL="0" lvl="2" indent="0">
              <a:buNone/>
            </a:pPr>
            <a:r>
              <a:rPr lang="ja-JP" altLang="en-US" sz="1400" dirty="0" smtClean="0"/>
              <a:t>　</a:t>
            </a:r>
            <a:endParaRPr lang="en-US" altLang="ja-JP" sz="1400" dirty="0" smtClean="0"/>
          </a:p>
          <a:p>
            <a:pPr marL="0" lvl="2" indent="0">
              <a:buNone/>
            </a:pPr>
            <a:r>
              <a:rPr lang="ja-JP" altLang="en-US" sz="1400" dirty="0" smtClean="0"/>
              <a:t>■</a:t>
            </a:r>
            <a:r>
              <a:rPr lang="ja-JP" altLang="en-US" sz="1400" dirty="0"/>
              <a:t>制限</a:t>
            </a:r>
            <a:r>
              <a:rPr lang="ja-JP" altLang="en-US" sz="1400" dirty="0" smtClean="0"/>
              <a:t>事項／補足</a:t>
            </a:r>
            <a:endParaRPr lang="en-US" altLang="ja-JP" sz="1400" dirty="0"/>
          </a:p>
          <a:p>
            <a:pPr marL="0" lvl="2" indent="0">
              <a:buNone/>
            </a:pPr>
            <a:r>
              <a:rPr lang="ja-JP" altLang="en-US" sz="1400" dirty="0"/>
              <a:t>　・画面オープン時の</a:t>
            </a:r>
            <a:r>
              <a:rPr lang="en-US" altLang="ja-JP" sz="1400" dirty="0"/>
              <a:t>”target”</a:t>
            </a:r>
            <a:r>
              <a:rPr lang="ja-JP" altLang="en-US" sz="1400" dirty="0"/>
              <a:t>は</a:t>
            </a:r>
            <a:r>
              <a:rPr lang="en-US" altLang="ja-JP" sz="1400" dirty="0"/>
              <a:t>”_blank”</a:t>
            </a:r>
            <a:r>
              <a:rPr lang="ja-JP" altLang="en-US" sz="1400" dirty="0"/>
              <a:t>のみをサポート。</a:t>
            </a:r>
            <a:endParaRPr lang="en-US" altLang="ja-JP" sz="1400" dirty="0"/>
          </a:p>
          <a:p>
            <a:pPr marL="0" lvl="2" indent="0">
              <a:buNone/>
            </a:pPr>
            <a:r>
              <a:rPr lang="ja-JP" altLang="en-US" sz="1400" dirty="0"/>
              <a:t>　</a:t>
            </a:r>
            <a:r>
              <a:rPr lang="ja-JP" altLang="en-US" sz="1400" dirty="0" smtClean="0"/>
              <a:t>・</a:t>
            </a:r>
            <a:r>
              <a:rPr lang="en-US" altLang="ja-JP" sz="1400" dirty="0" err="1" smtClean="0"/>
              <a:t>OnBase</a:t>
            </a:r>
            <a:r>
              <a:rPr lang="ja-JP" altLang="en-US" sz="1400" dirty="0" smtClean="0"/>
              <a:t>の画面が表示される際</a:t>
            </a:r>
            <a:r>
              <a:rPr lang="ja-JP" altLang="en-US" sz="1400" dirty="0"/>
              <a:t>に</a:t>
            </a:r>
            <a:r>
              <a:rPr lang="ja-JP" altLang="en-US" sz="1400" dirty="0" smtClean="0"/>
              <a:t>、</a:t>
            </a:r>
            <a:r>
              <a:rPr lang="ja-JP" altLang="en-US" sz="1400" dirty="0"/>
              <a:t>ウィンドウ</a:t>
            </a:r>
            <a:r>
              <a:rPr lang="ja-JP" altLang="en-US" sz="1400" dirty="0" smtClean="0"/>
              <a:t>が一度閉じて再オープンされるためサイズ指定は不可</a:t>
            </a:r>
            <a:endParaRPr lang="en-US" altLang="ja-JP" sz="1400" dirty="0" smtClean="0"/>
          </a:p>
          <a:p>
            <a:pPr marL="0" lvl="2" indent="0">
              <a:buNone/>
            </a:pPr>
            <a:r>
              <a:rPr lang="ja-JP" altLang="en-US" sz="1400" dirty="0"/>
              <a:t>　</a:t>
            </a:r>
            <a:r>
              <a:rPr lang="ja-JP" altLang="en-US" sz="1400" dirty="0" smtClean="0"/>
              <a:t>（最後に閉じたサイズで開かれる）</a:t>
            </a:r>
            <a:endParaRPr lang="en-US" altLang="ja-JP" sz="1400" dirty="0" smtClean="0"/>
          </a:p>
          <a:p>
            <a:pPr marL="0" lvl="2" indent="0">
              <a:buNone/>
            </a:pPr>
            <a:r>
              <a:rPr lang="ja-JP" altLang="en-US" sz="1400" dirty="0"/>
              <a:t>　</a:t>
            </a:r>
            <a:r>
              <a:rPr lang="ja-JP" altLang="en-US" sz="1400" dirty="0" smtClean="0"/>
              <a:t>・エラー／警告画面</a:t>
            </a:r>
            <a:r>
              <a:rPr lang="ja-JP" altLang="en-US" sz="1400" dirty="0"/>
              <a:t>は幅：</a:t>
            </a:r>
            <a:r>
              <a:rPr lang="en-US" altLang="ja-JP" sz="1400" dirty="0"/>
              <a:t>1000px</a:t>
            </a:r>
            <a:r>
              <a:rPr lang="ja-JP" altLang="en-US" sz="1400" dirty="0" err="1"/>
              <a:t>、</a:t>
            </a:r>
            <a:r>
              <a:rPr lang="ja-JP" altLang="en-US" sz="1400" dirty="0"/>
              <a:t>高さ：</a:t>
            </a:r>
            <a:r>
              <a:rPr lang="en-US" altLang="ja-JP" sz="1400" dirty="0"/>
              <a:t>500px</a:t>
            </a:r>
            <a:r>
              <a:rPr lang="ja-JP" altLang="en-US" sz="1400" dirty="0"/>
              <a:t>で最適化されて</a:t>
            </a:r>
            <a:r>
              <a:rPr lang="ja-JP" altLang="en-US" sz="1400" dirty="0" smtClean="0"/>
              <a:t>いる。</a:t>
            </a:r>
            <a:endParaRPr lang="en-US" altLang="ja-JP" sz="1400" dirty="0" smtClean="0"/>
          </a:p>
          <a:p>
            <a:pPr marL="0" lvl="2" indent="0">
              <a:buNone/>
            </a:pPr>
            <a:r>
              <a:rPr lang="ja-JP" altLang="en-US" sz="1400" dirty="0" smtClean="0"/>
              <a:t>　　⇒「</a:t>
            </a:r>
            <a:r>
              <a:rPr lang="ja-JP" altLang="en-US" dirty="0"/>
              <a:t>３－③．ファイル参照－画面イメージ２</a:t>
            </a:r>
            <a:r>
              <a:rPr lang="en-US" altLang="ja-JP" dirty="0"/>
              <a:t>(</a:t>
            </a:r>
            <a:r>
              <a:rPr lang="ja-JP" altLang="en-US" dirty="0"/>
              <a:t>エラー／警告</a:t>
            </a:r>
            <a:r>
              <a:rPr lang="en-US" altLang="ja-JP" dirty="0"/>
              <a:t>)</a:t>
            </a:r>
            <a:r>
              <a:rPr lang="ja-JP" altLang="en-US" sz="1400" dirty="0" smtClean="0"/>
              <a:t>」参照</a:t>
            </a:r>
            <a:endParaRPr lang="en-US" altLang="ja-JP" sz="1400" dirty="0" smtClean="0"/>
          </a:p>
          <a:p>
            <a:pPr marL="0" indent="0">
              <a:buNone/>
            </a:pPr>
            <a:endParaRPr lang="en-US" altLang="ja-JP" sz="1400" dirty="0"/>
          </a:p>
          <a:p>
            <a:pPr marL="0" indent="0">
              <a:buNone/>
            </a:pPr>
            <a:r>
              <a:rPr lang="ja-JP" altLang="en-US" sz="1400" dirty="0"/>
              <a:t>■画面をオープンする</a:t>
            </a:r>
            <a:r>
              <a:rPr lang="en-US" altLang="ja-JP" sz="1400" dirty="0"/>
              <a:t>JavaScript</a:t>
            </a:r>
            <a:r>
              <a:rPr lang="ja-JP" altLang="en-US" sz="1400" dirty="0"/>
              <a:t>関数サンプル</a:t>
            </a:r>
            <a:endParaRPr lang="en-US" altLang="ja-JP" sz="1400" dirty="0"/>
          </a:p>
          <a:p>
            <a:pPr marL="0" indent="0">
              <a:buNone/>
            </a:pPr>
            <a:r>
              <a:rPr lang="ja-JP" altLang="en-US" sz="900" dirty="0"/>
              <a:t>　</a:t>
            </a:r>
            <a:r>
              <a:rPr lang="en-US" altLang="ja-JP" sz="900" dirty="0"/>
              <a:t>※ </a:t>
            </a:r>
            <a:r>
              <a:rPr lang="en-US" altLang="ja-JP" sz="900" dirty="0" err="1"/>
              <a:t>url</a:t>
            </a:r>
            <a:r>
              <a:rPr lang="ja-JP" altLang="en-US" sz="900" dirty="0"/>
              <a:t>パラメータには、「</a:t>
            </a:r>
            <a:r>
              <a:rPr lang="ja-JP" altLang="en-US" sz="900" dirty="0" smtClean="0"/>
              <a:t>ファイル</a:t>
            </a:r>
            <a:r>
              <a:rPr lang="ja-JP" altLang="en-US" sz="900" dirty="0"/>
              <a:t>参照</a:t>
            </a:r>
            <a:r>
              <a:rPr lang="ja-JP" altLang="en-US" sz="900" dirty="0" smtClean="0"/>
              <a:t>セッション</a:t>
            </a:r>
            <a:r>
              <a:rPr lang="ja-JP" altLang="en-US" sz="900" dirty="0"/>
              <a:t>作成」インターフェースの戻り値が指定されると想定</a:t>
            </a:r>
            <a:endParaRPr lang="en-US" altLang="ja-JP" sz="900" dirty="0"/>
          </a:p>
          <a:p>
            <a:pPr marL="0" lvl="2" indent="0">
              <a:buNone/>
            </a:pPr>
            <a:endParaRPr lang="en-US" altLang="ja-JP" sz="1400" dirty="0" smtClean="0"/>
          </a:p>
        </p:txBody>
      </p:sp>
      <p:sp>
        <p:nvSpPr>
          <p:cNvPr id="5" name="コンテンツ プレースホルダー 2"/>
          <p:cNvSpPr txBox="1">
            <a:spLocks/>
          </p:cNvSpPr>
          <p:nvPr/>
        </p:nvSpPr>
        <p:spPr>
          <a:xfrm>
            <a:off x="611560" y="4119922"/>
            <a:ext cx="7416824" cy="504056"/>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ja-JP" altLang="en-US" dirty="0" smtClean="0"/>
              <a:t>  </a:t>
            </a:r>
            <a:r>
              <a:rPr lang="en-US" altLang="ja-JP" dirty="0" smtClean="0"/>
              <a:t>function </a:t>
            </a:r>
            <a:r>
              <a:rPr lang="en-US" altLang="ja-JP" dirty="0" err="1" smtClean="0"/>
              <a:t>openFileAccess</a:t>
            </a:r>
            <a:r>
              <a:rPr lang="en-US" altLang="ja-JP" dirty="0" smtClean="0"/>
              <a:t>(</a:t>
            </a:r>
            <a:r>
              <a:rPr lang="en-US" altLang="ja-JP" dirty="0" err="1" smtClean="0"/>
              <a:t>url</a:t>
            </a:r>
            <a:r>
              <a:rPr lang="en-US" altLang="ja-JP" dirty="0" smtClean="0"/>
              <a:t>) {</a:t>
            </a:r>
            <a:r>
              <a:rPr lang="ja-JP" altLang="en-US" dirty="0" smtClean="0"/>
              <a:t> </a:t>
            </a:r>
            <a:r>
              <a:rPr lang="en-US" altLang="ja-JP" dirty="0" smtClean="0"/>
              <a:t>// </a:t>
            </a:r>
            <a:r>
              <a:rPr lang="ja-JP" altLang="en-US" dirty="0" smtClean="0"/>
              <a:t>ファイル参照画面オープン</a:t>
            </a:r>
            <a:endParaRPr lang="en-US" altLang="ja-JP" dirty="0" smtClean="0"/>
          </a:p>
          <a:p>
            <a:pPr marL="0" indent="0">
              <a:buFont typeface="Wingdings" panose="05000000000000000000" pitchFamily="2" charset="2"/>
              <a:buNone/>
            </a:pPr>
            <a:r>
              <a:rPr lang="en-US" altLang="ja-JP" dirty="0" smtClean="0"/>
              <a:t>    </a:t>
            </a:r>
            <a:r>
              <a:rPr lang="en-US" altLang="ja-JP" dirty="0" err="1" smtClean="0"/>
              <a:t>window.open</a:t>
            </a:r>
            <a:r>
              <a:rPr lang="en-US" altLang="ja-JP" dirty="0" smtClean="0"/>
              <a:t>(</a:t>
            </a:r>
            <a:r>
              <a:rPr lang="en-US" altLang="ja-JP" dirty="0" err="1" smtClean="0"/>
              <a:t>url</a:t>
            </a:r>
            <a:r>
              <a:rPr lang="en-US" altLang="ja-JP" dirty="0" smtClean="0"/>
              <a:t>, "_blank", "width=1000px,height=500px,scrollbars=</a:t>
            </a:r>
            <a:r>
              <a:rPr lang="en-US" altLang="ja-JP" dirty="0" err="1" smtClean="0"/>
              <a:t>yes,resizable</a:t>
            </a:r>
            <a:r>
              <a:rPr lang="en-US" altLang="ja-JP" dirty="0" smtClean="0"/>
              <a:t>=yes");</a:t>
            </a:r>
          </a:p>
          <a:p>
            <a:pPr marL="0" indent="0">
              <a:buFont typeface="Wingdings" panose="05000000000000000000" pitchFamily="2" charset="2"/>
              <a:buNone/>
            </a:pPr>
            <a:r>
              <a:rPr lang="en-US" altLang="ja-JP" dirty="0" smtClean="0"/>
              <a:t>  }</a:t>
            </a:r>
            <a:endParaRPr lang="ja-JP" altLang="en-US" dirty="0"/>
          </a:p>
        </p:txBody>
      </p:sp>
    </p:spTree>
    <p:extLst>
      <p:ext uri="{BB962C8B-B14F-4D97-AF65-F5344CB8AC3E}">
        <p14:creationId xmlns:p14="http://schemas.microsoft.com/office/powerpoint/2010/main" val="1800767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a:t>
            </a:r>
            <a:r>
              <a:rPr lang="ja-JP" altLang="en-US" dirty="0" smtClean="0"/>
              <a:t>－③．ファイル</a:t>
            </a:r>
            <a:r>
              <a:rPr lang="ja-JP" altLang="en-US" dirty="0"/>
              <a:t>参照</a:t>
            </a:r>
            <a:r>
              <a:rPr lang="ja-JP" altLang="en-US" dirty="0" smtClean="0"/>
              <a:t>－画面イメージ１</a:t>
            </a:r>
            <a:r>
              <a:rPr lang="en-US" altLang="ja-JP" dirty="0" smtClean="0"/>
              <a:t>(</a:t>
            </a:r>
            <a:r>
              <a:rPr lang="ja-JP" altLang="en-US" dirty="0" smtClean="0"/>
              <a:t>正常表示</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16</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１．初期</a:t>
            </a:r>
            <a:endParaRPr lang="en-US" altLang="ja-JP" sz="900" dirty="0" smtClean="0"/>
          </a:p>
          <a:p>
            <a:endParaRPr lang="en-US" altLang="ja-JP" sz="900" dirty="0" smtClean="0"/>
          </a:p>
        </p:txBody>
      </p:sp>
      <p:sp>
        <p:nvSpPr>
          <p:cNvPr id="50"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２．ファイル選択</a:t>
            </a:r>
            <a:endParaRPr lang="en-US" altLang="ja-JP" sz="900" dirty="0" smtClean="0"/>
          </a:p>
          <a:p>
            <a:endParaRPr lang="en-US" altLang="ja-JP" sz="900" dirty="0" smtClean="0"/>
          </a:p>
        </p:txBody>
      </p:sp>
      <p:sp>
        <p:nvSpPr>
          <p:cNvPr id="7" name="下矢印 6"/>
          <p:cNvSpPr/>
          <p:nvPr/>
        </p:nvSpPr>
        <p:spPr>
          <a:xfrm>
            <a:off x="2195736" y="2665800"/>
            <a:ext cx="216024" cy="296961"/>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7" name="テキスト ボックス 10"/>
          <p:cNvSpPr txBox="1"/>
          <p:nvPr/>
        </p:nvSpPr>
        <p:spPr>
          <a:xfrm>
            <a:off x="4788024" y="796003"/>
            <a:ext cx="4104456" cy="9920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a:t>
            </a:r>
            <a:r>
              <a:rPr lang="ja-JP" altLang="en-US" sz="900" dirty="0" smtClean="0"/>
              <a:t>操作手順要約</a:t>
            </a:r>
            <a:endParaRPr lang="en-US" altLang="ja-JP" sz="900" dirty="0" smtClean="0"/>
          </a:p>
          <a:p>
            <a:endParaRPr lang="en-US" altLang="ja-JP" sz="900" dirty="0" smtClean="0"/>
          </a:p>
          <a:p>
            <a:r>
              <a:rPr lang="ja-JP" altLang="en-US" sz="900" dirty="0" smtClean="0"/>
              <a:t>①ファイル一覧から、閲覧対象のファイルをダブルクリックする。</a:t>
            </a:r>
            <a:endParaRPr lang="en-US" altLang="ja-JP" sz="900" dirty="0" smtClean="0"/>
          </a:p>
          <a:p>
            <a:endParaRPr lang="en-US" altLang="ja-JP" sz="900" dirty="0"/>
          </a:p>
          <a:p>
            <a:r>
              <a:rPr lang="en-US" altLang="ja-JP" sz="900" dirty="0" smtClean="0"/>
              <a:t>※</a:t>
            </a:r>
            <a:r>
              <a:rPr lang="ja-JP" altLang="en-US" sz="900" dirty="0" smtClean="0"/>
              <a:t>　</a:t>
            </a:r>
            <a:r>
              <a:rPr lang="en-US" altLang="ja-JP" sz="900" dirty="0" err="1" smtClean="0"/>
              <a:t>OnBase</a:t>
            </a:r>
            <a:r>
              <a:rPr lang="ja-JP" altLang="en-US" sz="900" dirty="0" smtClean="0"/>
              <a:t>提供画面の操作になるため、当資料での詳細説明は割愛</a:t>
            </a:r>
            <a:endParaRPr lang="en-US" altLang="ja-JP" sz="900"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194" y="776910"/>
            <a:ext cx="3593132" cy="1699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194" y="3075806"/>
            <a:ext cx="3593132" cy="1699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468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19" y="791029"/>
            <a:ext cx="3307227" cy="1757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069282"/>
            <a:ext cx="3340258" cy="1774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３－③．ファイル</a:t>
            </a:r>
            <a:r>
              <a:rPr lang="ja-JP" altLang="en-US" dirty="0"/>
              <a:t>参照</a:t>
            </a:r>
            <a:r>
              <a:rPr lang="ja-JP" altLang="en-US" dirty="0" smtClean="0"/>
              <a:t>－画面イメージ</a:t>
            </a:r>
            <a:r>
              <a:rPr lang="ja-JP" altLang="en-US" dirty="0"/>
              <a:t>２</a:t>
            </a:r>
            <a:r>
              <a:rPr lang="en-US" altLang="ja-JP" dirty="0" smtClean="0"/>
              <a:t>(</a:t>
            </a:r>
            <a:r>
              <a:rPr lang="ja-JP" altLang="en-US" dirty="0" smtClean="0"/>
              <a:t>エラー</a:t>
            </a:r>
            <a:r>
              <a:rPr lang="ja-JP" altLang="en-US" dirty="0"/>
              <a:t>／</a:t>
            </a:r>
            <a:r>
              <a:rPr lang="ja-JP" altLang="en-US" dirty="0" smtClean="0"/>
              <a:t>警告</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17</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a:t>
            </a:r>
            <a:r>
              <a:rPr lang="ja-JP" altLang="en-US" sz="900" dirty="0"/>
              <a:t>ファイルなし</a:t>
            </a:r>
            <a:endParaRPr lang="en-US" altLang="ja-JP" sz="900" dirty="0" smtClean="0"/>
          </a:p>
          <a:p>
            <a:endParaRPr lang="en-US" altLang="ja-JP" sz="900" dirty="0" smtClean="0"/>
          </a:p>
        </p:txBody>
      </p:sp>
      <p:sp>
        <p:nvSpPr>
          <p:cNvPr id="77"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２．ファイル登録処理中</a:t>
            </a:r>
            <a:endParaRPr lang="en-US" altLang="ja-JP" sz="900" dirty="0" smtClean="0"/>
          </a:p>
        </p:txBody>
      </p:sp>
      <p:sp>
        <p:nvSpPr>
          <p:cNvPr id="79" name="テキスト ボックス 10"/>
          <p:cNvSpPr txBox="1"/>
          <p:nvPr/>
        </p:nvSpPr>
        <p:spPr>
          <a:xfrm>
            <a:off x="1715430" y="1508802"/>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ファイルがない場合</a:t>
            </a:r>
            <a:r>
              <a:rPr lang="ja-JP" altLang="en-US" sz="900" dirty="0" smtClean="0"/>
              <a:t>は、その旨がメッセージ表示される。</a:t>
            </a:r>
            <a:endParaRPr lang="en-US" altLang="ja-JP" sz="900" dirty="0" smtClean="0"/>
          </a:p>
        </p:txBody>
      </p:sp>
      <p:sp>
        <p:nvSpPr>
          <p:cNvPr id="80" name="テキスト ボックス 10"/>
          <p:cNvSpPr txBox="1"/>
          <p:nvPr/>
        </p:nvSpPr>
        <p:spPr>
          <a:xfrm>
            <a:off x="1763688" y="3875670"/>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ファイルが登録処理中の場合は、その旨がメッセージ表示され、「はい」ボタンをクリックした場合、登録完了されているファイルのみ表示される。</a:t>
            </a:r>
            <a:endParaRPr lang="en-US" altLang="ja-JP" sz="900" dirty="0" smtClean="0"/>
          </a:p>
          <a:p>
            <a:endParaRPr lang="en-US" altLang="ja-JP" sz="900" dirty="0"/>
          </a:p>
          <a:p>
            <a:r>
              <a:rPr lang="en-US" altLang="ja-JP" sz="900" dirty="0"/>
              <a:t>※</a:t>
            </a:r>
            <a:r>
              <a:rPr lang="ja-JP" altLang="en-US" sz="900" dirty="0"/>
              <a:t>　この</a:t>
            </a:r>
            <a:r>
              <a:rPr lang="ja-JP" altLang="en-US" sz="900" dirty="0" smtClean="0"/>
              <a:t>場合ファイルコメント（</a:t>
            </a:r>
            <a:r>
              <a:rPr lang="ja-JP" altLang="en-US" sz="900" dirty="0"/>
              <a:t>付箋</a:t>
            </a:r>
            <a:r>
              <a:rPr lang="ja-JP" altLang="en-US" sz="900" dirty="0" smtClean="0"/>
              <a:t>）</a:t>
            </a:r>
            <a:r>
              <a:rPr lang="ja-JP" altLang="en-US" sz="900" dirty="0"/>
              <a:t>の入力はできない。</a:t>
            </a:r>
            <a:endParaRPr lang="en-US" altLang="ja-JP" sz="900" dirty="0"/>
          </a:p>
          <a:p>
            <a:endParaRPr lang="en-US" altLang="ja-JP" sz="900" dirty="0" smtClean="0"/>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048" y="3106897"/>
            <a:ext cx="3593132" cy="1699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矢印コネクタ 13"/>
          <p:cNvCxnSpPr/>
          <p:nvPr/>
        </p:nvCxnSpPr>
        <p:spPr>
          <a:xfrm>
            <a:off x="1678574" y="3578557"/>
            <a:ext cx="3325474" cy="152734"/>
          </a:xfrm>
          <a:prstGeom prst="curvedConnector3">
            <a:avLst>
              <a:gd name="adj1" fmla="val -934"/>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49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18</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４</a:t>
            </a:r>
            <a:r>
              <a:rPr lang="ja-JP" altLang="en-US" dirty="0" smtClean="0"/>
              <a:t>．ファイルステータス取得</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38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181147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182264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92423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2" name="タイトル 1"/>
          <p:cNvSpPr>
            <a:spLocks noGrp="1"/>
          </p:cNvSpPr>
          <p:nvPr>
            <p:ph type="title"/>
          </p:nvPr>
        </p:nvSpPr>
        <p:spPr/>
        <p:txBody>
          <a:bodyPr>
            <a:normAutofit fontScale="90000"/>
          </a:bodyPr>
          <a:lstStyle/>
          <a:p>
            <a:r>
              <a:rPr lang="ja-JP" altLang="en-US" dirty="0" smtClean="0"/>
              <a:t>４－</a:t>
            </a:r>
            <a:r>
              <a:rPr lang="ja-JP" altLang="en-US" dirty="0"/>
              <a:t>①</a:t>
            </a:r>
            <a:r>
              <a:rPr lang="ja-JP" altLang="en-US" dirty="0" smtClean="0"/>
              <a:t>．ファイルステータス</a:t>
            </a:r>
            <a:r>
              <a:rPr lang="ja-JP" altLang="en-US" dirty="0"/>
              <a:t>取得</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19</a:t>
            </a:fld>
            <a:endParaRPr lang="ja-JP" altLang="en-US" dirty="0">
              <a:solidFill>
                <a:prstClr val="black">
                  <a:tint val="75000"/>
                </a:prstClr>
              </a:solidFill>
            </a:endParaRPr>
          </a:p>
        </p:txBody>
      </p:sp>
      <p:sp>
        <p:nvSpPr>
          <p:cNvPr id="6" name="正方形/長方形 5"/>
          <p:cNvSpPr/>
          <p:nvPr/>
        </p:nvSpPr>
        <p:spPr>
          <a:xfrm>
            <a:off x="611559" y="138628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138628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206628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5.</a:t>
            </a:r>
            <a:r>
              <a:rPr lang="ja-JP" altLang="en-US" dirty="0" smtClean="0"/>
              <a:t>ファイル</a:t>
            </a:r>
            <a:endParaRPr lang="en-US" altLang="ja-JP" dirty="0" smtClean="0"/>
          </a:p>
          <a:p>
            <a:pPr algn="ctr"/>
            <a:r>
              <a:rPr lang="ja-JP" altLang="en-US" dirty="0" smtClean="0"/>
              <a:t>ステータス取得</a:t>
            </a:r>
            <a:endParaRPr lang="en-US" altLang="ja-JP" dirty="0" smtClean="0"/>
          </a:p>
        </p:txBody>
      </p:sp>
      <p:sp>
        <p:nvSpPr>
          <p:cNvPr id="17" name="laptop"/>
          <p:cNvSpPr>
            <a:spLocks noEditPoints="1" noChangeArrowheads="1"/>
          </p:cNvSpPr>
          <p:nvPr/>
        </p:nvSpPr>
        <p:spPr bwMode="auto">
          <a:xfrm>
            <a:off x="1245534" y="319232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91818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52" name="直線矢印コネクタ 51"/>
          <p:cNvCxnSpPr/>
          <p:nvPr/>
        </p:nvCxnSpPr>
        <p:spPr>
          <a:xfrm>
            <a:off x="3472742" y="217837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232153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206391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320064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30" name="テキスト ボックス 129"/>
          <p:cNvSpPr txBox="1"/>
          <p:nvPr/>
        </p:nvSpPr>
        <p:spPr>
          <a:xfrm>
            <a:off x="2988932" y="2935329"/>
            <a:ext cx="502948" cy="323165"/>
          </a:xfrm>
          <a:prstGeom prst="rect">
            <a:avLst/>
          </a:prstGeom>
          <a:noFill/>
        </p:spPr>
        <p:txBody>
          <a:bodyPr wrap="square" rtlCol="0">
            <a:spAutoFit/>
          </a:bodyPr>
          <a:lstStyle/>
          <a:p>
            <a:r>
              <a:rPr lang="ja-JP" altLang="en-US" dirty="0"/>
              <a:t>②</a:t>
            </a:r>
            <a:endParaRPr kumimoji="1" lang="ja-JP" altLang="en-US" dirty="0"/>
          </a:p>
        </p:txBody>
      </p:sp>
      <p:sp>
        <p:nvSpPr>
          <p:cNvPr id="137" name="テキスト ボックス 10"/>
          <p:cNvSpPr txBox="1"/>
          <p:nvPr/>
        </p:nvSpPr>
        <p:spPr>
          <a:xfrm>
            <a:off x="3779912" y="3536091"/>
            <a:ext cx="4176464"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①：ファイリングの</a:t>
            </a:r>
            <a:r>
              <a:rPr lang="en-US" altLang="ja-JP" sz="900" dirty="0" smtClean="0"/>
              <a:t>Web</a:t>
            </a:r>
            <a:r>
              <a:rPr lang="ja-JP" altLang="en-US" sz="900" dirty="0" smtClean="0"/>
              <a:t>サービスを呼び出す。</a:t>
            </a:r>
            <a:endParaRPr lang="en-US" altLang="ja-JP" sz="900" dirty="0" smtClean="0"/>
          </a:p>
          <a:p>
            <a:r>
              <a:rPr lang="ja-JP" altLang="en-US" sz="900" dirty="0"/>
              <a:t>　</a:t>
            </a:r>
            <a:r>
              <a:rPr lang="ja-JP" altLang="en-US" sz="900" dirty="0" smtClean="0"/>
              <a:t>　</a:t>
            </a:r>
            <a:r>
              <a:rPr lang="en-US" altLang="ja-JP" sz="900" dirty="0" smtClean="0"/>
              <a:t>(</a:t>
            </a:r>
            <a:r>
              <a:rPr lang="ja-JP" altLang="en-US" sz="900" dirty="0" smtClean="0"/>
              <a:t>“ファイル無し” </a:t>
            </a:r>
            <a:r>
              <a:rPr lang="en-US" altLang="ja-JP" sz="900" dirty="0" smtClean="0"/>
              <a:t>or</a:t>
            </a:r>
            <a:r>
              <a:rPr lang="ja-JP" altLang="en-US" sz="900" dirty="0"/>
              <a:t> </a:t>
            </a:r>
            <a:r>
              <a:rPr lang="ja-JP" altLang="en-US" sz="900" dirty="0" smtClean="0"/>
              <a:t>“ファイル有り” </a:t>
            </a:r>
            <a:r>
              <a:rPr lang="en-US" altLang="ja-JP" sz="900" dirty="0" smtClean="0"/>
              <a:t>or </a:t>
            </a:r>
            <a:r>
              <a:rPr lang="ja-JP" altLang="en-US" sz="900" dirty="0" smtClean="0"/>
              <a:t>“ファイル登録中”　</a:t>
            </a:r>
            <a:r>
              <a:rPr lang="ja-JP" altLang="en-US" sz="900" dirty="0"/>
              <a:t>が</a:t>
            </a:r>
            <a:r>
              <a:rPr lang="ja-JP" altLang="en-US" sz="900" dirty="0" smtClean="0"/>
              <a:t>取得できる</a:t>
            </a:r>
            <a:r>
              <a:rPr lang="en-US" altLang="ja-JP" sz="900" dirty="0" smtClean="0"/>
              <a:t>)</a:t>
            </a:r>
          </a:p>
          <a:p>
            <a:r>
              <a:rPr lang="ja-JP" altLang="en-US" sz="900" dirty="0"/>
              <a:t>②</a:t>
            </a:r>
            <a:r>
              <a:rPr lang="ja-JP" altLang="en-US" sz="900" dirty="0" smtClean="0"/>
              <a:t>：</a:t>
            </a:r>
            <a:r>
              <a:rPr lang="ja-JP" altLang="en-US" sz="900" dirty="0"/>
              <a:t>①</a:t>
            </a:r>
            <a:r>
              <a:rPr lang="ja-JP" altLang="en-US" sz="900" dirty="0" smtClean="0"/>
              <a:t>で取得した結果により画面の表示等を切り替える。</a:t>
            </a:r>
            <a:endParaRPr lang="en-US" altLang="ja-JP" sz="900" dirty="0" smtClean="0"/>
          </a:p>
        </p:txBody>
      </p:sp>
      <p:sp>
        <p:nvSpPr>
          <p:cNvPr id="38" name="テキスト ボックス 10"/>
          <p:cNvSpPr txBox="1"/>
          <p:nvPr/>
        </p:nvSpPr>
        <p:spPr>
          <a:xfrm>
            <a:off x="1771369" y="421929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67" y="3762550"/>
            <a:ext cx="1259585" cy="2357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549" y="3976215"/>
            <a:ext cx="1259585" cy="2430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6" name="テキスト ボックス 35"/>
          <p:cNvSpPr txBox="1"/>
          <p:nvPr/>
        </p:nvSpPr>
        <p:spPr>
          <a:xfrm>
            <a:off x="4052350" y="1855209"/>
            <a:ext cx="381969" cy="323165"/>
          </a:xfrm>
          <a:prstGeom prst="rect">
            <a:avLst/>
          </a:prstGeom>
          <a:noFill/>
        </p:spPr>
        <p:txBody>
          <a:bodyPr wrap="square" rtlCol="0">
            <a:spAutoFit/>
          </a:bodyPr>
          <a:lstStyle/>
          <a:p>
            <a:r>
              <a:rPr lang="ja-JP" altLang="en-US" dirty="0"/>
              <a:t>①</a:t>
            </a:r>
            <a:endParaRPr kumimoji="1" lang="ja-JP" altLang="en-US" dirty="0"/>
          </a:p>
        </p:txBody>
      </p:sp>
      <p:cxnSp>
        <p:nvCxnSpPr>
          <p:cNvPr id="24" name="直線矢印コネクタ 23"/>
          <p:cNvCxnSpPr>
            <a:stCxn id="1059" idx="4"/>
            <a:endCxn id="113" idx="0"/>
          </p:cNvCxnSpPr>
          <p:nvPr/>
        </p:nvCxnSpPr>
        <p:spPr>
          <a:xfrm flipH="1">
            <a:off x="2937438" y="2495958"/>
            <a:ext cx="8346" cy="70469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8" name="テキスト ボックス 10"/>
          <p:cNvSpPr txBox="1"/>
          <p:nvPr/>
        </p:nvSpPr>
        <p:spPr>
          <a:xfrm>
            <a:off x="3708999" y="234328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smtClean="0"/>
              <a:t>ファイル</a:t>
            </a:r>
            <a:r>
              <a:rPr lang="ja-JP" altLang="en-US" sz="800" dirty="0"/>
              <a:t>ステータス</a:t>
            </a:r>
            <a:endParaRPr lang="en-US" altLang="ja-JP" sz="800" dirty="0" smtClean="0"/>
          </a:p>
        </p:txBody>
      </p:sp>
      <p:sp>
        <p:nvSpPr>
          <p:cNvPr id="25" name="テキスト ボックス 10"/>
          <p:cNvSpPr txBox="1"/>
          <p:nvPr/>
        </p:nvSpPr>
        <p:spPr>
          <a:xfrm>
            <a:off x="611559" y="478969"/>
            <a:ext cx="7344818" cy="724629"/>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b="1" dirty="0"/>
              <a:t>＜</a:t>
            </a:r>
            <a:r>
              <a:rPr lang="ja-JP" altLang="en-US" b="1" dirty="0" smtClean="0"/>
              <a:t>利用用途＞</a:t>
            </a:r>
            <a:endParaRPr lang="en-US" altLang="ja-JP" dirty="0" smtClean="0"/>
          </a:p>
          <a:p>
            <a:r>
              <a:rPr lang="ja-JP" altLang="en-US" sz="900" dirty="0" smtClean="0"/>
              <a:t>ファイルステータス（有</a:t>
            </a:r>
            <a:r>
              <a:rPr lang="en-US" altLang="ja-JP" sz="900" dirty="0" smtClean="0"/>
              <a:t>/</a:t>
            </a:r>
            <a:r>
              <a:rPr lang="ja-JP" altLang="en-US" sz="900" dirty="0" smtClean="0"/>
              <a:t>無</a:t>
            </a:r>
            <a:r>
              <a:rPr lang="en-US" altLang="ja-JP" sz="900" dirty="0" smtClean="0"/>
              <a:t>/</a:t>
            </a:r>
            <a:r>
              <a:rPr lang="ja-JP" altLang="en-US" sz="900" dirty="0" smtClean="0"/>
              <a:t>登録処理中）に応じて、画面</a:t>
            </a:r>
            <a:r>
              <a:rPr lang="ja-JP" altLang="en-US" sz="900" dirty="0"/>
              <a:t>の</a:t>
            </a:r>
            <a:r>
              <a:rPr lang="ja-JP" altLang="en-US" sz="900" dirty="0" smtClean="0"/>
              <a:t>表示・制御を</a:t>
            </a:r>
            <a:r>
              <a:rPr lang="ja-JP" altLang="en-US" sz="900" dirty="0"/>
              <a:t>切り替える</a:t>
            </a:r>
            <a:r>
              <a:rPr lang="ja-JP" altLang="en-US" sz="900" dirty="0" smtClean="0"/>
              <a:t>。</a:t>
            </a:r>
            <a:endParaRPr lang="en-US" altLang="ja-JP" sz="900" dirty="0" smtClean="0"/>
          </a:p>
          <a:p>
            <a:endParaRPr lang="en-US" altLang="ja-JP" sz="900" dirty="0"/>
          </a:p>
          <a:p>
            <a:r>
              <a:rPr lang="ja-JP" altLang="en-US" sz="900" dirty="0" smtClean="0"/>
              <a:t>例）申請画面で、ボタンの活性・非活性を制御する等</a:t>
            </a:r>
            <a:endParaRPr lang="en-US" altLang="ja-JP" sz="900" dirty="0" smtClean="0"/>
          </a:p>
          <a:p>
            <a:endParaRPr lang="en-US" altLang="ja-JP" sz="900" dirty="0" smtClean="0"/>
          </a:p>
        </p:txBody>
      </p:sp>
    </p:spTree>
    <p:extLst>
      <p:ext uri="{BB962C8B-B14F-4D97-AF65-F5344CB8AC3E}">
        <p14:creationId xmlns:p14="http://schemas.microsoft.com/office/powerpoint/2010/main" val="11158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改定履歴</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a:t>
            </a:fld>
            <a:endParaRPr lang="ja-JP" altLang="en-US" dirty="0">
              <a:solidFill>
                <a:prstClr val="black">
                  <a:tint val="75000"/>
                </a:prst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086265007"/>
              </p:ext>
            </p:extLst>
          </p:nvPr>
        </p:nvGraphicFramePr>
        <p:xfrm>
          <a:off x="172228" y="400070"/>
          <a:ext cx="8792260" cy="731520"/>
        </p:xfrm>
        <a:graphic>
          <a:graphicData uri="http://schemas.openxmlformats.org/drawingml/2006/table">
            <a:tbl>
              <a:tblPr firstRow="1" bandRow="1">
                <a:tableStyleId>{5C22544A-7EE6-4342-B048-85BDC9FD1C3A}</a:tableStyleId>
              </a:tblPr>
              <a:tblGrid>
                <a:gridCol w="439332"/>
                <a:gridCol w="7416824"/>
                <a:gridCol w="936104"/>
              </a:tblGrid>
              <a:tr h="144016">
                <a:tc>
                  <a:txBody>
                    <a:bodyPr/>
                    <a:lstStyle/>
                    <a:p>
                      <a:r>
                        <a:rPr kumimoji="1" lang="en-US" altLang="ja-JP" sz="1000" dirty="0" err="1" smtClean="0"/>
                        <a:t>Ver</a:t>
                      </a:r>
                      <a:endParaRPr kumimoji="1" lang="ja-JP" altLang="en-US" sz="1000" dirty="0"/>
                    </a:p>
                  </a:txBody>
                  <a:tcPr/>
                </a:tc>
                <a:tc>
                  <a:txBody>
                    <a:bodyPr/>
                    <a:lstStyle/>
                    <a:p>
                      <a:r>
                        <a:rPr kumimoji="1" lang="ja-JP" altLang="en-US" sz="1000" dirty="0" smtClean="0"/>
                        <a:t>改定内容</a:t>
                      </a:r>
                      <a:endParaRPr kumimoji="1" lang="ja-JP" altLang="en-US" sz="1000" dirty="0"/>
                    </a:p>
                  </a:txBody>
                  <a:tcPr/>
                </a:tc>
                <a:tc>
                  <a:txBody>
                    <a:bodyPr/>
                    <a:lstStyle/>
                    <a:p>
                      <a:r>
                        <a:rPr kumimoji="1" lang="ja-JP" altLang="en-US" sz="1000" dirty="0" smtClean="0"/>
                        <a:t>改定日付</a:t>
                      </a:r>
                      <a:endParaRPr kumimoji="1" lang="ja-JP" altLang="en-US" sz="1000" dirty="0"/>
                    </a:p>
                  </a:txBody>
                  <a:tcPr/>
                </a:tc>
              </a:tr>
              <a:tr h="0">
                <a:tc>
                  <a:txBody>
                    <a:bodyPr/>
                    <a:lstStyle/>
                    <a:p>
                      <a:r>
                        <a:rPr kumimoji="1" lang="en-US" altLang="ja-JP" sz="1000" dirty="0" smtClean="0"/>
                        <a:t>1.0</a:t>
                      </a:r>
                      <a:endParaRPr kumimoji="1" lang="ja-JP" altLang="en-US" sz="1000" dirty="0"/>
                    </a:p>
                  </a:txBody>
                  <a:tcPr/>
                </a:tc>
                <a:tc>
                  <a:txBody>
                    <a:bodyPr/>
                    <a:lstStyle/>
                    <a:p>
                      <a:r>
                        <a:rPr kumimoji="1" lang="ja-JP" altLang="en-US" sz="1000" dirty="0" smtClean="0"/>
                        <a:t>初版</a:t>
                      </a:r>
                      <a:endParaRPr kumimoji="1" lang="ja-JP" altLang="en-US" sz="1000" dirty="0"/>
                    </a:p>
                  </a:txBody>
                  <a:tcPr/>
                </a:tc>
                <a:tc>
                  <a:txBody>
                    <a:bodyPr/>
                    <a:lstStyle/>
                    <a:p>
                      <a:r>
                        <a:rPr kumimoji="1" lang="en-US" altLang="ja-JP" sz="1000" dirty="0" smtClean="0"/>
                        <a:t>2016/4/28</a:t>
                      </a:r>
                      <a:endParaRPr kumimoji="1" lang="ja-JP" altLang="en-US" sz="1000" dirty="0"/>
                    </a:p>
                  </a:txBody>
                  <a:tcPr/>
                </a:tc>
              </a:tr>
              <a:tr h="0">
                <a:tc>
                  <a:txBody>
                    <a:bodyPr/>
                    <a:lstStyle/>
                    <a:p>
                      <a:r>
                        <a:rPr kumimoji="1" lang="en-US" altLang="ja-JP" sz="1000" dirty="0" smtClean="0"/>
                        <a:t>1.1</a:t>
                      </a:r>
                      <a:endParaRPr kumimoji="1" lang="ja-JP" altLang="en-US" sz="1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ja-JP" sz="1000" dirty="0" smtClean="0"/>
                        <a:t>Appendix.</a:t>
                      </a:r>
                      <a:r>
                        <a:rPr lang="ja-JP" altLang="en-US" sz="1000" dirty="0" smtClean="0"/>
                        <a:t>ファイル登録画面のオプション機能のJ</a:t>
                      </a:r>
                      <a:r>
                        <a:rPr lang="en-US" altLang="ja-JP" sz="1000" dirty="0" err="1" smtClean="0"/>
                        <a:t>avaScript</a:t>
                      </a:r>
                      <a:r>
                        <a:rPr lang="ja-JP" altLang="en-US" sz="1000" dirty="0" smtClean="0"/>
                        <a:t>を改訂予定に変更</a:t>
                      </a:r>
                      <a:endParaRPr lang="en-US" altLang="ja-JP" sz="1000" dirty="0" smtClean="0"/>
                    </a:p>
                  </a:txBody>
                  <a:tcPr/>
                </a:tc>
                <a:tc>
                  <a:txBody>
                    <a:bodyPr/>
                    <a:lstStyle/>
                    <a:p>
                      <a:r>
                        <a:rPr kumimoji="1" lang="en-US" altLang="ja-JP" sz="1000" dirty="0" smtClean="0"/>
                        <a:t>2016/5/31</a:t>
                      </a:r>
                      <a:endParaRPr kumimoji="1" lang="ja-JP" altLang="en-US" sz="1000" dirty="0"/>
                    </a:p>
                  </a:txBody>
                  <a:tcPr/>
                </a:tc>
              </a:tr>
            </a:tbl>
          </a:graphicData>
        </a:graphic>
      </p:graphicFrame>
    </p:spTree>
    <p:extLst>
      <p:ext uri="{BB962C8B-B14F-4D97-AF65-F5344CB8AC3E}">
        <p14:creationId xmlns:p14="http://schemas.microsoft.com/office/powerpoint/2010/main" val="181072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ja-JP" altLang="en-US" dirty="0" smtClean="0"/>
              <a:t>－</a:t>
            </a:r>
            <a:r>
              <a:rPr lang="ja-JP" altLang="en-US" dirty="0"/>
              <a:t>②</a:t>
            </a:r>
            <a:r>
              <a:rPr lang="ja-JP" altLang="en-US" dirty="0" smtClean="0"/>
              <a:t>．ファイル</a:t>
            </a:r>
            <a:r>
              <a:rPr lang="ja-JP" altLang="en-US" dirty="0"/>
              <a:t>ステータス</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20</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3834425"/>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ファイルステータス取得</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findFileStatus</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smtClean="0"/>
          </a:p>
          <a:p>
            <a:pPr marL="0" lvl="2" indent="0">
              <a:buNone/>
            </a:pPr>
            <a:endParaRPr lang="en-US" altLang="ja-JP" sz="1400" dirty="0"/>
          </a:p>
          <a:p>
            <a:pPr marL="0" lvl="2" indent="0">
              <a:buNone/>
            </a:pPr>
            <a:endParaRPr lang="en-US" altLang="ja-JP" sz="1400" dirty="0" smtClean="0"/>
          </a:p>
          <a:p>
            <a:pPr marL="0" lvl="2" indent="0">
              <a:buNone/>
            </a:pPr>
            <a:endParaRPr lang="en-US" altLang="ja-JP" sz="1400" dirty="0"/>
          </a:p>
          <a:p>
            <a:pPr marL="0" lvl="2" indent="0">
              <a:buNone/>
            </a:pPr>
            <a:endParaRPr lang="en-US" altLang="ja-JP" sz="1400" dirty="0" smtClean="0"/>
          </a:p>
          <a:p>
            <a:pPr marL="0" lvl="2" indent="0">
              <a:buNone/>
            </a:pP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734996417"/>
              </p:ext>
            </p:extLst>
          </p:nvPr>
        </p:nvGraphicFramePr>
        <p:xfrm>
          <a:off x="2627784" y="3867894"/>
          <a:ext cx="5976664" cy="522706"/>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976192875"/>
              </p:ext>
            </p:extLst>
          </p:nvPr>
        </p:nvGraphicFramePr>
        <p:xfrm>
          <a:off x="2627784" y="2283718"/>
          <a:ext cx="5976664" cy="130792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単位でのファイルステータス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値：内容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“0”</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：ファイルなし</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：ファイル有り</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“2”</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：ファイル登録中</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既存ファイル有無にかかわらず</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テキスト ボックス 8"/>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418657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21</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en-US" altLang="ja-JP" dirty="0"/>
              <a:t>Appendix </a:t>
            </a:r>
            <a:r>
              <a:rPr lang="ja-JP" altLang="en-US" dirty="0" err="1" smtClean="0"/>
              <a:t>．</a:t>
            </a:r>
            <a:r>
              <a:rPr lang="ja-JP" altLang="en-US" dirty="0" smtClean="0"/>
              <a:t>ファイル登録</a:t>
            </a:r>
            <a:r>
              <a:rPr lang="ja-JP" altLang="en-US" dirty="0"/>
              <a:t>画面</a:t>
            </a:r>
            <a:r>
              <a:rPr lang="ja-JP" altLang="en-US" dirty="0" smtClean="0"/>
              <a:t>のオプション機能</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82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a:t>
            </a:r>
            <a:r>
              <a:rPr lang="ja-JP" altLang="en-US" dirty="0" smtClean="0"/>
              <a:t>ファイル登録画面のオプション機能－概要</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22</a:t>
            </a:fld>
            <a:endParaRPr lang="ja-JP" altLang="en-US" dirty="0">
              <a:solidFill>
                <a:prstClr val="black">
                  <a:tint val="75000"/>
                </a:prstClr>
              </a:solidFill>
            </a:endParaRPr>
          </a:p>
        </p:txBody>
      </p:sp>
      <p:sp>
        <p:nvSpPr>
          <p:cNvPr id="5" name="コンテンツ プレースホルダー 2"/>
          <p:cNvSpPr txBox="1">
            <a:spLocks/>
          </p:cNvSpPr>
          <p:nvPr/>
        </p:nvSpPr>
        <p:spPr>
          <a:xfrm>
            <a:off x="107504" y="555526"/>
            <a:ext cx="8780674" cy="2952328"/>
          </a:xfrm>
          <a:prstGeom prst="rect">
            <a:avLst/>
          </a:prstGeom>
        </p:spPr>
        <p:txBody>
          <a:bodyPr vert="horz" lIns="36000" tIns="36000" rIns="36000" bIns="36000" rtlCol="0">
            <a:normAutofit fontScale="92500" lnSpcReduction="1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lvl="2" indent="0">
              <a:buFont typeface="Arial" panose="020B0604020202020204" pitchFamily="34" charset="0"/>
              <a:buNone/>
            </a:pPr>
            <a:r>
              <a:rPr lang="ja-JP" altLang="en-US" sz="1400" dirty="0" smtClean="0"/>
              <a:t>■オプション機能</a:t>
            </a:r>
            <a:endParaRPr lang="en-US" altLang="ja-JP" sz="1400" dirty="0" smtClean="0"/>
          </a:p>
          <a:p>
            <a:pPr marL="0" lvl="2" indent="0">
              <a:buFont typeface="Arial" panose="020B0604020202020204" pitchFamily="34" charset="0"/>
              <a:buNone/>
            </a:pPr>
            <a:r>
              <a:rPr lang="ja-JP" altLang="en-US" sz="1400" dirty="0" smtClean="0"/>
              <a:t>　ファイル</a:t>
            </a:r>
            <a:r>
              <a:rPr lang="ja-JP" altLang="en-US" sz="1400" dirty="0"/>
              <a:t>登録画面</a:t>
            </a:r>
            <a:r>
              <a:rPr lang="ja-JP" altLang="en-US" sz="1400" dirty="0" smtClean="0"/>
              <a:t>に</a:t>
            </a:r>
            <a:r>
              <a:rPr lang="ja-JP" altLang="en-US" sz="1400" dirty="0"/>
              <a:t>て</a:t>
            </a:r>
            <a:r>
              <a:rPr lang="ja-JP" altLang="en-US" sz="1400" dirty="0" smtClean="0"/>
              <a:t>、ファイル登録処理終了時にオープン元の業務システム画面に通知を行う事ができる。</a:t>
            </a:r>
            <a:endParaRPr lang="en-US" altLang="ja-JP" sz="1400" dirty="0" smtClean="0"/>
          </a:p>
          <a:p>
            <a:pPr marL="0" lvl="2" indent="0">
              <a:buFont typeface="Arial" panose="020B0604020202020204" pitchFamily="34" charset="0"/>
              <a:buNone/>
            </a:pPr>
            <a:endParaRPr lang="en-US" altLang="ja-JP" sz="1400" dirty="0" smtClean="0"/>
          </a:p>
          <a:p>
            <a:pPr marL="0" lvl="2" indent="0">
              <a:buFont typeface="Arial" panose="020B0604020202020204" pitchFamily="34" charset="0"/>
              <a:buNone/>
            </a:pPr>
            <a:r>
              <a:rPr lang="ja-JP" altLang="en-US" sz="1400" dirty="0" smtClean="0"/>
              <a:t>■</a:t>
            </a:r>
            <a:r>
              <a:rPr lang="ja-JP" altLang="en-US" sz="1400" dirty="0"/>
              <a:t>利用</a:t>
            </a:r>
            <a:r>
              <a:rPr lang="ja-JP" altLang="en-US" sz="1400" dirty="0" smtClean="0"/>
              <a:t>用途</a:t>
            </a:r>
            <a:endParaRPr lang="en-US" altLang="ja-JP" sz="1400" dirty="0" smtClean="0"/>
          </a:p>
          <a:p>
            <a:pPr marL="0" lvl="2" indent="0">
              <a:buFont typeface="Arial" panose="020B0604020202020204" pitchFamily="34" charset="0"/>
              <a:buNone/>
            </a:pPr>
            <a:r>
              <a:rPr lang="ja-JP" altLang="en-US" sz="1400" dirty="0" smtClean="0"/>
              <a:t>　ファイル登録処理終了時に、画面の表示・制御を切り替える。</a:t>
            </a:r>
            <a:endParaRPr lang="en-US" altLang="ja-JP" sz="1400" dirty="0" smtClean="0"/>
          </a:p>
          <a:p>
            <a:pPr marL="0" lvl="2" indent="0">
              <a:buFont typeface="Arial" panose="020B0604020202020204" pitchFamily="34" charset="0"/>
              <a:buNone/>
            </a:pPr>
            <a:endParaRPr lang="en-US" altLang="ja-JP" sz="1400" dirty="0"/>
          </a:p>
          <a:p>
            <a:pPr marL="0" lvl="2" indent="0">
              <a:buNone/>
            </a:pPr>
            <a:r>
              <a:rPr lang="ja-JP" altLang="en-US" sz="1400" dirty="0" smtClean="0"/>
              <a:t>　例）申請</a:t>
            </a:r>
            <a:r>
              <a:rPr lang="ja-JP" altLang="en-US" sz="1400" dirty="0"/>
              <a:t>画面で</a:t>
            </a:r>
            <a:r>
              <a:rPr lang="ja-JP" altLang="en-US" sz="1400" dirty="0" smtClean="0"/>
              <a:t>、ボタン</a:t>
            </a:r>
            <a:r>
              <a:rPr lang="ja-JP" altLang="en-US" sz="1400" dirty="0"/>
              <a:t>の活性・非活性を制御する</a:t>
            </a:r>
            <a:r>
              <a:rPr lang="ja-JP" altLang="en-US" sz="1400" dirty="0" smtClean="0"/>
              <a:t>等</a:t>
            </a:r>
            <a:endParaRPr lang="en-US" altLang="ja-JP" sz="1400" dirty="0" smtClean="0"/>
          </a:p>
          <a:p>
            <a:pPr marL="0" lvl="2" indent="0">
              <a:buFont typeface="Arial" panose="020B0604020202020204" pitchFamily="34" charset="0"/>
              <a:buNone/>
            </a:pPr>
            <a:r>
              <a:rPr lang="ja-JP" altLang="en-US" sz="1400" dirty="0" smtClean="0"/>
              <a:t>　</a:t>
            </a:r>
            <a:endParaRPr lang="en-US" altLang="ja-JP" sz="1400" dirty="0" smtClean="0"/>
          </a:p>
          <a:p>
            <a:pPr marL="0" lvl="2" indent="0">
              <a:buFont typeface="Arial" panose="020B0604020202020204" pitchFamily="34" charset="0"/>
              <a:buNone/>
            </a:pPr>
            <a:r>
              <a:rPr lang="ja-JP" altLang="en-US" sz="1400" dirty="0" smtClean="0"/>
              <a:t>■制限事項／補足</a:t>
            </a:r>
            <a:endParaRPr lang="en-US" altLang="ja-JP" sz="1400" dirty="0" smtClean="0"/>
          </a:p>
          <a:p>
            <a:pPr marL="0" lvl="2" indent="0">
              <a:buNone/>
            </a:pPr>
            <a:r>
              <a:rPr lang="ja-JP" altLang="en-US" sz="1400" dirty="0"/>
              <a:t>　・処理通知の方法は、</a:t>
            </a:r>
            <a:r>
              <a:rPr lang="en-US" altLang="ja-JP" sz="1400" dirty="0"/>
              <a:t>JavaScript</a:t>
            </a:r>
            <a:r>
              <a:rPr lang="ja-JP" altLang="en-US" sz="1400" dirty="0"/>
              <a:t>の“</a:t>
            </a:r>
            <a:r>
              <a:rPr lang="en-US" altLang="ja-JP" sz="1400" dirty="0" err="1"/>
              <a:t>postMessage</a:t>
            </a:r>
            <a:r>
              <a:rPr lang="ja-JP" altLang="en-US" sz="1400" dirty="0"/>
              <a:t>”による。</a:t>
            </a:r>
            <a:endParaRPr lang="en-US" altLang="ja-JP" sz="1400" dirty="0"/>
          </a:p>
          <a:p>
            <a:pPr marL="0" lvl="2" indent="0">
              <a:buFont typeface="Arial" panose="020B0604020202020204" pitchFamily="34" charset="0"/>
              <a:buNone/>
            </a:pPr>
            <a:r>
              <a:rPr lang="ja-JP" altLang="en-US" sz="1400" dirty="0" smtClean="0"/>
              <a:t>　・ファイル登録処理中に、</a:t>
            </a:r>
            <a:r>
              <a:rPr lang="en-US" altLang="ja-JP" sz="1400" dirty="0" smtClean="0"/>
              <a:t>×</a:t>
            </a:r>
            <a:r>
              <a:rPr lang="ja-JP" altLang="en-US" sz="1400" dirty="0" smtClean="0"/>
              <a:t>ボタン等でファイル登録画面を閉じた場合は通知されない。</a:t>
            </a:r>
            <a:endParaRPr lang="en-US" altLang="ja-JP" sz="1400" dirty="0" smtClean="0"/>
          </a:p>
          <a:p>
            <a:pPr marL="0" lvl="2" indent="0">
              <a:buFont typeface="Arial" panose="020B0604020202020204" pitchFamily="34" charset="0"/>
              <a:buNone/>
            </a:pPr>
            <a:r>
              <a:rPr lang="ja-JP" altLang="en-US" sz="1400" dirty="0"/>
              <a:t>　</a:t>
            </a:r>
            <a:r>
              <a:rPr lang="ja-JP" altLang="en-US" sz="1400" dirty="0" smtClean="0"/>
              <a:t>・一部ファイルの登録が失敗した場合も同様に通知される。</a:t>
            </a:r>
            <a:endParaRPr lang="en-US" altLang="ja-JP" sz="1400" dirty="0" smtClean="0"/>
          </a:p>
          <a:p>
            <a:pPr marL="0" lvl="2" indent="0">
              <a:buFont typeface="Arial" panose="020B0604020202020204" pitchFamily="34" charset="0"/>
              <a:buNone/>
            </a:pPr>
            <a:r>
              <a:rPr lang="ja-JP" altLang="en-US" sz="1400" dirty="0" smtClean="0"/>
              <a:t>　・ファイル登録画面オープン時に、“</a:t>
            </a:r>
            <a:r>
              <a:rPr lang="en-US" altLang="ja-JP" sz="1400" dirty="0" smtClean="0"/>
              <a:t>origin</a:t>
            </a:r>
            <a:r>
              <a:rPr lang="ja-JP" altLang="en-US" sz="1400" dirty="0" smtClean="0"/>
              <a:t>”パラメータを設定する必要がある。（後述）</a:t>
            </a:r>
            <a:endParaRPr lang="en-US" altLang="ja-JP" sz="1400" dirty="0" smtClean="0"/>
          </a:p>
        </p:txBody>
      </p:sp>
    </p:spTree>
    <p:extLst>
      <p:ext uri="{BB962C8B-B14F-4D97-AF65-F5344CB8AC3E}">
        <p14:creationId xmlns:p14="http://schemas.microsoft.com/office/powerpoint/2010/main" val="391808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a:t>
            </a:r>
            <a:r>
              <a:rPr lang="ja-JP" altLang="en-US" dirty="0" smtClean="0"/>
              <a:t>．ファイル</a:t>
            </a:r>
            <a:r>
              <a:rPr lang="ja-JP" altLang="en-US" dirty="0"/>
              <a:t>登録画面のオプション機能－</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23</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1.</a:t>
            </a:r>
            <a:r>
              <a:rPr lang="ja-JP" altLang="en-US" dirty="0" smtClean="0"/>
              <a:t>ファイル登録</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2.</a:t>
            </a:r>
            <a:r>
              <a:rPr lang="ja-JP" altLang="en-US" dirty="0" smtClean="0"/>
              <a:t>ファイル登録</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483768" y="1449174"/>
            <a:ext cx="26574"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pic>
        <p:nvPicPr>
          <p:cNvPr id="103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3" y="3599299"/>
            <a:ext cx="2304256" cy="1224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1" name="直線矢印コネクタ 80"/>
          <p:cNvCxnSpPr>
            <a:stCxn id="1036" idx="1"/>
            <a:endCxn id="124" idx="5"/>
          </p:cNvCxnSpPr>
          <p:nvPr/>
        </p:nvCxnSpPr>
        <p:spPr>
          <a:xfrm flipH="1" flipV="1">
            <a:off x="3236064" y="3536026"/>
            <a:ext cx="1984009" cy="675482"/>
          </a:xfrm>
          <a:prstGeom prst="straightConnector1">
            <a:avLst/>
          </a:prstGeom>
          <a:ln w="38100">
            <a:solidFill>
              <a:srgbClr val="FF0000"/>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p:cNvCxnSpPr>
            <a:stCxn id="91" idx="2"/>
            <a:endCxn id="1036" idx="0"/>
          </p:cNvCxnSpPr>
          <p:nvPr/>
        </p:nvCxnSpPr>
        <p:spPr>
          <a:xfrm flipH="1">
            <a:off x="6372201" y="3219821"/>
            <a:ext cx="199470" cy="379478"/>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24" name="円/楕円 123"/>
          <p:cNvSpPr/>
          <p:nvPr/>
        </p:nvSpPr>
        <p:spPr>
          <a:xfrm>
            <a:off x="2506966" y="3167250"/>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Point3</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101799"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3" name="テキスト ボックス 132"/>
          <p:cNvSpPr txBox="1"/>
          <p:nvPr/>
        </p:nvSpPr>
        <p:spPr>
          <a:xfrm>
            <a:off x="3976040" y="3570354"/>
            <a:ext cx="381969" cy="323165"/>
          </a:xfrm>
          <a:prstGeom prst="rect">
            <a:avLst/>
          </a:prstGeom>
          <a:noFill/>
        </p:spPr>
        <p:txBody>
          <a:bodyPr wrap="square" rtlCol="0">
            <a:spAutoFit/>
          </a:bodyPr>
          <a:lstStyle/>
          <a:p>
            <a:r>
              <a:rPr lang="ja-JP" altLang="en-US" dirty="0"/>
              <a:t>④</a:t>
            </a:r>
            <a:endParaRPr kumimoji="1" lang="ja-JP" altLang="en-US" dirty="0"/>
          </a:p>
        </p:txBody>
      </p:sp>
      <p:sp>
        <p:nvSpPr>
          <p:cNvPr id="137" name="テキスト ボックス 10"/>
          <p:cNvSpPr txBox="1"/>
          <p:nvPr/>
        </p:nvSpPr>
        <p:spPr>
          <a:xfrm>
            <a:off x="201170" y="4004606"/>
            <a:ext cx="4119356"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①：添付追加リクエストを行う。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smtClean="0"/>
          </a:p>
          <a:p>
            <a:endParaRPr lang="en-US" altLang="ja-JP" sz="900" dirty="0" smtClean="0"/>
          </a:p>
          <a:p>
            <a:r>
              <a:rPr lang="ja-JP" altLang="en-US" sz="900" b="1" dirty="0" smtClean="0">
                <a:solidFill>
                  <a:srgbClr val="FF0000"/>
                </a:solidFill>
              </a:rPr>
              <a:t>④：ファイル登録処理終了通知を受け付ける。</a:t>
            </a:r>
            <a:endParaRPr lang="en-US" altLang="ja-JP" sz="900" b="1" dirty="0" smtClean="0">
              <a:solidFill>
                <a:srgbClr val="FF0000"/>
              </a:solidFill>
            </a:endParaRPr>
          </a:p>
          <a:p>
            <a:endParaRPr lang="en-US" altLang="ja-JP" sz="900" dirty="0" smtClean="0"/>
          </a:p>
        </p:txBody>
      </p:sp>
      <p:sp>
        <p:nvSpPr>
          <p:cNvPr id="34"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5" name="テキスト ボックス 10"/>
          <p:cNvSpPr txBox="1"/>
          <p:nvPr/>
        </p:nvSpPr>
        <p:spPr>
          <a:xfrm>
            <a:off x="6732240" y="4812639"/>
            <a:ext cx="93610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37"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t>ファイル</a:t>
            </a:r>
            <a:r>
              <a:rPr lang="ja-JP" altLang="en-US" sz="800" dirty="0" smtClean="0"/>
              <a:t>登録画面</a:t>
            </a:r>
            <a:r>
              <a:rPr lang="en-US" altLang="ja-JP" sz="800" dirty="0" smtClean="0"/>
              <a:t>URL</a:t>
            </a:r>
          </a:p>
        </p:txBody>
      </p:sp>
      <p:sp>
        <p:nvSpPr>
          <p:cNvPr id="5" name="角丸四角形 4"/>
          <p:cNvSpPr/>
          <p:nvPr/>
        </p:nvSpPr>
        <p:spPr>
          <a:xfrm>
            <a:off x="251520" y="4515966"/>
            <a:ext cx="2682541" cy="296673"/>
          </a:xfrm>
          <a:prstGeom prst="roundRect">
            <a:avLst/>
          </a:prstGeom>
          <a:noFill/>
          <a:ln w="25400" cap="flat" cmpd="sng" algn="ctr">
            <a:solidFill>
              <a:srgbClr val="FF0000"/>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39" name="角丸四角形 38"/>
          <p:cNvSpPr/>
          <p:nvPr/>
        </p:nvSpPr>
        <p:spPr>
          <a:xfrm rot="1048941">
            <a:off x="3137167" y="3618714"/>
            <a:ext cx="2309575" cy="482492"/>
          </a:xfrm>
          <a:prstGeom prst="roundRect">
            <a:avLst/>
          </a:prstGeom>
          <a:noFill/>
          <a:ln w="25400" cap="flat" cmpd="sng" algn="ctr">
            <a:solidFill>
              <a:srgbClr val="FF0000"/>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Tree>
    <p:extLst>
      <p:ext uri="{BB962C8B-B14F-4D97-AF65-F5344CB8AC3E}">
        <p14:creationId xmlns:p14="http://schemas.microsoft.com/office/powerpoint/2010/main" val="3274575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．ファイル登録</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24</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178241"/>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「ファイル登録セッション作成」インターフェースの戻り値　</a:t>
            </a:r>
            <a:endParaRPr lang="en-US" altLang="ja-JP" sz="1400" dirty="0"/>
          </a:p>
          <a:p>
            <a:pPr marL="0" lvl="2" indent="0">
              <a:buNone/>
            </a:pPr>
            <a:r>
              <a:rPr lang="ja-JP" altLang="en-US" sz="1400" dirty="0" smtClean="0"/>
              <a:t>　・追加パラメータ　　　</a:t>
            </a:r>
            <a:r>
              <a:rPr lang="en-US" altLang="ja-JP" sz="1400" dirty="0" smtClean="0"/>
              <a:t>	</a:t>
            </a:r>
            <a:r>
              <a:rPr lang="ja-JP" altLang="en-US" sz="1400" dirty="0" smtClean="0"/>
              <a:t>：</a:t>
            </a:r>
            <a:endParaRPr lang="en-US" altLang="ja-JP" sz="1400" dirty="0" smtClean="0"/>
          </a:p>
          <a:p>
            <a:pPr marL="0" lvl="2" indent="0">
              <a:buNone/>
            </a:pPr>
            <a:r>
              <a:rPr lang="ja-JP" altLang="en-US" sz="1400" dirty="0" smtClean="0"/>
              <a:t>　</a:t>
            </a:r>
            <a:endParaRPr lang="en-US" altLang="ja-JP" sz="1400" dirty="0"/>
          </a:p>
          <a:p>
            <a:pPr marL="0" lvl="2" indent="0">
              <a:buNone/>
            </a:pPr>
            <a:endParaRPr lang="en-US" altLang="ja-JP" sz="1400" dirty="0" smtClean="0"/>
          </a:p>
          <a:p>
            <a:pPr marL="0" lvl="2" indent="0">
              <a:buNone/>
            </a:pPr>
            <a:endParaRPr lang="en-US" altLang="ja-JP" sz="1400" dirty="0"/>
          </a:p>
        </p:txBody>
      </p:sp>
      <p:graphicFrame>
        <p:nvGraphicFramePr>
          <p:cNvPr id="7" name="表 6"/>
          <p:cNvGraphicFramePr>
            <a:graphicFrameLocks noGrp="1"/>
          </p:cNvGraphicFramePr>
          <p:nvPr>
            <p:extLst>
              <p:ext uri="{D42A27DB-BD31-4B8C-83A1-F6EECF244321}">
                <p14:modId xmlns:p14="http://schemas.microsoft.com/office/powerpoint/2010/main" val="1472149620"/>
              </p:ext>
            </p:extLst>
          </p:nvPr>
        </p:nvGraphicFramePr>
        <p:xfrm>
          <a:off x="2699792" y="2139702"/>
          <a:ext cx="5976664" cy="869555"/>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オリジン</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origin</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業務システムサイトのプロトコル・ホストセット。</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例） </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http://tnv.ctc-g.co.jp:7001</a:t>
                      </a:r>
                      <a:endPar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5740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．ファイル登録</a:t>
            </a:r>
            <a:r>
              <a:rPr lang="ja-JP" altLang="en-US" dirty="0" smtClean="0"/>
              <a:t>－インターフェース詳細</a:t>
            </a:r>
            <a:r>
              <a:rPr lang="en-US" altLang="ja-JP" dirty="0" smtClean="0"/>
              <a:t>(Web</a:t>
            </a:r>
            <a:r>
              <a:rPr lang="ja-JP" altLang="en-US" dirty="0" smtClean="0"/>
              <a:t>画面</a:t>
            </a:r>
            <a:r>
              <a:rPr lang="en-US" altLang="ja-JP" dirty="0" smtClean="0"/>
              <a:t>-</a:t>
            </a:r>
            <a:r>
              <a:rPr lang="ja-JP" altLang="en-US" dirty="0" smtClean="0"/>
              <a:t>サンプルソース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25</a:t>
            </a:fld>
            <a:endParaRPr lang="ja-JP" altLang="en-US" dirty="0">
              <a:solidFill>
                <a:prstClr val="black">
                  <a:tint val="75000"/>
                </a:prstClr>
              </a:solidFill>
            </a:endParaRPr>
          </a:p>
        </p:txBody>
      </p:sp>
      <p:sp>
        <p:nvSpPr>
          <p:cNvPr id="8" name="コンテンツ プレースホルダー 2"/>
          <p:cNvSpPr txBox="1">
            <a:spLocks/>
          </p:cNvSpPr>
          <p:nvPr/>
        </p:nvSpPr>
        <p:spPr>
          <a:xfrm>
            <a:off x="179512" y="555527"/>
            <a:ext cx="8780674" cy="576063"/>
          </a:xfrm>
          <a:prstGeom prst="rect">
            <a:avLst/>
          </a:prstGeom>
        </p:spPr>
        <p:txBody>
          <a:bodyPr vert="horz" lIns="36000" tIns="36000" rIns="36000" bIns="36000" rtlCol="0">
            <a:normAutofit/>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r>
              <a:rPr lang="ja-JP" altLang="en-US" dirty="0"/>
              <a:t>ファイル</a:t>
            </a:r>
            <a:r>
              <a:rPr lang="ja-JP" altLang="en-US" dirty="0" smtClean="0"/>
              <a:t>登録画面をオープンする関数と</a:t>
            </a:r>
            <a:r>
              <a:rPr lang="ja-JP" altLang="en-US" dirty="0"/>
              <a:t>、</a:t>
            </a:r>
            <a:r>
              <a:rPr lang="ja-JP" altLang="en-US" dirty="0" smtClean="0"/>
              <a:t>登録処理終了通知を受け取る関数サンプル</a:t>
            </a:r>
            <a:endParaRPr lang="en-US" altLang="ja-JP" dirty="0" smtClean="0"/>
          </a:p>
          <a:p>
            <a:pPr marL="0" indent="0">
              <a:buNone/>
            </a:pPr>
            <a:r>
              <a:rPr lang="ja-JP" altLang="en-US" sz="900" dirty="0" smtClean="0"/>
              <a:t>　</a:t>
            </a:r>
            <a:r>
              <a:rPr lang="en-US" altLang="ja-JP" sz="900" dirty="0" smtClean="0"/>
              <a:t>※ </a:t>
            </a:r>
            <a:r>
              <a:rPr lang="en-US" altLang="ja-JP" sz="900" dirty="0" err="1" smtClean="0"/>
              <a:t>url</a:t>
            </a:r>
            <a:r>
              <a:rPr lang="ja-JP" altLang="en-US" sz="900" dirty="0" smtClean="0"/>
              <a:t>パラメータには、「ファイル登録セッション作成」インターフェースの戻り値が指定されると想定</a:t>
            </a:r>
            <a:endParaRPr lang="en-US" altLang="ja-JP" sz="900" dirty="0" smtClean="0"/>
          </a:p>
          <a:p>
            <a:pPr marL="0" indent="0">
              <a:buFont typeface="Wingdings" panose="05000000000000000000" pitchFamily="2" charset="2"/>
              <a:buNone/>
            </a:pPr>
            <a:endParaRPr lang="ja-JP" altLang="en-US" dirty="0"/>
          </a:p>
        </p:txBody>
      </p:sp>
      <p:sp>
        <p:nvSpPr>
          <p:cNvPr id="9" name="コンテンツ プレースホルダー 2"/>
          <p:cNvSpPr txBox="1">
            <a:spLocks/>
          </p:cNvSpPr>
          <p:nvPr/>
        </p:nvSpPr>
        <p:spPr>
          <a:xfrm>
            <a:off x="539552" y="1203598"/>
            <a:ext cx="7416824" cy="2448272"/>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dirty="0" smtClean="0"/>
              <a:t>  </a:t>
            </a:r>
            <a:r>
              <a:rPr lang="en-US" altLang="ja-JP" dirty="0" err="1"/>
              <a:t>var</a:t>
            </a:r>
            <a:r>
              <a:rPr lang="en-US" altLang="ja-JP" dirty="0"/>
              <a:t> </a:t>
            </a:r>
            <a:r>
              <a:rPr lang="en-US" altLang="ja-JP" dirty="0" err="1" smtClean="0"/>
              <a:t>frOrigin</a:t>
            </a:r>
            <a:r>
              <a:rPr lang="en-US" altLang="ja-JP" dirty="0" smtClean="0"/>
              <a:t>;</a:t>
            </a:r>
            <a:r>
              <a:rPr lang="ja-JP" altLang="en-US" dirty="0"/>
              <a:t> </a:t>
            </a:r>
            <a:r>
              <a:rPr lang="en-US" altLang="ja-JP" dirty="0"/>
              <a:t>// </a:t>
            </a:r>
            <a:r>
              <a:rPr lang="ja-JP" altLang="en-US" dirty="0"/>
              <a:t>ファイル</a:t>
            </a:r>
            <a:r>
              <a:rPr lang="ja-JP" altLang="en-US" dirty="0" smtClean="0"/>
              <a:t>登録</a:t>
            </a:r>
            <a:r>
              <a:rPr lang="ja-JP" altLang="en-US" dirty="0"/>
              <a:t>画面</a:t>
            </a:r>
            <a:r>
              <a:rPr lang="ja-JP" altLang="en-US" dirty="0" smtClean="0"/>
              <a:t>の</a:t>
            </a:r>
            <a:r>
              <a:rPr lang="en-US" altLang="ja-JP" dirty="0"/>
              <a:t>ORIGIN</a:t>
            </a:r>
            <a:r>
              <a:rPr lang="ja-JP" altLang="en-US" dirty="0"/>
              <a:t>保存用</a:t>
            </a:r>
            <a:endParaRPr lang="en-US" altLang="ja-JP" dirty="0"/>
          </a:p>
          <a:p>
            <a:pPr marL="0" indent="0">
              <a:buNone/>
            </a:pPr>
            <a:endParaRPr lang="en-US" altLang="ja-JP" dirty="0"/>
          </a:p>
          <a:p>
            <a:pPr marL="0" indent="0">
              <a:buNone/>
            </a:pPr>
            <a:r>
              <a:rPr lang="en-US" altLang="ja-JP" dirty="0" smtClean="0"/>
              <a:t>  function </a:t>
            </a:r>
            <a:r>
              <a:rPr lang="en-US" altLang="ja-JP" dirty="0" err="1"/>
              <a:t>openFileRegister</a:t>
            </a:r>
            <a:r>
              <a:rPr lang="en-US" altLang="ja-JP" dirty="0"/>
              <a:t>(</a:t>
            </a:r>
            <a:r>
              <a:rPr lang="en-US" altLang="ja-JP" dirty="0" err="1"/>
              <a:t>url</a:t>
            </a:r>
            <a:r>
              <a:rPr lang="en-US" altLang="ja-JP" dirty="0" smtClean="0"/>
              <a:t>) {</a:t>
            </a:r>
            <a:r>
              <a:rPr lang="ja-JP" altLang="en-US" dirty="0"/>
              <a:t> </a:t>
            </a:r>
            <a:r>
              <a:rPr lang="en-US" altLang="ja-JP" dirty="0" smtClean="0"/>
              <a:t>// </a:t>
            </a:r>
            <a:r>
              <a:rPr lang="ja-JP" altLang="en-US" dirty="0" smtClean="0"/>
              <a:t>ファイル登録画面オープン</a:t>
            </a:r>
            <a:endParaRPr lang="en-US" altLang="ja-JP" dirty="0"/>
          </a:p>
          <a:p>
            <a:pPr marL="0" indent="0">
              <a:buNone/>
            </a:pPr>
            <a:r>
              <a:rPr lang="en-US" altLang="ja-JP" dirty="0"/>
              <a:t>    </a:t>
            </a:r>
            <a:r>
              <a:rPr lang="en-US" altLang="ja-JP" dirty="0" err="1"/>
              <a:t>var</a:t>
            </a:r>
            <a:r>
              <a:rPr lang="en-US" altLang="ja-JP" dirty="0"/>
              <a:t> parser = </a:t>
            </a:r>
            <a:r>
              <a:rPr lang="en-US" altLang="ja-JP" dirty="0" err="1"/>
              <a:t>document.createElement</a:t>
            </a:r>
            <a:r>
              <a:rPr lang="en-US" altLang="ja-JP" dirty="0"/>
              <a:t>('a');</a:t>
            </a:r>
          </a:p>
          <a:p>
            <a:pPr marL="0" indent="0">
              <a:buNone/>
            </a:pPr>
            <a:r>
              <a:rPr lang="en-US" altLang="ja-JP" dirty="0"/>
              <a:t>    </a:t>
            </a:r>
            <a:r>
              <a:rPr lang="en-US" altLang="ja-JP" dirty="0" err="1"/>
              <a:t>parser.href</a:t>
            </a:r>
            <a:r>
              <a:rPr lang="en-US" altLang="ja-JP" dirty="0"/>
              <a:t> = </a:t>
            </a:r>
            <a:r>
              <a:rPr lang="en-US" altLang="ja-JP" dirty="0" err="1"/>
              <a:t>url</a:t>
            </a:r>
            <a:r>
              <a:rPr lang="en-US" altLang="ja-JP" dirty="0"/>
              <a:t>;</a:t>
            </a:r>
          </a:p>
          <a:p>
            <a:pPr marL="0" indent="0">
              <a:buNone/>
            </a:pPr>
            <a:r>
              <a:rPr lang="en-US" altLang="ja-JP" dirty="0"/>
              <a:t> </a:t>
            </a:r>
            <a:r>
              <a:rPr lang="en-US" altLang="ja-JP" dirty="0" smtClean="0"/>
              <a:t>   </a:t>
            </a:r>
            <a:r>
              <a:rPr lang="en-US" altLang="ja-JP" dirty="0" err="1" smtClean="0"/>
              <a:t>frOrigin</a:t>
            </a:r>
            <a:r>
              <a:rPr lang="en-US" altLang="ja-JP" dirty="0" smtClean="0"/>
              <a:t> </a:t>
            </a:r>
            <a:r>
              <a:rPr lang="en-US" altLang="ja-JP" dirty="0"/>
              <a:t>= </a:t>
            </a:r>
            <a:r>
              <a:rPr lang="en-US" altLang="ja-JP" dirty="0" err="1"/>
              <a:t>parser.protocol</a:t>
            </a:r>
            <a:r>
              <a:rPr lang="en-US" altLang="ja-JP" dirty="0"/>
              <a:t> + </a:t>
            </a:r>
            <a:r>
              <a:rPr lang="en-US" altLang="ja-JP" dirty="0" smtClean="0"/>
              <a:t>“//” </a:t>
            </a:r>
            <a:r>
              <a:rPr lang="en-US" altLang="ja-JP" dirty="0"/>
              <a:t>+ </a:t>
            </a:r>
            <a:r>
              <a:rPr lang="en-US" altLang="ja-JP" dirty="0" err="1"/>
              <a:t>parser.host</a:t>
            </a:r>
            <a:r>
              <a:rPr lang="en-US" altLang="ja-JP" dirty="0" smtClean="0"/>
              <a:t>; // </a:t>
            </a:r>
            <a:r>
              <a:rPr lang="ja-JP" altLang="en-US" dirty="0"/>
              <a:t>ファイル</a:t>
            </a:r>
            <a:r>
              <a:rPr lang="ja-JP" altLang="en-US" dirty="0" smtClean="0"/>
              <a:t>登録</a:t>
            </a:r>
            <a:r>
              <a:rPr lang="ja-JP" altLang="en-US" dirty="0"/>
              <a:t>画面</a:t>
            </a:r>
            <a:r>
              <a:rPr lang="ja-JP" altLang="en-US" dirty="0" smtClean="0"/>
              <a:t>のオリジン取得</a:t>
            </a:r>
            <a:endParaRPr lang="en-US" altLang="ja-JP" dirty="0" smtClean="0"/>
          </a:p>
          <a:p>
            <a:pPr marL="0" indent="0">
              <a:buNone/>
            </a:pPr>
            <a:r>
              <a:rPr lang="en-US" altLang="ja-JP" dirty="0"/>
              <a:t> </a:t>
            </a:r>
            <a:r>
              <a:rPr lang="en-US" altLang="ja-JP" dirty="0" smtClean="0"/>
              <a:t>   // </a:t>
            </a:r>
            <a:r>
              <a:rPr lang="ja-JP" altLang="en-US" dirty="0"/>
              <a:t>追加</a:t>
            </a:r>
            <a:r>
              <a:rPr lang="ja-JP" altLang="en-US" dirty="0" smtClean="0"/>
              <a:t>パラメータ</a:t>
            </a:r>
            <a:r>
              <a:rPr lang="ja-JP" altLang="en-US" dirty="0"/>
              <a:t>として</a:t>
            </a:r>
            <a:r>
              <a:rPr lang="ja-JP" altLang="en-US" dirty="0" smtClean="0"/>
              <a:t>業務システムサイトのオリジンを指定</a:t>
            </a:r>
            <a:r>
              <a:rPr lang="en-US" altLang="ja-JP" dirty="0" smtClean="0"/>
              <a:t>(URL</a:t>
            </a:r>
            <a:r>
              <a:rPr lang="ja-JP" altLang="en-US" dirty="0" smtClean="0"/>
              <a:t>エンコード</a:t>
            </a:r>
            <a:r>
              <a:rPr lang="en-US" altLang="ja-JP" dirty="0" smtClean="0"/>
              <a:t>)</a:t>
            </a:r>
            <a:endParaRPr lang="en-US" altLang="ja-JP" dirty="0"/>
          </a:p>
          <a:p>
            <a:pPr marL="0" indent="0">
              <a:buNone/>
            </a:pPr>
            <a:r>
              <a:rPr lang="ja-JP" altLang="en-US" dirty="0"/>
              <a:t> </a:t>
            </a:r>
            <a:r>
              <a:rPr lang="ja-JP" altLang="en-US" dirty="0" smtClean="0"/>
              <a:t>   </a:t>
            </a:r>
            <a:r>
              <a:rPr lang="en-US" altLang="ja-JP" dirty="0" err="1" smtClean="0"/>
              <a:t>window.open</a:t>
            </a:r>
            <a:r>
              <a:rPr lang="en-US" altLang="ja-JP" dirty="0" smtClean="0"/>
              <a:t>(</a:t>
            </a:r>
            <a:r>
              <a:rPr lang="en-US" altLang="ja-JP" dirty="0" err="1" smtClean="0"/>
              <a:t>url</a:t>
            </a:r>
            <a:r>
              <a:rPr lang="en-US" altLang="ja-JP" dirty="0" smtClean="0"/>
              <a:t> </a:t>
            </a:r>
            <a:r>
              <a:rPr lang="en-US" altLang="ja-JP" dirty="0"/>
              <a:t>+ "&amp;origin=" + escape(</a:t>
            </a:r>
            <a:r>
              <a:rPr lang="en-US" altLang="ja-JP" dirty="0" err="1"/>
              <a:t>window.location.origin</a:t>
            </a:r>
            <a:r>
              <a:rPr lang="en-US" altLang="ja-JP" dirty="0"/>
              <a:t>), "</a:t>
            </a:r>
            <a:r>
              <a:rPr lang="en-US" altLang="ja-JP" dirty="0" smtClean="0"/>
              <a:t>_blank", </a:t>
            </a:r>
            <a:r>
              <a:rPr lang="en-US" altLang="ja-JP" dirty="0"/>
              <a:t>"width=1000px,height=500px,scrollbars=</a:t>
            </a:r>
            <a:r>
              <a:rPr lang="en-US" altLang="ja-JP" dirty="0" err="1"/>
              <a:t>yes,resizable</a:t>
            </a:r>
            <a:r>
              <a:rPr lang="en-US" altLang="ja-JP" dirty="0"/>
              <a:t>=yes</a:t>
            </a:r>
            <a:r>
              <a:rPr lang="en-US" altLang="ja-JP" dirty="0" smtClean="0"/>
              <a:t>");</a:t>
            </a:r>
            <a:endParaRPr lang="en-US" altLang="ja-JP" dirty="0"/>
          </a:p>
          <a:p>
            <a:pPr marL="0" indent="0">
              <a:buNone/>
            </a:pPr>
            <a:r>
              <a:rPr lang="en-US" altLang="ja-JP" dirty="0" smtClean="0"/>
              <a:t>  }</a:t>
            </a:r>
            <a:endParaRPr lang="en-US" altLang="ja-JP" dirty="0"/>
          </a:p>
          <a:p>
            <a:pPr marL="0" indent="0">
              <a:buNone/>
            </a:pPr>
            <a:endParaRPr lang="ja-JP" altLang="en-US" dirty="0"/>
          </a:p>
          <a:p>
            <a:pPr marL="0" indent="0">
              <a:buNone/>
            </a:pPr>
            <a:r>
              <a:rPr lang="ja-JP" altLang="en-US" dirty="0"/>
              <a:t>  </a:t>
            </a:r>
            <a:r>
              <a:rPr lang="en-US" altLang="ja-JP" dirty="0"/>
              <a:t>function </a:t>
            </a:r>
            <a:r>
              <a:rPr lang="en-US" altLang="ja-JP" dirty="0" err="1" smtClean="0"/>
              <a:t>receiveFileRegisterMessage</a:t>
            </a:r>
            <a:r>
              <a:rPr lang="en-US" altLang="ja-JP" dirty="0" smtClean="0"/>
              <a:t>(event) { </a:t>
            </a:r>
            <a:r>
              <a:rPr lang="en-US" altLang="ja-JP" dirty="0"/>
              <a:t>// </a:t>
            </a:r>
            <a:r>
              <a:rPr lang="ja-JP" altLang="en-US" dirty="0" smtClean="0"/>
              <a:t>ファイル登録処理終了</a:t>
            </a:r>
            <a:r>
              <a:rPr lang="ja-JP" altLang="en-US" dirty="0"/>
              <a:t>通知</a:t>
            </a:r>
            <a:r>
              <a:rPr lang="ja-JP" altLang="en-US" dirty="0" smtClean="0"/>
              <a:t>受信用</a:t>
            </a:r>
            <a:r>
              <a:rPr lang="en-US" altLang="ja-JP" dirty="0" smtClean="0"/>
              <a:t>-</a:t>
            </a:r>
            <a:r>
              <a:rPr lang="ja-JP" altLang="en-US" dirty="0" smtClean="0"/>
              <a:t>関数</a:t>
            </a:r>
            <a:endParaRPr lang="en-US" altLang="ja-JP" dirty="0"/>
          </a:p>
          <a:p>
            <a:pPr marL="0" indent="0">
              <a:buNone/>
            </a:pPr>
            <a:r>
              <a:rPr lang="en-US" altLang="ja-JP" dirty="0" smtClean="0"/>
              <a:t>    if(</a:t>
            </a:r>
            <a:r>
              <a:rPr lang="en-US" altLang="ja-JP" dirty="0" err="1" smtClean="0"/>
              <a:t>event.origin</a:t>
            </a:r>
            <a:r>
              <a:rPr lang="en-US" altLang="ja-JP" dirty="0" smtClean="0"/>
              <a:t> </a:t>
            </a:r>
            <a:r>
              <a:rPr lang="en-US" altLang="ja-JP" dirty="0"/>
              <a:t>== </a:t>
            </a:r>
            <a:r>
              <a:rPr lang="en-US" altLang="ja-JP" dirty="0" err="1" smtClean="0"/>
              <a:t>frOrigin</a:t>
            </a:r>
            <a:r>
              <a:rPr lang="en-US" altLang="ja-JP" dirty="0" smtClean="0"/>
              <a:t>) { // </a:t>
            </a:r>
            <a:r>
              <a:rPr lang="ja-JP" altLang="en-US" dirty="0" smtClean="0"/>
              <a:t>ファイル登録画面からのメッセージ受信</a:t>
            </a:r>
            <a:endParaRPr lang="en-US" altLang="ja-JP" dirty="0"/>
          </a:p>
          <a:p>
            <a:pPr marL="0" indent="0">
              <a:buNone/>
            </a:pPr>
            <a:r>
              <a:rPr lang="en-US" altLang="ja-JP" dirty="0" smtClean="0"/>
              <a:t>      </a:t>
            </a:r>
            <a:r>
              <a:rPr lang="en-US" altLang="ja-JP" dirty="0" smtClean="0">
                <a:solidFill>
                  <a:srgbClr val="4BACC6"/>
                </a:solidFill>
              </a:rPr>
              <a:t>// </a:t>
            </a:r>
            <a:r>
              <a:rPr lang="ja-JP" altLang="en-US" dirty="0" smtClean="0">
                <a:solidFill>
                  <a:srgbClr val="4BACC6"/>
                </a:solidFill>
              </a:rPr>
              <a:t>ここにファイル登録処理通知受信時の処理を記入</a:t>
            </a:r>
            <a:endParaRPr lang="en-US" altLang="ja-JP" dirty="0" smtClean="0">
              <a:solidFill>
                <a:srgbClr val="4BACC6"/>
              </a:solidFill>
            </a:endParaRPr>
          </a:p>
          <a:p>
            <a:pPr marL="0" indent="0">
              <a:buNone/>
            </a:pPr>
            <a:r>
              <a:rPr lang="en-US" altLang="ja-JP" dirty="0">
                <a:solidFill>
                  <a:srgbClr val="4BACC6"/>
                </a:solidFill>
              </a:rPr>
              <a:t> </a:t>
            </a:r>
            <a:r>
              <a:rPr lang="en-US" altLang="ja-JP" dirty="0" smtClean="0">
                <a:solidFill>
                  <a:srgbClr val="4BACC6"/>
                </a:solidFill>
              </a:rPr>
              <a:t>     </a:t>
            </a:r>
            <a:r>
              <a:rPr lang="en-US" altLang="ja-JP" dirty="0" err="1" smtClean="0">
                <a:solidFill>
                  <a:srgbClr val="4BACC6"/>
                </a:solidFill>
              </a:rPr>
              <a:t>window.alert</a:t>
            </a:r>
            <a:r>
              <a:rPr lang="en-US" altLang="ja-JP" dirty="0" smtClean="0">
                <a:solidFill>
                  <a:srgbClr val="4BACC6"/>
                </a:solidFill>
              </a:rPr>
              <a:t>(“</a:t>
            </a:r>
            <a:r>
              <a:rPr lang="ja-JP" altLang="en-US" dirty="0" smtClean="0">
                <a:solidFill>
                  <a:srgbClr val="4BACC6"/>
                </a:solidFill>
              </a:rPr>
              <a:t>ファイル登録処理終了</a:t>
            </a:r>
            <a:r>
              <a:rPr lang="en-US" altLang="ja-JP" dirty="0" smtClean="0">
                <a:solidFill>
                  <a:srgbClr val="4BACC6"/>
                </a:solidFill>
              </a:rPr>
              <a:t>”);</a:t>
            </a:r>
          </a:p>
          <a:p>
            <a:pPr marL="0" indent="0">
              <a:buNone/>
            </a:pPr>
            <a:r>
              <a:rPr lang="en-US" altLang="ja-JP" dirty="0"/>
              <a:t> </a:t>
            </a:r>
            <a:r>
              <a:rPr lang="en-US" altLang="ja-JP" dirty="0" smtClean="0"/>
              <a:t>   }</a:t>
            </a:r>
            <a:endParaRPr lang="en-US" altLang="ja-JP" dirty="0"/>
          </a:p>
          <a:p>
            <a:pPr marL="0" indent="0">
              <a:buNone/>
            </a:pPr>
            <a:r>
              <a:rPr lang="en-US" altLang="ja-JP" dirty="0"/>
              <a:t>  }</a:t>
            </a:r>
          </a:p>
          <a:p>
            <a:pPr marL="0" indent="0">
              <a:buNone/>
            </a:pPr>
            <a:r>
              <a:rPr lang="en-US" altLang="ja-JP" dirty="0"/>
              <a:t>  </a:t>
            </a:r>
            <a:r>
              <a:rPr lang="en-US" altLang="ja-JP" dirty="0" err="1" smtClean="0"/>
              <a:t>window.addEventListener</a:t>
            </a:r>
            <a:r>
              <a:rPr lang="en-US" altLang="ja-JP" dirty="0" smtClean="0"/>
              <a:t>(</a:t>
            </a:r>
            <a:r>
              <a:rPr lang="en-US" altLang="ja-JP" dirty="0"/>
              <a:t>"</a:t>
            </a:r>
            <a:r>
              <a:rPr lang="en-US" altLang="ja-JP" dirty="0" smtClean="0"/>
              <a:t>message</a:t>
            </a:r>
            <a:r>
              <a:rPr lang="en-US" altLang="ja-JP" dirty="0"/>
              <a:t>"</a:t>
            </a:r>
            <a:r>
              <a:rPr lang="en-US" altLang="ja-JP" dirty="0" smtClean="0"/>
              <a:t>, </a:t>
            </a:r>
            <a:r>
              <a:rPr lang="en-US" altLang="ja-JP" dirty="0" err="1"/>
              <a:t>receiveFileRegisterMessage</a:t>
            </a:r>
            <a:r>
              <a:rPr lang="en-US" altLang="ja-JP" dirty="0" smtClean="0"/>
              <a:t>, </a:t>
            </a:r>
            <a:r>
              <a:rPr lang="en-US" altLang="ja-JP" dirty="0"/>
              <a:t>false</a:t>
            </a:r>
            <a:r>
              <a:rPr lang="en-US" altLang="ja-JP" dirty="0" smtClean="0"/>
              <a:t>); </a:t>
            </a:r>
            <a:r>
              <a:rPr lang="en-US" altLang="ja-JP" dirty="0"/>
              <a:t>// </a:t>
            </a:r>
            <a:r>
              <a:rPr lang="ja-JP" altLang="en-US" dirty="0"/>
              <a:t>ファイル登録処理終了通知</a:t>
            </a:r>
            <a:r>
              <a:rPr lang="ja-JP" altLang="en-US" dirty="0" smtClean="0"/>
              <a:t>受信用</a:t>
            </a:r>
            <a:r>
              <a:rPr lang="en-US" altLang="ja-JP" dirty="0" smtClean="0"/>
              <a:t>-</a:t>
            </a:r>
            <a:r>
              <a:rPr lang="ja-JP" altLang="en-US" dirty="0" smtClean="0"/>
              <a:t>イベント</a:t>
            </a:r>
            <a:r>
              <a:rPr lang="ja-JP" altLang="en-US" dirty="0"/>
              <a:t>登録</a:t>
            </a:r>
          </a:p>
        </p:txBody>
      </p:sp>
      <p:sp>
        <p:nvSpPr>
          <p:cNvPr id="5" name="正方形/長方形 4"/>
          <p:cNvSpPr/>
          <p:nvPr/>
        </p:nvSpPr>
        <p:spPr>
          <a:xfrm>
            <a:off x="683568" y="1275606"/>
            <a:ext cx="7128792" cy="2304256"/>
          </a:xfrm>
          <a:prstGeom prst="rect">
            <a:avLst/>
          </a:prstGeom>
          <a:solidFill>
            <a:schemeClr val="accent6">
              <a:lumMod val="20000"/>
              <a:lumOff val="80000"/>
              <a:alpha val="77000"/>
            </a:schemeClr>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ja-JP" altLang="en-US" sz="1400" b="1" kern="0" noProof="0" dirty="0">
                <a:solidFill>
                  <a:srgbClr val="FF0000"/>
                </a:solidFill>
                <a:latin typeface="+mn-ea"/>
                <a:cs typeface="メイリオ" panose="020B0604030504040204" pitchFamily="50" charset="-128"/>
              </a:rPr>
              <a:t>改訂</a:t>
            </a:r>
            <a:r>
              <a:rPr lang="ja-JP" altLang="en-US" sz="1400" b="1" kern="0" noProof="0" dirty="0" smtClean="0">
                <a:solidFill>
                  <a:srgbClr val="FF0000"/>
                </a:solidFill>
                <a:latin typeface="+mn-ea"/>
                <a:cs typeface="メイリオ" panose="020B0604030504040204" pitchFamily="50" charset="-128"/>
              </a:rPr>
              <a:t>予定（～</a:t>
            </a:r>
            <a:r>
              <a:rPr lang="en-US" altLang="ja-JP" sz="1400" b="1" kern="0" noProof="0" dirty="0" smtClean="0">
                <a:solidFill>
                  <a:srgbClr val="FF0000"/>
                </a:solidFill>
                <a:latin typeface="+mn-ea"/>
                <a:cs typeface="メイリオ" panose="020B0604030504040204" pitchFamily="50" charset="-128"/>
              </a:rPr>
              <a:t>6</a:t>
            </a:r>
            <a:r>
              <a:rPr lang="ja-JP" altLang="en-US" sz="1400" b="1" kern="0" noProof="0" dirty="0" smtClean="0">
                <a:solidFill>
                  <a:srgbClr val="FF0000"/>
                </a:solidFill>
                <a:latin typeface="+mn-ea"/>
                <a:cs typeface="メイリオ" panose="020B0604030504040204" pitchFamily="50" charset="-128"/>
              </a:rPr>
              <a:t>月中旬）</a:t>
            </a:r>
            <a:endParaRPr lang="en-US" altLang="ja-JP" sz="1400" b="1" kern="0" noProof="0" dirty="0" smtClean="0">
              <a:solidFill>
                <a:srgbClr val="FF0000"/>
              </a:solidFill>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endParaRPr kumimoji="1" lang="en-US" altLang="ja-JP" sz="1400" b="1" i="0" u="none" strike="noStrike" kern="0" cap="none" spc="0" normalizeH="0" baseline="0" dirty="0">
              <a:ln>
                <a:noFill/>
              </a:ln>
              <a:solidFill>
                <a:srgbClr val="FF0000"/>
              </a:solidFill>
              <a:effectLst/>
              <a:uLnTx/>
              <a:uFillTx/>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endParaRPr lang="en-US" altLang="ja-JP" sz="1400" b="1" kern="0" noProof="0" dirty="0" smtClean="0">
              <a:solidFill>
                <a:srgbClr val="FF0000"/>
              </a:solidFill>
              <a:latin typeface="+mn-ea"/>
              <a:cs typeface="メイリオ"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400" b="1" i="0" u="none" strike="noStrike" kern="0" cap="none" spc="0" normalizeH="0" baseline="0" noProof="0" dirty="0" smtClean="0">
              <a:ln>
                <a:noFill/>
              </a:ln>
              <a:solidFill>
                <a:srgbClr val="FF0000"/>
              </a:solidFill>
              <a:effectLst/>
              <a:uLnTx/>
              <a:uFillTx/>
              <a:latin typeface="+mn-ea"/>
              <a:cs typeface="メイリオ" panose="020B0604030504040204" pitchFamily="50" charset="-128"/>
            </a:endParaRPr>
          </a:p>
        </p:txBody>
      </p:sp>
      <p:sp>
        <p:nvSpPr>
          <p:cNvPr id="6" name="テキスト ボックス 5"/>
          <p:cNvSpPr txBox="1"/>
          <p:nvPr/>
        </p:nvSpPr>
        <p:spPr>
          <a:xfrm>
            <a:off x="1979712" y="3637062"/>
            <a:ext cx="5843232" cy="230832"/>
          </a:xfrm>
          <a:prstGeom prst="rect">
            <a:avLst/>
          </a:prstGeom>
          <a:solidFill>
            <a:schemeClr val="accent6">
              <a:lumMod val="20000"/>
              <a:lumOff val="80000"/>
            </a:schemeClr>
          </a:solidFill>
        </p:spPr>
        <p:txBody>
          <a:bodyPr wrap="square" rtlCol="0">
            <a:spAutoFit/>
          </a:bodyPr>
          <a:lstStyle/>
          <a:p>
            <a:r>
              <a:rPr lang="en-US" altLang="ja-JP" sz="900" dirty="0" smtClean="0">
                <a:solidFill>
                  <a:srgbClr val="FF0000"/>
                </a:solidFill>
              </a:rPr>
              <a:t>※</a:t>
            </a:r>
            <a:r>
              <a:rPr lang="ja-JP" altLang="en-US" sz="900" dirty="0" smtClean="0">
                <a:solidFill>
                  <a:srgbClr val="FF0000"/>
                </a:solidFill>
              </a:rPr>
              <a:t>　</a:t>
            </a:r>
            <a:r>
              <a:rPr lang="en-US" altLang="ja-JP" sz="900" dirty="0" smtClean="0">
                <a:solidFill>
                  <a:srgbClr val="FF0000"/>
                </a:solidFill>
              </a:rPr>
              <a:t>IE</a:t>
            </a:r>
            <a:r>
              <a:rPr lang="ja-JP" altLang="en-US" sz="900" dirty="0" smtClean="0">
                <a:solidFill>
                  <a:srgbClr val="FF0000"/>
                </a:solidFill>
              </a:rPr>
              <a:t>ではクロスドメイン通信が</a:t>
            </a:r>
            <a:r>
              <a:rPr lang="en-US" altLang="ja-JP" sz="900" dirty="0" err="1" smtClean="0">
                <a:solidFill>
                  <a:srgbClr val="FF0000"/>
                </a:solidFill>
              </a:rPr>
              <a:t>window.open</a:t>
            </a:r>
            <a:r>
              <a:rPr lang="ja-JP" altLang="en-US" sz="900" dirty="0" smtClean="0">
                <a:solidFill>
                  <a:srgbClr val="FF0000"/>
                </a:solidFill>
              </a:rPr>
              <a:t>ではうまく行えないため、</a:t>
            </a:r>
            <a:r>
              <a:rPr lang="en-US" altLang="ja-JP" sz="900" dirty="0" smtClean="0">
                <a:solidFill>
                  <a:srgbClr val="FF0000"/>
                </a:solidFill>
              </a:rPr>
              <a:t>iframe</a:t>
            </a:r>
            <a:r>
              <a:rPr lang="ja-JP" altLang="en-US" sz="900" dirty="0" smtClean="0">
                <a:solidFill>
                  <a:srgbClr val="FF0000"/>
                </a:solidFill>
              </a:rPr>
              <a:t>を経由した</a:t>
            </a:r>
            <a:r>
              <a:rPr lang="en-US" altLang="ja-JP" sz="900" dirty="0" smtClean="0">
                <a:solidFill>
                  <a:srgbClr val="FF0000"/>
                </a:solidFill>
              </a:rPr>
              <a:t>JavaScript</a:t>
            </a:r>
            <a:r>
              <a:rPr lang="ja-JP" altLang="en-US" sz="900" dirty="0" smtClean="0">
                <a:solidFill>
                  <a:srgbClr val="FF0000"/>
                </a:solidFill>
              </a:rPr>
              <a:t>に改訂予定</a:t>
            </a:r>
            <a:endParaRPr kumimoji="1" lang="ja-JP" altLang="en-US" sz="900" dirty="0">
              <a:solidFill>
                <a:srgbClr val="FF0000"/>
              </a:solidFill>
            </a:endParaRPr>
          </a:p>
        </p:txBody>
      </p:sp>
    </p:spTree>
    <p:extLst>
      <p:ext uri="{BB962C8B-B14F-4D97-AF65-F5344CB8AC3E}">
        <p14:creationId xmlns:p14="http://schemas.microsoft.com/office/powerpoint/2010/main" val="378308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78274" y="465516"/>
            <a:ext cx="8780674" cy="4515983"/>
          </a:xfrm>
        </p:spPr>
        <p:txBody>
          <a:bodyPr>
            <a:normAutofit/>
          </a:bodyPr>
          <a:lstStyle/>
          <a:p>
            <a:pPr marL="0" indent="0">
              <a:buNone/>
            </a:pPr>
            <a:r>
              <a:rPr lang="ja-JP" altLang="en-US" sz="1800" dirty="0" smtClean="0"/>
              <a:t>１．</a:t>
            </a:r>
            <a:r>
              <a:rPr lang="ja-JP" altLang="en-US" sz="1800" dirty="0"/>
              <a:t>インターフェース</a:t>
            </a:r>
            <a:r>
              <a:rPr lang="ja-JP" altLang="en-US" sz="1800" dirty="0" smtClean="0"/>
              <a:t>一覧</a:t>
            </a:r>
            <a:endParaRPr lang="en-US" altLang="ja-JP" sz="1800" dirty="0" smtClean="0"/>
          </a:p>
          <a:p>
            <a:pPr marL="0" indent="0">
              <a:buNone/>
            </a:pPr>
            <a:r>
              <a:rPr lang="ja-JP" altLang="en-US" sz="1800" dirty="0"/>
              <a:t>２</a:t>
            </a:r>
            <a:r>
              <a:rPr lang="ja-JP" altLang="en-US" sz="1800" dirty="0" smtClean="0"/>
              <a:t>．ファイル登録</a:t>
            </a:r>
            <a:endParaRPr lang="en-US" altLang="ja-JP" sz="1800" dirty="0" smtClean="0"/>
          </a:p>
          <a:p>
            <a:pPr marL="0" indent="0">
              <a:buNone/>
            </a:pPr>
            <a:r>
              <a:rPr lang="en-US" altLang="ja-JP" sz="1100" dirty="0"/>
              <a:t>	</a:t>
            </a:r>
            <a:r>
              <a:rPr lang="ja-JP" altLang="en-US" sz="1100" dirty="0" smtClean="0"/>
              <a:t>①利用イメージ</a:t>
            </a:r>
            <a:endParaRPr lang="en-US" altLang="ja-JP" sz="1100" dirty="0" smtClean="0"/>
          </a:p>
          <a:p>
            <a:pPr marL="0" indent="0">
              <a:buNone/>
            </a:pPr>
            <a:r>
              <a:rPr lang="en-US" altLang="ja-JP" sz="1100" dirty="0"/>
              <a:t>	</a:t>
            </a:r>
            <a:r>
              <a:rPr lang="ja-JP" altLang="en-US" sz="1100" dirty="0"/>
              <a:t>②</a:t>
            </a:r>
            <a:r>
              <a:rPr lang="ja-JP" altLang="en-US" sz="1100" dirty="0" smtClean="0"/>
              <a:t>インターフェース</a:t>
            </a:r>
            <a:r>
              <a:rPr lang="ja-JP" altLang="en-US" sz="1100" dirty="0"/>
              <a:t>詳細</a:t>
            </a:r>
            <a:endParaRPr lang="en-US" altLang="ja-JP" sz="1100" dirty="0"/>
          </a:p>
          <a:p>
            <a:pPr marL="0" indent="0">
              <a:buNone/>
            </a:pPr>
            <a:r>
              <a:rPr lang="en-US" altLang="ja-JP" sz="1100" dirty="0"/>
              <a:t>	</a:t>
            </a:r>
            <a:r>
              <a:rPr lang="ja-JP" altLang="en-US" sz="1100" dirty="0"/>
              <a:t>③</a:t>
            </a:r>
            <a:r>
              <a:rPr lang="ja-JP" altLang="en-US" sz="1100" dirty="0" smtClean="0"/>
              <a:t>画面イメージ</a:t>
            </a:r>
            <a:endParaRPr lang="en-US" altLang="ja-JP" sz="1100" dirty="0" smtClean="0"/>
          </a:p>
          <a:p>
            <a:pPr marL="0" indent="0">
              <a:buNone/>
            </a:pPr>
            <a:r>
              <a:rPr lang="ja-JP" altLang="en-US" sz="1800" dirty="0" smtClean="0"/>
              <a:t>３．ファイル参照</a:t>
            </a:r>
            <a:endParaRPr lang="en-US" altLang="ja-JP" sz="1800" dirty="0" smtClean="0"/>
          </a:p>
          <a:p>
            <a:pPr marL="0" indent="0">
              <a:buNone/>
            </a:pPr>
            <a:r>
              <a:rPr lang="en-US" altLang="ja-JP" sz="1100" dirty="0"/>
              <a:t>	</a:t>
            </a:r>
            <a:r>
              <a:rPr lang="ja-JP" altLang="en-US" sz="1100" dirty="0" smtClean="0"/>
              <a:t>①利用イメージ</a:t>
            </a:r>
            <a:endParaRPr lang="en-US" altLang="ja-JP" sz="1100" dirty="0"/>
          </a:p>
          <a:p>
            <a:pPr marL="0" indent="0">
              <a:buNone/>
            </a:pPr>
            <a:r>
              <a:rPr lang="en-US" altLang="ja-JP" sz="1100" dirty="0"/>
              <a:t>	</a:t>
            </a:r>
            <a:r>
              <a:rPr lang="ja-JP" altLang="en-US" sz="1100" dirty="0"/>
              <a:t>②インターフェース詳細</a:t>
            </a:r>
            <a:endParaRPr lang="en-US" altLang="ja-JP" sz="1100" dirty="0"/>
          </a:p>
          <a:p>
            <a:pPr marL="0" indent="0">
              <a:buNone/>
            </a:pPr>
            <a:r>
              <a:rPr lang="en-US" altLang="ja-JP" sz="1100" dirty="0"/>
              <a:t>	</a:t>
            </a:r>
            <a:r>
              <a:rPr lang="ja-JP" altLang="en-US" sz="1100" dirty="0"/>
              <a:t>③画面イメージ</a:t>
            </a:r>
            <a:endParaRPr lang="en-US" altLang="ja-JP" sz="1100" dirty="0"/>
          </a:p>
          <a:p>
            <a:pPr marL="0" indent="0">
              <a:buNone/>
            </a:pPr>
            <a:r>
              <a:rPr lang="ja-JP" altLang="en-US" sz="1800" dirty="0" smtClean="0"/>
              <a:t>４．ファイルステータス取得</a:t>
            </a:r>
            <a:endParaRPr lang="en-US" altLang="ja-JP" sz="1800" dirty="0"/>
          </a:p>
          <a:p>
            <a:pPr marL="0" indent="0">
              <a:buNone/>
            </a:pPr>
            <a:r>
              <a:rPr lang="en-US" altLang="ja-JP" sz="1100" dirty="0"/>
              <a:t>	</a:t>
            </a:r>
            <a:r>
              <a:rPr lang="ja-JP" altLang="en-US" sz="1100" dirty="0" smtClean="0"/>
              <a:t>①利用</a:t>
            </a:r>
            <a:r>
              <a:rPr lang="ja-JP" altLang="en-US" sz="1100" dirty="0"/>
              <a:t>イメージ</a:t>
            </a:r>
            <a:endParaRPr lang="en-US" altLang="ja-JP" sz="1100" dirty="0"/>
          </a:p>
          <a:p>
            <a:pPr marL="0" indent="0">
              <a:buNone/>
            </a:pPr>
            <a:r>
              <a:rPr lang="en-US" altLang="ja-JP" sz="1100" dirty="0"/>
              <a:t>	</a:t>
            </a:r>
            <a:r>
              <a:rPr lang="ja-JP" altLang="en-US" sz="1100" dirty="0"/>
              <a:t>②インターフェース</a:t>
            </a:r>
            <a:r>
              <a:rPr lang="ja-JP" altLang="en-US" sz="1100" dirty="0" smtClean="0"/>
              <a:t>詳細</a:t>
            </a:r>
            <a:endParaRPr lang="en-US" altLang="ja-JP" sz="1100" dirty="0"/>
          </a:p>
          <a:p>
            <a:pPr marL="0" indent="0">
              <a:buNone/>
            </a:pPr>
            <a:endParaRPr lang="en-US" altLang="ja-JP" sz="1800" dirty="0" smtClean="0"/>
          </a:p>
          <a:p>
            <a:pPr marL="0" indent="0">
              <a:buNone/>
            </a:pPr>
            <a:r>
              <a:rPr lang="ja-JP" altLang="en-US" sz="1000" dirty="0" smtClean="0"/>
              <a:t>－</a:t>
            </a:r>
            <a:r>
              <a:rPr lang="en-US" altLang="ja-JP" sz="1000" dirty="0" smtClean="0"/>
              <a:t>Appendix</a:t>
            </a:r>
            <a:r>
              <a:rPr lang="ja-JP" altLang="en-US" sz="1000" dirty="0" smtClean="0"/>
              <a:t>－</a:t>
            </a:r>
            <a:endParaRPr lang="en-US" altLang="ja-JP" sz="1000" dirty="0"/>
          </a:p>
          <a:p>
            <a:pPr marL="0" indent="0">
              <a:buNone/>
            </a:pPr>
            <a:r>
              <a:rPr lang="ja-JP" altLang="en-US" sz="1000" dirty="0"/>
              <a:t>　</a:t>
            </a:r>
            <a:r>
              <a:rPr lang="ja-JP" altLang="en-US" sz="1000" dirty="0" smtClean="0"/>
              <a:t>　ファイル登録画面のオプション機能</a:t>
            </a:r>
            <a:endParaRPr lang="en-US" altLang="ja-JP" sz="1000" dirty="0"/>
          </a:p>
          <a:p>
            <a:pPr marL="0" indent="0">
              <a:buNone/>
            </a:pPr>
            <a:endParaRPr lang="en-US" altLang="ja-JP" sz="1000" dirty="0"/>
          </a:p>
          <a:p>
            <a:pPr marL="0" indent="0">
              <a:buNone/>
            </a:pPr>
            <a:r>
              <a:rPr lang="ja-JP" altLang="en-US" sz="1000" dirty="0" smtClean="0"/>
              <a:t>－添付－　　</a:t>
            </a:r>
            <a:r>
              <a:rPr lang="en-US" altLang="ja-JP" sz="1000" dirty="0" smtClean="0"/>
              <a:t>※</a:t>
            </a:r>
            <a:r>
              <a:rPr lang="ja-JP" altLang="en-US" sz="1000" dirty="0" smtClean="0"/>
              <a:t>　「</a:t>
            </a:r>
            <a:r>
              <a:rPr lang="en-US" altLang="ja-JP" sz="1000" dirty="0" smtClean="0"/>
              <a:t>Web</a:t>
            </a:r>
            <a:r>
              <a:rPr lang="ja-JP" altLang="en-US" sz="1000" dirty="0" smtClean="0"/>
              <a:t>サービス補足資料」フォルダに以下を添付</a:t>
            </a:r>
            <a:endParaRPr lang="en-US" altLang="ja-JP" sz="1000" dirty="0" smtClean="0"/>
          </a:p>
          <a:p>
            <a:pPr marL="0" indent="0">
              <a:buNone/>
            </a:pPr>
            <a:r>
              <a:rPr lang="ja-JP" altLang="en-US" sz="1000" dirty="0" smtClean="0"/>
              <a:t>　　</a:t>
            </a:r>
            <a:r>
              <a:rPr lang="en-US" altLang="ja-JP" sz="1000" dirty="0" err="1" smtClean="0"/>
              <a:t>FileWSService.wsdl</a:t>
            </a:r>
            <a:r>
              <a:rPr lang="en-US" altLang="ja-JP" sz="1000" dirty="0" smtClean="0"/>
              <a:t>			</a:t>
            </a:r>
            <a:r>
              <a:rPr lang="ja-JP" altLang="en-US" sz="1000" dirty="0" smtClean="0"/>
              <a:t>：　提供するサービスの</a:t>
            </a:r>
            <a:r>
              <a:rPr lang="en-US" altLang="ja-JP" sz="1000" dirty="0" smtClean="0"/>
              <a:t>WSDL</a:t>
            </a:r>
          </a:p>
          <a:p>
            <a:pPr marL="0" indent="0">
              <a:buNone/>
            </a:pPr>
            <a:r>
              <a:rPr lang="ja-JP" altLang="en-US" sz="1000" dirty="0"/>
              <a:t>　</a:t>
            </a:r>
            <a:r>
              <a:rPr lang="ja-JP" altLang="en-US" sz="1000" dirty="0" smtClean="0"/>
              <a:t>　</a:t>
            </a:r>
            <a:r>
              <a:rPr lang="en-US" altLang="ja-JP" sz="1000" dirty="0" smtClean="0"/>
              <a:t>Web</a:t>
            </a:r>
            <a:r>
              <a:rPr lang="ja-JP" altLang="en-US" sz="1000" dirty="0" smtClean="0"/>
              <a:t>サービスインターフェース定義</a:t>
            </a:r>
            <a:r>
              <a:rPr lang="en-US" altLang="ja-JP" sz="1000" dirty="0" smtClean="0"/>
              <a:t>.</a:t>
            </a:r>
            <a:r>
              <a:rPr lang="en-US" altLang="ja-JP" sz="1000" dirty="0" err="1" smtClean="0"/>
              <a:t>xlsx</a:t>
            </a:r>
            <a:r>
              <a:rPr lang="en-US" altLang="ja-JP" sz="1000" dirty="0" smtClean="0"/>
              <a:t>	</a:t>
            </a:r>
            <a:r>
              <a:rPr lang="ja-JP" altLang="en-US" sz="1000" dirty="0" smtClean="0"/>
              <a:t>：　提供するサービスのインターフェース定義書</a:t>
            </a:r>
            <a:endParaRPr lang="en-US" altLang="ja-JP" sz="1000"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a:t>
            </a:fld>
            <a:endParaRPr lang="ja-JP" altLang="en-US" dirty="0">
              <a:solidFill>
                <a:prstClr val="black">
                  <a:tint val="75000"/>
                </a:prstClr>
              </a:solidFill>
            </a:endParaRPr>
          </a:p>
        </p:txBody>
      </p:sp>
    </p:spTree>
    <p:extLst>
      <p:ext uri="{BB962C8B-B14F-4D97-AF65-F5344CB8AC3E}">
        <p14:creationId xmlns:p14="http://schemas.microsoft.com/office/powerpoint/2010/main" val="194454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4</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１．</a:t>
            </a:r>
            <a:r>
              <a:rPr lang="ja-JP" altLang="en-US" dirty="0" smtClean="0"/>
              <a:t>インターフェース一覧</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75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１．インターフェース一覧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a:t>
            </a:fld>
            <a:endParaRPr lang="ja-JP" altLang="en-US" dirty="0">
              <a:solidFill>
                <a:prstClr val="black">
                  <a:tint val="75000"/>
                </a:prstClr>
              </a:solidFill>
            </a:endParaRPr>
          </a:p>
        </p:txBody>
      </p:sp>
      <p:sp>
        <p:nvSpPr>
          <p:cNvPr id="7" name="タイトル 1"/>
          <p:cNvSpPr txBox="1">
            <a:spLocks/>
          </p:cNvSpPr>
          <p:nvPr/>
        </p:nvSpPr>
        <p:spPr>
          <a:xfrm>
            <a:off x="175180" y="425169"/>
            <a:ext cx="8229600" cy="324006"/>
          </a:xfrm>
          <a:prstGeom prst="rect">
            <a:avLst/>
          </a:prstGeom>
        </p:spPr>
        <p:txBody>
          <a:bodyPr vert="horz" lIns="36000" tIns="36000" rIns="36000" bIns="36000" rtlCol="0" anchor="ctr">
            <a:normAutofit fontScale="90000"/>
          </a:bodyPr>
          <a:lstStyle>
            <a:lvl1pPr algn="l" defTabSz="685800" rtl="0" eaLnBrk="1" latinLnBrk="0" hangingPunct="1">
              <a:spcBef>
                <a:spcPct val="0"/>
              </a:spcBef>
              <a:buNone/>
              <a:defRPr kumimoji="1" sz="1800" b="1" kern="1200">
                <a:solidFill>
                  <a:schemeClr val="tx1"/>
                </a:solidFill>
                <a:latin typeface="+mj-lt"/>
                <a:ea typeface="+mj-ea"/>
                <a:cs typeface="+mj-cs"/>
              </a:defRPr>
            </a:lvl1pPr>
          </a:lstStyle>
          <a:p>
            <a:r>
              <a:rPr lang="ja-JP" altLang="en-US" sz="1600" b="0" dirty="0" smtClean="0"/>
              <a:t>■ファイリングシステムでは、オンラインアクセス用に以下のインターフェースを提供する</a:t>
            </a:r>
            <a:endParaRPr lang="en-US" altLang="ja-JP" sz="1600" b="0" dirty="0"/>
          </a:p>
        </p:txBody>
      </p:sp>
      <p:graphicFrame>
        <p:nvGraphicFramePr>
          <p:cNvPr id="8" name="表 7"/>
          <p:cNvGraphicFramePr>
            <a:graphicFrameLocks noGrp="1"/>
          </p:cNvGraphicFramePr>
          <p:nvPr>
            <p:extLst>
              <p:ext uri="{D42A27DB-BD31-4B8C-83A1-F6EECF244321}">
                <p14:modId xmlns:p14="http://schemas.microsoft.com/office/powerpoint/2010/main" val="4112061915"/>
              </p:ext>
            </p:extLst>
          </p:nvPr>
        </p:nvGraphicFramePr>
        <p:xfrm>
          <a:off x="323528" y="761920"/>
          <a:ext cx="8459183" cy="2311448"/>
        </p:xfrm>
        <a:graphic>
          <a:graphicData uri="http://schemas.openxmlformats.org/drawingml/2006/table">
            <a:tbl>
              <a:tblPr>
                <a:tableStyleId>{2D5ABB26-0587-4C30-8999-92F81FD0307C}</a:tableStyleId>
              </a:tblPr>
              <a:tblGrid>
                <a:gridCol w="1786128"/>
                <a:gridCol w="291357"/>
                <a:gridCol w="1453051"/>
                <a:gridCol w="1630017"/>
                <a:gridCol w="3298630"/>
              </a:tblGrid>
              <a:tr h="304336">
                <a:tc>
                  <a:txBody>
                    <a:bodyPr/>
                    <a:lstStyle/>
                    <a:p>
                      <a:pPr algn="ctr" rtl="0" fontAlgn="ctr"/>
                      <a:r>
                        <a:rPr lang="ja-JP" altLang="en-US" sz="1000" b="0" i="0" u="none" strike="noStrike" dirty="0" smtClean="0">
                          <a:solidFill>
                            <a:schemeClr val="bg1"/>
                          </a:solidFill>
                          <a:effectLst/>
                          <a:latin typeface="+mn-lt"/>
                          <a:ea typeface="+mn-ea"/>
                        </a:rPr>
                        <a:t>カテゴリ</a:t>
                      </a:r>
                      <a:endParaRPr lang="en-US" altLang="ja-JP" sz="1000" b="0" i="0" u="none" strike="noStrike" dirty="0" smtClean="0">
                        <a:solidFill>
                          <a:schemeClr val="bg1"/>
                        </a:solidFill>
                        <a:effectLst/>
                        <a:latin typeface="+mn-lt"/>
                        <a:ea typeface="+mn-ea"/>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1000" u="none" strike="noStrike" dirty="0">
                          <a:solidFill>
                            <a:schemeClr val="bg1"/>
                          </a:solidFill>
                          <a:effectLst/>
                        </a:rPr>
                        <a:t>No.</a:t>
                      </a:r>
                      <a:endParaRPr 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インターフェース名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mn-lt"/>
                          <a:ea typeface="+mn-ea"/>
                        </a:rPr>
                        <a:t>インターフェース形式</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23536">
                <a:tc rowSpan="2">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1</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セッション作成</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ファイリングシステムにファイル登録用のセッションを作成すると同時に、該当セッションにてファイル登録画面にアクセスする</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を取得する。</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vMerge="1">
                  <a:txBody>
                    <a:bodyPr/>
                    <a:lstStyle/>
                    <a:p>
                      <a:pPr algn="l" rtl="0" fontAlgn="ct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2</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ファイルアップローダー画面。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rowSpan="2">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3</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セッション作成</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ファイリングシステムにファイル参照用のセッションを作成すると同時に、該当セッションにてファイル参照画面にアクセスする</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を取得する。</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23536">
                <a:tc vMerge="1">
                  <a:txBody>
                    <a:bodyPr/>
                    <a:lstStyle/>
                    <a:p>
                      <a:pPr algn="l" rtl="0" fontAlgn="ct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4</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a:t>
                      </a: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OnBase</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画面へのリダイレクト）</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権限がある場合はファイルにコメント（付箋）の入力も行える。</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ファイルステータス取得</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5</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ファイルステータス取得</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単位でのファイルステータス（ファイル有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無</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登録処理中）を取得する。</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593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6</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２</a:t>
            </a:r>
            <a:r>
              <a:rPr lang="ja-JP" altLang="en-US" dirty="0" smtClean="0"/>
              <a:t>．</a:t>
            </a:r>
            <a:r>
              <a:rPr lang="ja-JP" altLang="en-US" dirty="0"/>
              <a:t>ファイル登録</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636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ja-JP" altLang="en-US" dirty="0"/>
              <a:t>２－</a:t>
            </a:r>
            <a:r>
              <a:rPr lang="ja-JP" altLang="en-US" dirty="0" smtClean="0"/>
              <a:t>①．ファイル</a:t>
            </a:r>
            <a:r>
              <a:rPr lang="ja-JP" altLang="en-US" dirty="0"/>
              <a:t>登録</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7</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1.</a:t>
            </a:r>
            <a:r>
              <a:rPr lang="ja-JP" altLang="en-US" dirty="0" smtClean="0"/>
              <a:t>ファイル登録</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2.</a:t>
            </a:r>
            <a:r>
              <a:rPr lang="ja-JP" altLang="en-US" dirty="0" smtClean="0"/>
              <a:t>ファイル登録</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483768" y="1449174"/>
            <a:ext cx="26574"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pic>
        <p:nvPicPr>
          <p:cNvPr id="103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3" y="3599299"/>
            <a:ext cx="2304256" cy="1224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1" name="直線矢印コネクタ 70"/>
          <p:cNvCxnSpPr>
            <a:stCxn id="91" idx="2"/>
            <a:endCxn id="1036" idx="0"/>
          </p:cNvCxnSpPr>
          <p:nvPr/>
        </p:nvCxnSpPr>
        <p:spPr>
          <a:xfrm flipH="1">
            <a:off x="6372201" y="3219821"/>
            <a:ext cx="199470" cy="379478"/>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101799"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7" name="テキスト ボックス 10"/>
          <p:cNvSpPr txBox="1"/>
          <p:nvPr/>
        </p:nvSpPr>
        <p:spPr>
          <a:xfrm>
            <a:off x="201170" y="4004607"/>
            <a:ext cx="4119356" cy="655376"/>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①：添付追加リクエストを行う。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smtClean="0"/>
          </a:p>
        </p:txBody>
      </p:sp>
      <p:sp>
        <p:nvSpPr>
          <p:cNvPr id="34"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5" name="テキスト ボックス 10"/>
          <p:cNvSpPr txBox="1"/>
          <p:nvPr/>
        </p:nvSpPr>
        <p:spPr>
          <a:xfrm>
            <a:off x="6732240" y="4812639"/>
            <a:ext cx="93610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37"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t>ファイル</a:t>
            </a:r>
            <a:r>
              <a:rPr lang="ja-JP" altLang="en-US" sz="800" dirty="0" smtClean="0"/>
              <a:t>登録画面</a:t>
            </a:r>
            <a:r>
              <a:rPr lang="en-US" altLang="ja-JP" sz="800" dirty="0" smtClean="0"/>
              <a:t>URL</a:t>
            </a:r>
          </a:p>
        </p:txBody>
      </p:sp>
    </p:spTree>
    <p:extLst>
      <p:ext uri="{BB962C8B-B14F-4D97-AF65-F5344CB8AC3E}">
        <p14:creationId xmlns:p14="http://schemas.microsoft.com/office/powerpoint/2010/main" val="100448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２－</a:t>
            </a:r>
            <a:r>
              <a:rPr lang="ja-JP" altLang="en-US" dirty="0"/>
              <a:t>②</a:t>
            </a:r>
            <a:r>
              <a:rPr lang="ja-JP" altLang="en-US" dirty="0" smtClean="0"/>
              <a:t>．ファイル</a:t>
            </a:r>
            <a:r>
              <a:rPr lang="ja-JP" altLang="en-US" dirty="0"/>
              <a:t>登録</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8</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610289"/>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ファイル登録セッション作成</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createFileRegisterSession</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3506247161"/>
              </p:ext>
            </p:extLst>
          </p:nvPr>
        </p:nvGraphicFramePr>
        <p:xfrm>
          <a:off x="2627784" y="2859782"/>
          <a:ext cx="5976664" cy="1789511"/>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処理者ユーザー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ログイン者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申請会社</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issuanceCompanyId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申請会社コード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人事コード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申請部署</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issuanceDeptId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申請部署コード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人事コード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検索語句</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searchPhrase</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検索語句</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892246417"/>
              </p:ext>
            </p:extLst>
          </p:nvPr>
        </p:nvGraphicFramePr>
        <p:xfrm>
          <a:off x="2627784" y="2283718"/>
          <a:ext cx="5976664" cy="51544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ファイル登録画面をオープンするための</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時間のみ有効）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800" b="0" i="0" u="none" strike="noStrike" dirty="0" smtClean="0">
                          <a:solidFill>
                            <a:srgbClr val="000000"/>
                          </a:solidFill>
                          <a:effectLst/>
                          <a:latin typeface="メイリオ" panose="020B0604030504040204" pitchFamily="50" charset="-128"/>
                          <a:ea typeface="メイリオ" panose="020B0604030504040204" pitchFamily="50" charset="-128"/>
                        </a:rPr>
                        <a:t>例）</a:t>
                      </a:r>
                      <a:r>
                        <a:rPr lang="en-US" altLang="ja-JP" sz="800" b="0" i="0" u="none" strike="noStrike" dirty="0" smtClean="0">
                          <a:solidFill>
                            <a:srgbClr val="000000"/>
                          </a:solidFill>
                          <a:effectLst/>
                          <a:latin typeface="メイリオ" panose="020B0604030504040204" pitchFamily="50" charset="-128"/>
                          <a:ea typeface="メイリオ" panose="020B0604030504040204" pitchFamily="50" charset="-128"/>
                        </a:rPr>
                        <a:t>http://fua.ctc-g.co.jp/file-upload-app/#/?sessionId=646da9ae5d90e6b51b06ede01b9fed67</a:t>
                      </a:r>
                      <a:endParaRPr lang="ja-JP" altLang="en-US" sz="8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 name="テキスト ボックス 2"/>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262839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２－②．ファイル</a:t>
            </a:r>
            <a:r>
              <a:rPr lang="ja-JP" altLang="en-US" dirty="0"/>
              <a:t>登録</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9</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94878" y="483518"/>
            <a:ext cx="8780674" cy="3456384"/>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「ファイル登録セッション作成」インターフェースの戻り値　</a:t>
            </a:r>
            <a:endParaRPr lang="en-US" altLang="ja-JP" sz="1400" dirty="0" smtClean="0"/>
          </a:p>
          <a:p>
            <a:pPr marL="0" lvl="2" indent="0">
              <a:buNone/>
            </a:pPr>
            <a:endParaRPr lang="en-US" altLang="ja-JP" sz="1400" dirty="0" smtClean="0"/>
          </a:p>
          <a:p>
            <a:pPr marL="0" lvl="2" indent="0">
              <a:buNone/>
            </a:pPr>
            <a:r>
              <a:rPr lang="ja-JP" altLang="en-US" sz="1400" dirty="0"/>
              <a:t>■</a:t>
            </a:r>
            <a:r>
              <a:rPr lang="ja-JP" altLang="en-US" sz="1400" dirty="0" smtClean="0"/>
              <a:t>制限</a:t>
            </a:r>
            <a:r>
              <a:rPr lang="ja-JP" altLang="en-US" sz="1400" dirty="0"/>
              <a:t>事項／補足</a:t>
            </a:r>
            <a:endParaRPr lang="en-US" altLang="ja-JP" sz="1400" dirty="0"/>
          </a:p>
          <a:p>
            <a:pPr marL="0" lvl="2" indent="0">
              <a:buNone/>
            </a:pPr>
            <a:r>
              <a:rPr lang="ja-JP" altLang="en-US" sz="1400" dirty="0"/>
              <a:t>　</a:t>
            </a:r>
            <a:r>
              <a:rPr lang="ja-JP" altLang="en-US" sz="1400" dirty="0" smtClean="0"/>
              <a:t>・画面オープン時の</a:t>
            </a:r>
            <a:r>
              <a:rPr lang="en-US" altLang="ja-JP" sz="1400" dirty="0" smtClean="0"/>
              <a:t>”target”</a:t>
            </a:r>
            <a:r>
              <a:rPr lang="ja-JP" altLang="en-US" sz="1400" dirty="0" smtClean="0"/>
              <a:t>は</a:t>
            </a:r>
            <a:r>
              <a:rPr lang="en-US" altLang="ja-JP" sz="1400" dirty="0" smtClean="0"/>
              <a:t>”_blank”</a:t>
            </a:r>
            <a:r>
              <a:rPr lang="ja-JP" altLang="en-US" sz="1400" dirty="0" smtClean="0"/>
              <a:t>のみをサポート。</a:t>
            </a:r>
            <a:endParaRPr lang="en-US" altLang="ja-JP" sz="1400" dirty="0" smtClean="0"/>
          </a:p>
          <a:p>
            <a:pPr marL="0" lvl="2" indent="0">
              <a:buNone/>
            </a:pPr>
            <a:r>
              <a:rPr lang="ja-JP" altLang="en-US" sz="1400" dirty="0" smtClean="0"/>
              <a:t>　・ファイル登録画面をモーダルウィンドウ</a:t>
            </a:r>
            <a:r>
              <a:rPr lang="ja-JP" altLang="en-US" sz="1400" i="1" dirty="0" smtClean="0"/>
              <a:t>と</a:t>
            </a:r>
            <a:r>
              <a:rPr lang="ja-JP" altLang="en-US" sz="1400" dirty="0" smtClean="0"/>
              <a:t>して開くことは不可。</a:t>
            </a:r>
            <a:endParaRPr lang="en-US" altLang="ja-JP" sz="1400" dirty="0" smtClean="0"/>
          </a:p>
          <a:p>
            <a:pPr marL="0" lvl="2" indent="0">
              <a:buNone/>
            </a:pPr>
            <a:r>
              <a:rPr lang="ja-JP" altLang="en-US" sz="1400" dirty="0"/>
              <a:t>　</a:t>
            </a:r>
            <a:r>
              <a:rPr lang="ja-JP" altLang="en-US" sz="1400" dirty="0" smtClean="0"/>
              <a:t>・一度に添付できるファイルの最大サイズは</a:t>
            </a:r>
            <a:r>
              <a:rPr lang="en-US" altLang="ja-JP" sz="1400" dirty="0" smtClean="0"/>
              <a:t>25MB</a:t>
            </a:r>
            <a:r>
              <a:rPr lang="ja-JP" altLang="en-US" sz="1400" dirty="0" err="1" smtClean="0"/>
              <a:t>。</a:t>
            </a:r>
            <a:r>
              <a:rPr lang="ja-JP" altLang="en-US" sz="1400" dirty="0" smtClean="0"/>
              <a:t>（複数ファイルの場合はその合計）</a:t>
            </a:r>
            <a:endParaRPr lang="en-US" altLang="ja-JP" sz="1400" dirty="0"/>
          </a:p>
          <a:p>
            <a:pPr marL="0" lvl="2" indent="0">
              <a:buNone/>
            </a:pPr>
            <a:r>
              <a:rPr lang="ja-JP" altLang="en-US" sz="1400" dirty="0"/>
              <a:t>　・ファイル登録画面は幅：</a:t>
            </a:r>
            <a:r>
              <a:rPr lang="en-US" altLang="ja-JP" sz="1400" dirty="0"/>
              <a:t>1000px</a:t>
            </a:r>
            <a:r>
              <a:rPr lang="ja-JP" altLang="en-US" sz="1400" dirty="0" err="1"/>
              <a:t>、</a:t>
            </a:r>
            <a:r>
              <a:rPr lang="ja-JP" altLang="en-US" sz="1400" dirty="0"/>
              <a:t>高さ：</a:t>
            </a:r>
            <a:r>
              <a:rPr lang="en-US" altLang="ja-JP" sz="1400" dirty="0"/>
              <a:t>500px</a:t>
            </a:r>
            <a:r>
              <a:rPr lang="ja-JP" altLang="en-US" sz="1400" dirty="0"/>
              <a:t>で最適化されている。</a:t>
            </a:r>
            <a:endParaRPr lang="en-US" altLang="ja-JP" sz="1400" dirty="0"/>
          </a:p>
          <a:p>
            <a:pPr marL="0" indent="0">
              <a:buNone/>
            </a:pPr>
            <a:endParaRPr lang="en-US" altLang="ja-JP" sz="1400" dirty="0" smtClean="0"/>
          </a:p>
          <a:p>
            <a:pPr marL="0" indent="0">
              <a:buNone/>
            </a:pPr>
            <a:r>
              <a:rPr lang="ja-JP" altLang="en-US" sz="1400" dirty="0" smtClean="0"/>
              <a:t>■画面</a:t>
            </a:r>
            <a:r>
              <a:rPr lang="ja-JP" altLang="en-US" sz="1400" dirty="0"/>
              <a:t>をオープンする</a:t>
            </a:r>
            <a:r>
              <a:rPr lang="en-US" altLang="ja-JP" sz="1400" dirty="0"/>
              <a:t>JavaScript</a:t>
            </a:r>
            <a:r>
              <a:rPr lang="ja-JP" altLang="en-US" sz="1400" dirty="0"/>
              <a:t>関数サンプル</a:t>
            </a:r>
            <a:endParaRPr lang="en-US" altLang="ja-JP" sz="1400" dirty="0"/>
          </a:p>
          <a:p>
            <a:pPr marL="0" indent="0">
              <a:buNone/>
            </a:pPr>
            <a:r>
              <a:rPr lang="ja-JP" altLang="en-US" sz="900" dirty="0"/>
              <a:t>　</a:t>
            </a:r>
            <a:r>
              <a:rPr lang="en-US" altLang="ja-JP" sz="900" dirty="0"/>
              <a:t>※ </a:t>
            </a:r>
            <a:r>
              <a:rPr lang="en-US" altLang="ja-JP" sz="900" dirty="0" err="1"/>
              <a:t>url</a:t>
            </a:r>
            <a:r>
              <a:rPr lang="ja-JP" altLang="en-US" sz="900" dirty="0"/>
              <a:t>パラメータには、「ファイル登録セッション作成」インターフェースの戻り値が指定されると</a:t>
            </a:r>
            <a:r>
              <a:rPr lang="ja-JP" altLang="en-US" sz="900" dirty="0" smtClean="0"/>
              <a:t>想定</a:t>
            </a:r>
            <a:endParaRPr lang="en-US" altLang="ja-JP" sz="900" dirty="0" smtClean="0"/>
          </a:p>
        </p:txBody>
      </p:sp>
      <p:sp>
        <p:nvSpPr>
          <p:cNvPr id="8" name="コンテンツ プレースホルダー 2"/>
          <p:cNvSpPr txBox="1">
            <a:spLocks/>
          </p:cNvSpPr>
          <p:nvPr/>
        </p:nvSpPr>
        <p:spPr>
          <a:xfrm>
            <a:off x="539552" y="3871161"/>
            <a:ext cx="7416824" cy="504056"/>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ja-JP" altLang="en-US" dirty="0" smtClean="0"/>
              <a:t>  </a:t>
            </a:r>
            <a:r>
              <a:rPr lang="en-US" altLang="ja-JP" dirty="0" smtClean="0"/>
              <a:t>function </a:t>
            </a:r>
            <a:r>
              <a:rPr lang="en-US" altLang="ja-JP" dirty="0" err="1" smtClean="0"/>
              <a:t>openFileRegister</a:t>
            </a:r>
            <a:r>
              <a:rPr lang="en-US" altLang="ja-JP" dirty="0" smtClean="0"/>
              <a:t>(</a:t>
            </a:r>
            <a:r>
              <a:rPr lang="en-US" altLang="ja-JP" dirty="0" err="1" smtClean="0"/>
              <a:t>url</a:t>
            </a:r>
            <a:r>
              <a:rPr lang="en-US" altLang="ja-JP" dirty="0" smtClean="0"/>
              <a:t>) {</a:t>
            </a:r>
            <a:r>
              <a:rPr lang="ja-JP" altLang="en-US" dirty="0" smtClean="0"/>
              <a:t> </a:t>
            </a:r>
            <a:r>
              <a:rPr lang="en-US" altLang="ja-JP" dirty="0" smtClean="0"/>
              <a:t>// </a:t>
            </a:r>
            <a:r>
              <a:rPr lang="ja-JP" altLang="en-US" dirty="0" smtClean="0"/>
              <a:t>ファイル登録画面オープン</a:t>
            </a:r>
            <a:endParaRPr lang="en-US" altLang="ja-JP" dirty="0" smtClean="0"/>
          </a:p>
          <a:p>
            <a:pPr marL="0" indent="0">
              <a:buFont typeface="Wingdings" panose="05000000000000000000" pitchFamily="2" charset="2"/>
              <a:buNone/>
            </a:pPr>
            <a:r>
              <a:rPr lang="en-US" altLang="ja-JP" dirty="0" smtClean="0"/>
              <a:t>    </a:t>
            </a:r>
            <a:r>
              <a:rPr lang="en-US" altLang="ja-JP" dirty="0" err="1" smtClean="0"/>
              <a:t>window.open</a:t>
            </a:r>
            <a:r>
              <a:rPr lang="en-US" altLang="ja-JP" dirty="0" smtClean="0"/>
              <a:t>(</a:t>
            </a:r>
            <a:r>
              <a:rPr lang="en-US" altLang="ja-JP" dirty="0" err="1" smtClean="0"/>
              <a:t>url</a:t>
            </a:r>
            <a:r>
              <a:rPr lang="en-US" altLang="ja-JP" dirty="0" smtClean="0"/>
              <a:t>, "_blank", "width=1000px,height=500px,scrollbars=</a:t>
            </a:r>
            <a:r>
              <a:rPr lang="en-US" altLang="ja-JP" dirty="0" err="1" smtClean="0"/>
              <a:t>yes,resizable</a:t>
            </a:r>
            <a:r>
              <a:rPr lang="en-US" altLang="ja-JP" dirty="0" smtClean="0"/>
              <a:t>=yes");</a:t>
            </a:r>
          </a:p>
          <a:p>
            <a:pPr marL="0" indent="0">
              <a:buFont typeface="Wingdings" panose="05000000000000000000" pitchFamily="2" charset="2"/>
              <a:buNone/>
            </a:pPr>
            <a:r>
              <a:rPr lang="en-US" altLang="ja-JP" dirty="0" smtClean="0"/>
              <a:t>  }</a:t>
            </a:r>
            <a:endParaRPr lang="ja-JP" altLang="en-US" dirty="0"/>
          </a:p>
        </p:txBody>
      </p:sp>
    </p:spTree>
    <p:extLst>
      <p:ext uri="{BB962C8B-B14F-4D97-AF65-F5344CB8AC3E}">
        <p14:creationId xmlns:p14="http://schemas.microsoft.com/office/powerpoint/2010/main" val="629500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cmpd="sng" algn="ctr">
          <a:solidFill>
            <a:srgbClr val="4F81BD">
              <a:shade val="50000"/>
            </a:srgbClr>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1" sz="1200" b="0" i="0" u="none" strike="noStrike" kern="0" cap="none" spc="0" normalizeH="0" baseline="0" noProof="0" dirty="0" smtClean="0">
            <a:ln>
              <a:noFill/>
            </a:ln>
            <a:effectLst/>
            <a:uLnTx/>
            <a:uFillTx/>
            <a:latin typeface="+mn-ea"/>
            <a:cs typeface="メイリオ" panose="020B0604030504040204" pitchFamily="50" charset="-128"/>
          </a:defRPr>
        </a:defPPr>
      </a:lstStyle>
    </a:spDef>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9953</TotalTime>
  <Words>1545</Words>
  <Application>Microsoft Office PowerPoint</Application>
  <PresentationFormat>画面に合わせる (16:9)</PresentationFormat>
  <Paragraphs>480</Paragraphs>
  <Slides>25</Slides>
  <Notes>17</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4_Office ​​テーマ</vt:lpstr>
      <vt:lpstr>次期基幹系システム ファイリングシステムIF説明 [オンライン/業務T向け]</vt:lpstr>
      <vt:lpstr>改定履歴</vt:lpstr>
      <vt:lpstr>目次</vt:lpstr>
      <vt:lpstr>１．インターフェース一覧</vt:lpstr>
      <vt:lpstr>１．インターフェース一覧</vt:lpstr>
      <vt:lpstr>２．ファイル登録</vt:lpstr>
      <vt:lpstr>２－①．ファイル登録－利用イメージ</vt:lpstr>
      <vt:lpstr>２－②．ファイル登録－インターフェース詳細(Webサービス)</vt:lpstr>
      <vt:lpstr>２－②．ファイル登録－インターフェース詳細(Web画面)</vt:lpstr>
      <vt:lpstr>２－③．ファイル登録－画面イメージ１</vt:lpstr>
      <vt:lpstr>２－③．ファイル登録－画面イメージ２(エラー／警告)</vt:lpstr>
      <vt:lpstr>３．ファイル参照</vt:lpstr>
      <vt:lpstr>３－①．ファイル参照－利用イメージ</vt:lpstr>
      <vt:lpstr>３－②．ファイル参照－インターフェース詳細(Webサービス)</vt:lpstr>
      <vt:lpstr>３－②．ファイル参照－インターフェース詳細(Web画面)</vt:lpstr>
      <vt:lpstr>３－③．ファイル参照－画面イメージ１(正常表示)</vt:lpstr>
      <vt:lpstr>３－③．ファイル参照－画面イメージ２(エラー／警告)</vt:lpstr>
      <vt:lpstr>４．ファイルステータス取得</vt:lpstr>
      <vt:lpstr>４－①．ファイルステータス取得－利用イメージ</vt:lpstr>
      <vt:lpstr>４－②．ファイルステータス－インターフェース詳細(Webサービス)</vt:lpstr>
      <vt:lpstr>Appendix ．ファイル登録画面のオプション機能</vt:lpstr>
      <vt:lpstr>Appendix ．ファイル登録画面のオプション機能－概要</vt:lpstr>
      <vt:lpstr>Appendix ．ファイル登録画面のオプション機能－利用イメージ</vt:lpstr>
      <vt:lpstr>Appendix ．ファイル登録－インターフェース詳細(Web画面)</vt:lpstr>
      <vt:lpstr>Appendix ．ファイル登録－インターフェース詳細(Web画面-サンプルソース)</vt:lpstr>
    </vt:vector>
  </TitlesOfParts>
  <Company>CTC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ファイリングシステム方式概要説明会</dc:title>
  <dc:creator>ctc</dc:creator>
  <cp:lastModifiedBy>崔　平根</cp:lastModifiedBy>
  <cp:revision>1197</cp:revision>
  <cp:lastPrinted>2015-03-12T09:30:39Z</cp:lastPrinted>
  <dcterms:created xsi:type="dcterms:W3CDTF">2014-12-17T12:27:27Z</dcterms:created>
  <dcterms:modified xsi:type="dcterms:W3CDTF">2016-05-31T11:04:37Z</dcterms:modified>
</cp:coreProperties>
</file>