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7"/>
  </p:notesMasterIdLst>
  <p:sldIdLst>
    <p:sldId id="256" r:id="rId2"/>
    <p:sldId id="261" r:id="rId3"/>
    <p:sldId id="258" r:id="rId4"/>
    <p:sldId id="260" r:id="rId5"/>
    <p:sldId id="262" r:id="rId6"/>
  </p:sldIdLst>
  <p:sldSz cx="9906000" cy="6858000" type="A4"/>
  <p:notesSz cx="6735763" cy="9866313"/>
  <p:defaultTextStyle>
    <a:defPPr>
      <a:defRPr lang="ja-JP"/>
    </a:defPPr>
    <a:lvl1pPr marL="0" algn="l" defTabSz="914331" rtl="0" eaLnBrk="1" latinLnBrk="0" hangingPunct="1">
      <a:defRPr kumimoji="1" sz="1800" kern="1200">
        <a:solidFill>
          <a:schemeClr val="tx1"/>
        </a:solidFill>
        <a:latin typeface="+mn-lt"/>
        <a:ea typeface="+mn-ea"/>
        <a:cs typeface="+mn-cs"/>
      </a:defRPr>
    </a:lvl1pPr>
    <a:lvl2pPr marL="457165" algn="l" defTabSz="914331" rtl="0" eaLnBrk="1" latinLnBrk="0" hangingPunct="1">
      <a:defRPr kumimoji="1" sz="1800" kern="1200">
        <a:solidFill>
          <a:schemeClr val="tx1"/>
        </a:solidFill>
        <a:latin typeface="+mn-lt"/>
        <a:ea typeface="+mn-ea"/>
        <a:cs typeface="+mn-cs"/>
      </a:defRPr>
    </a:lvl2pPr>
    <a:lvl3pPr marL="914331" algn="l" defTabSz="914331" rtl="0" eaLnBrk="1" latinLnBrk="0" hangingPunct="1">
      <a:defRPr kumimoji="1" sz="1800" kern="1200">
        <a:solidFill>
          <a:schemeClr val="tx1"/>
        </a:solidFill>
        <a:latin typeface="+mn-lt"/>
        <a:ea typeface="+mn-ea"/>
        <a:cs typeface="+mn-cs"/>
      </a:defRPr>
    </a:lvl3pPr>
    <a:lvl4pPr marL="1371495" algn="l" defTabSz="914331" rtl="0" eaLnBrk="1" latinLnBrk="0" hangingPunct="1">
      <a:defRPr kumimoji="1" sz="1800" kern="1200">
        <a:solidFill>
          <a:schemeClr val="tx1"/>
        </a:solidFill>
        <a:latin typeface="+mn-lt"/>
        <a:ea typeface="+mn-ea"/>
        <a:cs typeface="+mn-cs"/>
      </a:defRPr>
    </a:lvl4pPr>
    <a:lvl5pPr marL="1828660" algn="l" defTabSz="914331" rtl="0" eaLnBrk="1" latinLnBrk="0" hangingPunct="1">
      <a:defRPr kumimoji="1" sz="1800" kern="1200">
        <a:solidFill>
          <a:schemeClr val="tx1"/>
        </a:solidFill>
        <a:latin typeface="+mn-lt"/>
        <a:ea typeface="+mn-ea"/>
        <a:cs typeface="+mn-cs"/>
      </a:defRPr>
    </a:lvl5pPr>
    <a:lvl6pPr marL="2285826" algn="l" defTabSz="914331" rtl="0" eaLnBrk="1" latinLnBrk="0" hangingPunct="1">
      <a:defRPr kumimoji="1" sz="1800" kern="1200">
        <a:solidFill>
          <a:schemeClr val="tx1"/>
        </a:solidFill>
        <a:latin typeface="+mn-lt"/>
        <a:ea typeface="+mn-ea"/>
        <a:cs typeface="+mn-cs"/>
      </a:defRPr>
    </a:lvl6pPr>
    <a:lvl7pPr marL="2742990" algn="l" defTabSz="914331" rtl="0" eaLnBrk="1" latinLnBrk="0" hangingPunct="1">
      <a:defRPr kumimoji="1" sz="1800" kern="1200">
        <a:solidFill>
          <a:schemeClr val="tx1"/>
        </a:solidFill>
        <a:latin typeface="+mn-lt"/>
        <a:ea typeface="+mn-ea"/>
        <a:cs typeface="+mn-cs"/>
      </a:defRPr>
    </a:lvl7pPr>
    <a:lvl8pPr marL="3200156" algn="l" defTabSz="914331" rtl="0" eaLnBrk="1" latinLnBrk="0" hangingPunct="1">
      <a:defRPr kumimoji="1" sz="1800" kern="1200">
        <a:solidFill>
          <a:schemeClr val="tx1"/>
        </a:solidFill>
        <a:latin typeface="+mn-lt"/>
        <a:ea typeface="+mn-ea"/>
        <a:cs typeface="+mn-cs"/>
      </a:defRPr>
    </a:lvl8pPr>
    <a:lvl9pPr marL="3657321" algn="l" defTabSz="914331"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1308EE"/>
    <a:srgbClr val="00FFFF"/>
    <a:srgbClr val="FFFFCC"/>
    <a:srgbClr val="FFFF66"/>
    <a:srgbClr val="FFFFFF"/>
    <a:srgbClr val="AE83FB"/>
    <a:srgbClr val="F7F9DF"/>
    <a:srgbClr val="E2E8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24" autoAdjust="0"/>
    <p:restoredTop sz="89680" autoAdjust="0"/>
  </p:normalViewPr>
  <p:slideViewPr>
    <p:cSldViewPr>
      <p:cViewPr>
        <p:scale>
          <a:sx n="100" d="100"/>
          <a:sy n="100" d="100"/>
        </p:scale>
        <p:origin x="348" y="-137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12056112-CDCF-417A-9626-3CCAD9DE1411}" type="datetimeFigureOut">
              <a:rPr kumimoji="1" lang="ja-JP" altLang="en-US" smtClean="0"/>
              <a:t>2016/5/2</a:t>
            </a:fld>
            <a:endParaRPr kumimoji="1" lang="ja-JP" altLang="en-US"/>
          </a:p>
        </p:txBody>
      </p:sp>
      <p:sp>
        <p:nvSpPr>
          <p:cNvPr id="4" name="スライド イメージ プレースホルダー 3"/>
          <p:cNvSpPr>
            <a:spLocks noGrp="1" noRot="1" noChangeAspect="1"/>
          </p:cNvSpPr>
          <p:nvPr>
            <p:ph type="sldImg" idx="2"/>
          </p:nvPr>
        </p:nvSpPr>
        <p:spPr>
          <a:xfrm>
            <a:off x="695325" y="739775"/>
            <a:ext cx="534511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EEABC778-B1FA-4A02-8E3E-F58A01939503}" type="slidenum">
              <a:rPr kumimoji="1" lang="ja-JP" altLang="en-US" smtClean="0"/>
              <a:t>‹#›</a:t>
            </a:fld>
            <a:endParaRPr kumimoji="1" lang="ja-JP" altLang="en-US"/>
          </a:p>
        </p:txBody>
      </p:sp>
    </p:spTree>
    <p:extLst>
      <p:ext uri="{BB962C8B-B14F-4D97-AF65-F5344CB8AC3E}">
        <p14:creationId xmlns:p14="http://schemas.microsoft.com/office/powerpoint/2010/main" val="4130962669"/>
      </p:ext>
    </p:extLst>
  </p:cSld>
  <p:clrMap bg1="lt1" tx1="dk1" bg2="lt2" tx2="dk2" accent1="accent1" accent2="accent2" accent3="accent3" accent4="accent4" accent5="accent5" accent6="accent6" hlink="hlink" folHlink="folHlink"/>
  <p:notesStyle>
    <a:lvl1pPr marL="0" algn="l" defTabSz="914331" rtl="0" eaLnBrk="1" latinLnBrk="0" hangingPunct="1">
      <a:defRPr kumimoji="1" sz="1200" kern="1200">
        <a:solidFill>
          <a:schemeClr val="tx1"/>
        </a:solidFill>
        <a:latin typeface="+mn-lt"/>
        <a:ea typeface="+mn-ea"/>
        <a:cs typeface="+mn-cs"/>
      </a:defRPr>
    </a:lvl1pPr>
    <a:lvl2pPr marL="457165" algn="l" defTabSz="914331" rtl="0" eaLnBrk="1" latinLnBrk="0" hangingPunct="1">
      <a:defRPr kumimoji="1" sz="1200" kern="1200">
        <a:solidFill>
          <a:schemeClr val="tx1"/>
        </a:solidFill>
        <a:latin typeface="+mn-lt"/>
        <a:ea typeface="+mn-ea"/>
        <a:cs typeface="+mn-cs"/>
      </a:defRPr>
    </a:lvl2pPr>
    <a:lvl3pPr marL="914331" algn="l" defTabSz="914331" rtl="0" eaLnBrk="1" latinLnBrk="0" hangingPunct="1">
      <a:defRPr kumimoji="1" sz="1200" kern="1200">
        <a:solidFill>
          <a:schemeClr val="tx1"/>
        </a:solidFill>
        <a:latin typeface="+mn-lt"/>
        <a:ea typeface="+mn-ea"/>
        <a:cs typeface="+mn-cs"/>
      </a:defRPr>
    </a:lvl3pPr>
    <a:lvl4pPr marL="1371495" algn="l" defTabSz="914331" rtl="0" eaLnBrk="1" latinLnBrk="0" hangingPunct="1">
      <a:defRPr kumimoji="1" sz="1200" kern="1200">
        <a:solidFill>
          <a:schemeClr val="tx1"/>
        </a:solidFill>
        <a:latin typeface="+mn-lt"/>
        <a:ea typeface="+mn-ea"/>
        <a:cs typeface="+mn-cs"/>
      </a:defRPr>
    </a:lvl4pPr>
    <a:lvl5pPr marL="1828660" algn="l" defTabSz="914331" rtl="0" eaLnBrk="1" latinLnBrk="0" hangingPunct="1">
      <a:defRPr kumimoji="1" sz="1200" kern="1200">
        <a:solidFill>
          <a:schemeClr val="tx1"/>
        </a:solidFill>
        <a:latin typeface="+mn-lt"/>
        <a:ea typeface="+mn-ea"/>
        <a:cs typeface="+mn-cs"/>
      </a:defRPr>
    </a:lvl5pPr>
    <a:lvl6pPr marL="2285826" algn="l" defTabSz="914331" rtl="0" eaLnBrk="1" latinLnBrk="0" hangingPunct="1">
      <a:defRPr kumimoji="1" sz="1200" kern="1200">
        <a:solidFill>
          <a:schemeClr val="tx1"/>
        </a:solidFill>
        <a:latin typeface="+mn-lt"/>
        <a:ea typeface="+mn-ea"/>
        <a:cs typeface="+mn-cs"/>
      </a:defRPr>
    </a:lvl6pPr>
    <a:lvl7pPr marL="2742990" algn="l" defTabSz="914331" rtl="0" eaLnBrk="1" latinLnBrk="0" hangingPunct="1">
      <a:defRPr kumimoji="1" sz="1200" kern="1200">
        <a:solidFill>
          <a:schemeClr val="tx1"/>
        </a:solidFill>
        <a:latin typeface="+mn-lt"/>
        <a:ea typeface="+mn-ea"/>
        <a:cs typeface="+mn-cs"/>
      </a:defRPr>
    </a:lvl7pPr>
    <a:lvl8pPr marL="3200156" algn="l" defTabSz="914331" rtl="0" eaLnBrk="1" latinLnBrk="0" hangingPunct="1">
      <a:defRPr kumimoji="1" sz="1200" kern="1200">
        <a:solidFill>
          <a:schemeClr val="tx1"/>
        </a:solidFill>
        <a:latin typeface="+mn-lt"/>
        <a:ea typeface="+mn-ea"/>
        <a:cs typeface="+mn-cs"/>
      </a:defRPr>
    </a:lvl8pPr>
    <a:lvl9pPr marL="3657321" algn="l" defTabSz="914331"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ABC778-B1FA-4A02-8E3E-F58A01939503}" type="slidenum">
              <a:rPr kumimoji="1" lang="ja-JP" altLang="en-US" smtClean="0"/>
              <a:t>0</a:t>
            </a:fld>
            <a:endParaRPr kumimoji="1" lang="ja-JP" altLang="en-US"/>
          </a:p>
        </p:txBody>
      </p:sp>
    </p:spTree>
    <p:extLst>
      <p:ext uri="{BB962C8B-B14F-4D97-AF65-F5344CB8AC3E}">
        <p14:creationId xmlns:p14="http://schemas.microsoft.com/office/powerpoint/2010/main" val="42594905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679057"/>
            <a:ext cx="8420100" cy="1470025"/>
          </a:xfrm>
        </p:spPr>
        <p:txBody>
          <a:bodyPr>
            <a:normAutofit/>
          </a:bodyPr>
          <a:lstStyle>
            <a:lvl1pPr algn="ctr">
              <a:defRPr sz="32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485900" y="4221088"/>
            <a:ext cx="6934200" cy="1417712"/>
          </a:xfrm>
        </p:spPr>
        <p:txBody>
          <a:bodyPr/>
          <a:lstStyle>
            <a:lvl1pPr marL="0" indent="0" algn="ctr">
              <a:buNone/>
              <a:defRPr>
                <a:solidFill>
                  <a:schemeClr val="tx1">
                    <a:tint val="75000"/>
                  </a:schemeClr>
                </a:solidFill>
              </a:defRPr>
            </a:lvl1pPr>
            <a:lvl2pPr marL="457165" indent="0" algn="ctr">
              <a:buNone/>
              <a:defRPr>
                <a:solidFill>
                  <a:schemeClr val="tx1">
                    <a:tint val="75000"/>
                  </a:schemeClr>
                </a:solidFill>
              </a:defRPr>
            </a:lvl2pPr>
            <a:lvl3pPr marL="914331" indent="0" algn="ctr">
              <a:buNone/>
              <a:defRPr>
                <a:solidFill>
                  <a:schemeClr val="tx1">
                    <a:tint val="75000"/>
                  </a:schemeClr>
                </a:solidFill>
              </a:defRPr>
            </a:lvl3pPr>
            <a:lvl4pPr marL="1371495" indent="0" algn="ctr">
              <a:buNone/>
              <a:defRPr>
                <a:solidFill>
                  <a:schemeClr val="tx1">
                    <a:tint val="75000"/>
                  </a:schemeClr>
                </a:solidFill>
              </a:defRPr>
            </a:lvl4pPr>
            <a:lvl5pPr marL="1828660" indent="0" algn="ctr">
              <a:buNone/>
              <a:defRPr>
                <a:solidFill>
                  <a:schemeClr val="tx1">
                    <a:tint val="75000"/>
                  </a:schemeClr>
                </a:solidFill>
              </a:defRPr>
            </a:lvl5pPr>
            <a:lvl6pPr marL="2285826" indent="0" algn="ctr">
              <a:buNone/>
              <a:defRPr>
                <a:solidFill>
                  <a:schemeClr val="tx1">
                    <a:tint val="75000"/>
                  </a:schemeClr>
                </a:solidFill>
              </a:defRPr>
            </a:lvl6pPr>
            <a:lvl7pPr marL="2742990" indent="0" algn="ctr">
              <a:buNone/>
              <a:defRPr>
                <a:solidFill>
                  <a:schemeClr val="tx1">
                    <a:tint val="75000"/>
                  </a:schemeClr>
                </a:solidFill>
              </a:defRPr>
            </a:lvl7pPr>
            <a:lvl8pPr marL="3200156" indent="0" algn="ctr">
              <a:buNone/>
              <a:defRPr>
                <a:solidFill>
                  <a:schemeClr val="tx1">
                    <a:tint val="75000"/>
                  </a:schemeClr>
                </a:solidFill>
              </a:defRPr>
            </a:lvl8pPr>
            <a:lvl9pPr marL="3657321"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B1BAB31-EF95-45F2-9EB1-DB408BD002E9}" type="datetime1">
              <a:rPr kumimoji="1" lang="ja-JP" altLang="en-US" smtClean="0"/>
              <a:t>2016/5/2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1CDA7CF-3E48-41EA-AF5C-3FCD31B8EB5E}" type="slidenum">
              <a:rPr kumimoji="1" lang="ja-JP" altLang="en-US" smtClean="0"/>
              <a:t>‹#›</a:t>
            </a:fld>
            <a:endParaRPr kumimoji="1" lang="ja-JP" altLang="en-US"/>
          </a:p>
        </p:txBody>
      </p:sp>
      <p:sp>
        <p:nvSpPr>
          <p:cNvPr id="7" name="Rectangle 4"/>
          <p:cNvSpPr>
            <a:spLocks noChangeArrowheads="1"/>
          </p:cNvSpPr>
          <p:nvPr userDrawn="1"/>
        </p:nvSpPr>
        <p:spPr bwMode="auto">
          <a:xfrm>
            <a:off x="315919" y="838200"/>
            <a:ext cx="9274175" cy="76200"/>
          </a:xfrm>
          <a:prstGeom prst="rect">
            <a:avLst/>
          </a:prstGeom>
          <a:gradFill rotWithShape="1">
            <a:gsLst>
              <a:gs pos="0">
                <a:srgbClr val="A9CBFF"/>
              </a:gs>
              <a:gs pos="100000">
                <a:srgbClr val="0066FF"/>
              </a:gs>
            </a:gsLst>
            <a:lin ang="5400000" scaled="1"/>
          </a:gradFill>
          <a:ln>
            <a:noFill/>
          </a:ln>
          <a:effectLst/>
          <a:extLst/>
        </p:spPr>
        <p:txBody>
          <a:bodyPr wrap="none" lIns="91433" tIns="45717" rIns="91433" bIns="45717" anchor="ctr"/>
          <a:lstStyle/>
          <a:p>
            <a:pPr algn="r" fontAlgn="auto">
              <a:spcAft>
                <a:spcPts val="0"/>
              </a:spcAft>
              <a:defRPr/>
            </a:pPr>
            <a:endParaRPr lang="ja-JP" altLang="ja-JP" sz="1400" dirty="0">
              <a:solidFill>
                <a:schemeClr val="bg1"/>
              </a:solidFill>
              <a:latin typeface="HGP創英角ｺﾞｼｯｸUB" pitchFamily="50" charset="-128"/>
              <a:ea typeface="HGP創英角ｺﾞｼｯｸUB" pitchFamily="50" charset="-128"/>
            </a:endParaRPr>
          </a:p>
        </p:txBody>
      </p:sp>
      <p:pic>
        <p:nvPicPr>
          <p:cNvPr id="8" name="Picture 5" descr="CS1_p3C"/>
          <p:cNvPicPr>
            <a:picLocks noChangeAspect="1" noChangeArrowheads="1"/>
          </p:cNvPicPr>
          <p:nvPr userDrawn="1"/>
        </p:nvPicPr>
        <p:blipFill>
          <a:blip r:embed="rId2"/>
          <a:srcRect/>
          <a:stretch>
            <a:fillRect/>
          </a:stretch>
        </p:blipFill>
        <p:spPr bwMode="auto">
          <a:xfrm>
            <a:off x="130181" y="493716"/>
            <a:ext cx="2613025" cy="758825"/>
          </a:xfrm>
          <a:prstGeom prst="rect">
            <a:avLst/>
          </a:prstGeom>
          <a:noFill/>
          <a:ln w="9525">
            <a:noFill/>
            <a:miter lim="800000"/>
            <a:headEnd/>
            <a:tailEnd/>
          </a:ln>
        </p:spPr>
      </p:pic>
    </p:spTree>
    <p:extLst>
      <p:ext uri="{BB962C8B-B14F-4D97-AF65-F5344CB8AC3E}">
        <p14:creationId xmlns:p14="http://schemas.microsoft.com/office/powerpoint/2010/main" val="40980999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193130" y="620691"/>
            <a:ext cx="9512397" cy="2016224"/>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1ADBFDE-9EFE-4FF2-9632-44F4F1C71EE7}" type="datetime1">
              <a:rPr kumimoji="1" lang="ja-JP" altLang="en-US" smtClean="0"/>
              <a:t>2016/5/2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1CDA7CF-3E48-41EA-AF5C-3FCD31B8EB5E}" type="slidenum">
              <a:rPr kumimoji="1" lang="ja-JP" altLang="en-US" smtClean="0"/>
              <a:t>‹#›</a:t>
            </a:fld>
            <a:endParaRPr kumimoji="1" lang="ja-JP" altLang="en-US" dirty="0"/>
          </a:p>
        </p:txBody>
      </p:sp>
      <p:sp>
        <p:nvSpPr>
          <p:cNvPr id="7" name="Rectangle 6"/>
          <p:cNvSpPr>
            <a:spLocks noChangeArrowheads="1"/>
          </p:cNvSpPr>
          <p:nvPr userDrawn="1"/>
        </p:nvSpPr>
        <p:spPr bwMode="auto">
          <a:xfrm>
            <a:off x="183000" y="548680"/>
            <a:ext cx="9540000" cy="36000"/>
          </a:xfrm>
          <a:prstGeom prst="rect">
            <a:avLst/>
          </a:prstGeom>
          <a:gradFill rotWithShape="1">
            <a:gsLst>
              <a:gs pos="0">
                <a:srgbClr val="A9CBFF"/>
              </a:gs>
              <a:gs pos="100000">
                <a:srgbClr val="0066FF"/>
              </a:gs>
            </a:gsLst>
            <a:lin ang="5400000" scaled="1"/>
          </a:gradFill>
          <a:ln>
            <a:noFill/>
          </a:ln>
          <a:effectLst/>
          <a:extLst/>
        </p:spPr>
        <p:txBody>
          <a:bodyPr wrap="none" lIns="91433" tIns="45717" rIns="91433" bIns="45717" anchor="ctr"/>
          <a:lstStyle/>
          <a:p>
            <a:pPr algn="r" fontAlgn="auto">
              <a:spcAft>
                <a:spcPts val="0"/>
              </a:spcAft>
              <a:defRPr/>
            </a:pPr>
            <a:endParaRPr lang="ja-JP" altLang="ja-JP" sz="1400" dirty="0">
              <a:solidFill>
                <a:schemeClr val="bg1"/>
              </a:solidFill>
              <a:latin typeface="HGP創英角ｺﾞｼｯｸUB" pitchFamily="50" charset="-128"/>
              <a:ea typeface="HGP創英角ｺﾞｼｯｸUB" pitchFamily="50" charset="-128"/>
            </a:endParaRPr>
          </a:p>
        </p:txBody>
      </p:sp>
      <p:pic>
        <p:nvPicPr>
          <p:cNvPr id="8" name="Picture 7" descr="CS1_p3C"/>
          <p:cNvPicPr>
            <a:picLocks noChangeAspect="1" noChangeArrowheads="1"/>
          </p:cNvPicPr>
          <p:nvPr userDrawn="1"/>
        </p:nvPicPr>
        <p:blipFill>
          <a:blip r:embed="rId2"/>
          <a:srcRect/>
          <a:stretch>
            <a:fillRect/>
          </a:stretch>
        </p:blipFill>
        <p:spPr bwMode="auto">
          <a:xfrm>
            <a:off x="8481395" y="116672"/>
            <a:ext cx="1241176" cy="360000"/>
          </a:xfrm>
          <a:prstGeom prst="rect">
            <a:avLst/>
          </a:prstGeom>
          <a:noFill/>
          <a:ln w="9525">
            <a:noFill/>
            <a:miter lim="800000"/>
            <a:headEnd/>
            <a:tailEnd/>
          </a:ln>
        </p:spPr>
      </p:pic>
    </p:spTree>
    <p:extLst>
      <p:ext uri="{BB962C8B-B14F-4D97-AF65-F5344CB8AC3E}">
        <p14:creationId xmlns:p14="http://schemas.microsoft.com/office/powerpoint/2010/main" val="15949535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4"/>
            <a:ext cx="8420100" cy="1362076"/>
          </a:xfrm>
        </p:spPr>
        <p:txBody>
          <a:bodyPr anchor="t"/>
          <a:lstStyle>
            <a:lvl1pPr algn="l">
              <a:defRPr sz="39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165" indent="0">
              <a:buNone/>
              <a:defRPr sz="1800">
                <a:solidFill>
                  <a:schemeClr val="tx1">
                    <a:tint val="75000"/>
                  </a:schemeClr>
                </a:solidFill>
              </a:defRPr>
            </a:lvl2pPr>
            <a:lvl3pPr marL="914331" indent="0">
              <a:buNone/>
              <a:defRPr sz="1600">
                <a:solidFill>
                  <a:schemeClr val="tx1">
                    <a:tint val="75000"/>
                  </a:schemeClr>
                </a:solidFill>
              </a:defRPr>
            </a:lvl3pPr>
            <a:lvl4pPr marL="1371495" indent="0">
              <a:buNone/>
              <a:defRPr sz="1400">
                <a:solidFill>
                  <a:schemeClr val="tx1">
                    <a:tint val="75000"/>
                  </a:schemeClr>
                </a:solidFill>
              </a:defRPr>
            </a:lvl4pPr>
            <a:lvl5pPr marL="1828660" indent="0">
              <a:buNone/>
              <a:defRPr sz="1400">
                <a:solidFill>
                  <a:schemeClr val="tx1">
                    <a:tint val="75000"/>
                  </a:schemeClr>
                </a:solidFill>
              </a:defRPr>
            </a:lvl5pPr>
            <a:lvl6pPr marL="2285826" indent="0">
              <a:buNone/>
              <a:defRPr sz="1400">
                <a:solidFill>
                  <a:schemeClr val="tx1">
                    <a:tint val="75000"/>
                  </a:schemeClr>
                </a:solidFill>
              </a:defRPr>
            </a:lvl6pPr>
            <a:lvl7pPr marL="2742990" indent="0">
              <a:buNone/>
              <a:defRPr sz="1400">
                <a:solidFill>
                  <a:schemeClr val="tx1">
                    <a:tint val="75000"/>
                  </a:schemeClr>
                </a:solidFill>
              </a:defRPr>
            </a:lvl7pPr>
            <a:lvl8pPr marL="3200156" indent="0">
              <a:buNone/>
              <a:defRPr sz="1400">
                <a:solidFill>
                  <a:schemeClr val="tx1">
                    <a:tint val="75000"/>
                  </a:schemeClr>
                </a:solidFill>
              </a:defRPr>
            </a:lvl8pPr>
            <a:lvl9pPr marL="3657321"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D3F732C-C2C7-40A0-9841-9B75E3C289B5}" type="datetime1">
              <a:rPr kumimoji="1" lang="ja-JP" altLang="en-US" smtClean="0"/>
              <a:t>2016/5/2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1CDA7CF-3E48-41EA-AF5C-3FCD31B8EB5E}" type="slidenum">
              <a:rPr kumimoji="1" lang="ja-JP" altLang="en-US" smtClean="0"/>
              <a:t>‹#›</a:t>
            </a:fld>
            <a:endParaRPr kumimoji="1" lang="ja-JP" altLang="en-US"/>
          </a:p>
        </p:txBody>
      </p:sp>
    </p:spTree>
    <p:extLst>
      <p:ext uri="{BB962C8B-B14F-4D97-AF65-F5344CB8AC3E}">
        <p14:creationId xmlns:p14="http://schemas.microsoft.com/office/powerpoint/2010/main" val="24208919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86580" y="116674"/>
            <a:ext cx="8915400" cy="432008"/>
          </a:xfrm>
          <a:prstGeom prst="rect">
            <a:avLst/>
          </a:prstGeom>
        </p:spPr>
        <p:txBody>
          <a:bodyPr vert="horz" lIns="35997" tIns="35997" rIns="35997" bIns="35997"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193131" y="620688"/>
            <a:ext cx="8915400" cy="4525963"/>
          </a:xfrm>
          <a:prstGeom prst="rect">
            <a:avLst/>
          </a:prstGeom>
        </p:spPr>
        <p:txBody>
          <a:bodyPr vert="horz" lIns="35997" tIns="35997" rIns="35997" bIns="35997"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95300" y="6356353"/>
            <a:ext cx="2311400" cy="365125"/>
          </a:xfrm>
          <a:prstGeom prst="rect">
            <a:avLst/>
          </a:prstGeom>
        </p:spPr>
        <p:txBody>
          <a:bodyPr vert="horz" lIns="91433" tIns="45717" rIns="91433" bIns="45717" rtlCol="0" anchor="ctr"/>
          <a:lstStyle>
            <a:lvl1pPr algn="l">
              <a:defRPr sz="1200">
                <a:solidFill>
                  <a:schemeClr val="tx1">
                    <a:tint val="75000"/>
                  </a:schemeClr>
                </a:solidFill>
              </a:defRPr>
            </a:lvl1pPr>
          </a:lstStyle>
          <a:p>
            <a:fld id="{B7AD82B3-CF30-443C-9021-0179A8F8F127}" type="datetime1">
              <a:rPr kumimoji="1" lang="ja-JP" altLang="en-US" smtClean="0"/>
              <a:t>2016/5/2</a:t>
            </a:fld>
            <a:endParaRPr kumimoji="1" lang="ja-JP" altLang="en-US"/>
          </a:p>
        </p:txBody>
      </p:sp>
      <p:sp>
        <p:nvSpPr>
          <p:cNvPr id="5" name="フッター プレースホルダー 4"/>
          <p:cNvSpPr>
            <a:spLocks noGrp="1"/>
          </p:cNvSpPr>
          <p:nvPr>
            <p:ph type="ftr" sz="quarter" idx="3"/>
          </p:nvPr>
        </p:nvSpPr>
        <p:spPr>
          <a:xfrm>
            <a:off x="3384550" y="6356353"/>
            <a:ext cx="3136900" cy="365125"/>
          </a:xfrm>
          <a:prstGeom prst="rect">
            <a:avLst/>
          </a:prstGeom>
        </p:spPr>
        <p:txBody>
          <a:bodyPr vert="horz" lIns="91433" tIns="45717" rIns="91433" bIns="45717"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7594600" y="6642000"/>
            <a:ext cx="2311400" cy="216000"/>
          </a:xfrm>
          <a:prstGeom prst="rect">
            <a:avLst/>
          </a:prstGeom>
        </p:spPr>
        <p:txBody>
          <a:bodyPr vert="horz" lIns="91433" tIns="45717" rIns="91433" bIns="45717" rtlCol="0" anchor="b">
            <a:noAutofit/>
          </a:bodyPr>
          <a:lstStyle>
            <a:lvl1pPr algn="r">
              <a:defRPr sz="1200">
                <a:solidFill>
                  <a:schemeClr val="tx1">
                    <a:tint val="75000"/>
                  </a:schemeClr>
                </a:solidFill>
                <a:latin typeface="+mn-lt"/>
              </a:defRPr>
            </a:lvl1pPr>
          </a:lstStyle>
          <a:p>
            <a:fld id="{F1CDA7CF-3E48-41EA-AF5C-3FCD31B8EB5E}" type="slidenum">
              <a:rPr lang="ja-JP" altLang="en-US" smtClean="0"/>
              <a:pPr/>
              <a:t>‹#›</a:t>
            </a:fld>
            <a:endParaRPr lang="ja-JP" altLang="en-US" dirty="0"/>
          </a:p>
        </p:txBody>
      </p:sp>
      <p:sp>
        <p:nvSpPr>
          <p:cNvPr id="7" name="Text Box 8"/>
          <p:cNvSpPr txBox="1">
            <a:spLocks noChangeArrowheads="1"/>
          </p:cNvSpPr>
          <p:nvPr userDrawn="1"/>
        </p:nvSpPr>
        <p:spPr bwMode="auto">
          <a:xfrm>
            <a:off x="493" y="6633493"/>
            <a:ext cx="3312000" cy="233014"/>
          </a:xfrm>
          <a:prstGeom prst="rect">
            <a:avLst/>
          </a:prstGeom>
          <a:noFill/>
          <a:ln>
            <a:noFill/>
          </a:ln>
          <a:effectLst/>
          <a:extLst/>
        </p:spPr>
        <p:txBody>
          <a:bodyPr vert="horz" wrap="square" lIns="89993" tIns="46797" rIns="89993" bIns="46797" numCol="1" anchor="b" anchorCtr="0" compatLnSpc="1">
            <a:prstTxWarp prst="textNoShape">
              <a:avLst/>
            </a:prstTxWarp>
            <a:noAutofit/>
          </a:bodyPr>
          <a:lstStyle>
            <a:defPPr>
              <a:defRPr lang="ja-JP"/>
            </a:defPPr>
            <a:lvl1pPr marL="0" algn="l" defTabSz="914400" rtl="0" eaLnBrk="1" fontAlgn="auto" latinLnBrk="0" hangingPunct="1">
              <a:lnSpc>
                <a:spcPct val="90000"/>
              </a:lnSpc>
              <a:spcBef>
                <a:spcPct val="0"/>
              </a:spcBef>
              <a:spcAft>
                <a:spcPts val="0"/>
              </a:spcAft>
              <a:defRPr kumimoji="1" sz="1000" kern="1200" baseline="0">
                <a:solidFill>
                  <a:schemeClr val="tx1"/>
                </a:solidFill>
                <a:latin typeface="+mn-lt"/>
                <a:ea typeface="HGP創英角ｺﾞｼｯｸUB"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smtClean="0">
                <a:solidFill>
                  <a:schemeClr val="tx1">
                    <a:lumMod val="50000"/>
                    <a:lumOff val="50000"/>
                  </a:schemeClr>
                </a:solidFill>
                <a:latin typeface="+mj-ea"/>
                <a:ea typeface="+mj-ea"/>
              </a:rPr>
              <a:t>次期基幹系システム</a:t>
            </a:r>
            <a:r>
              <a:rPr lang="ja-JP" altLang="en-US" dirty="0" smtClean="0">
                <a:solidFill>
                  <a:schemeClr val="tx1">
                    <a:lumMod val="50000"/>
                    <a:lumOff val="50000"/>
                  </a:schemeClr>
                </a:solidFill>
                <a:latin typeface="+mj-ea"/>
                <a:ea typeface="+mj-ea"/>
              </a:rPr>
              <a:t>推進チーム  </a:t>
            </a:r>
            <a:r>
              <a:rPr lang="en-US" altLang="ja-JP" dirty="0" smtClean="0">
                <a:solidFill>
                  <a:schemeClr val="tx1">
                    <a:lumMod val="50000"/>
                    <a:lumOff val="50000"/>
                  </a:schemeClr>
                </a:solidFill>
                <a:latin typeface="+mj-ea"/>
                <a:ea typeface="+mj-ea"/>
              </a:rPr>
              <a:t>Project</a:t>
            </a:r>
            <a:r>
              <a:rPr lang="ja-JP" altLang="en-US" dirty="0" smtClean="0">
                <a:solidFill>
                  <a:schemeClr val="tx1">
                    <a:lumMod val="50000"/>
                    <a:lumOff val="50000"/>
                  </a:schemeClr>
                </a:solidFill>
                <a:latin typeface="+mj-ea"/>
                <a:ea typeface="+mj-ea"/>
              </a:rPr>
              <a:t> </a:t>
            </a:r>
            <a:r>
              <a:rPr lang="en-US" altLang="ja-JP" dirty="0" smtClean="0">
                <a:solidFill>
                  <a:schemeClr val="tx1">
                    <a:lumMod val="50000"/>
                    <a:lumOff val="50000"/>
                  </a:schemeClr>
                </a:solidFill>
                <a:latin typeface="+mj-ea"/>
                <a:ea typeface="+mj-ea"/>
              </a:rPr>
              <a:t>Confidential</a:t>
            </a:r>
          </a:p>
        </p:txBody>
      </p:sp>
    </p:spTree>
    <p:extLst>
      <p:ext uri="{BB962C8B-B14F-4D97-AF65-F5344CB8AC3E}">
        <p14:creationId xmlns:p14="http://schemas.microsoft.com/office/powerpoint/2010/main" val="1247700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hf hdr="0" ftr="0" dt="0"/>
  <p:txStyles>
    <p:titleStyle>
      <a:lvl1pPr algn="l" defTabSz="914331" rtl="0" eaLnBrk="1" latinLnBrk="0" hangingPunct="1">
        <a:spcBef>
          <a:spcPct val="0"/>
        </a:spcBef>
        <a:buNone/>
        <a:defRPr kumimoji="1" sz="2400" b="1" kern="1200">
          <a:solidFill>
            <a:schemeClr val="tx1"/>
          </a:solidFill>
          <a:latin typeface="+mj-lt"/>
          <a:ea typeface="+mj-ea"/>
          <a:cs typeface="+mj-cs"/>
        </a:defRPr>
      </a:lvl1pPr>
    </p:titleStyle>
    <p:bodyStyle>
      <a:lvl1pPr marL="342874" indent="-342874" algn="l" defTabSz="914331" rtl="0" eaLnBrk="1" latinLnBrk="0" hangingPunct="1">
        <a:spcBef>
          <a:spcPct val="20000"/>
        </a:spcBef>
        <a:buFont typeface="Wingdings" panose="05000000000000000000" pitchFamily="2" charset="2"/>
        <a:buChar char="n"/>
        <a:defRPr kumimoji="1" sz="2000" kern="1200">
          <a:solidFill>
            <a:schemeClr val="tx1"/>
          </a:solidFill>
          <a:latin typeface="+mj-ea"/>
          <a:ea typeface="+mj-ea"/>
          <a:cs typeface="+mn-cs"/>
        </a:defRPr>
      </a:lvl1pPr>
      <a:lvl2pPr marL="742894" indent="-285728" algn="l" defTabSz="914331" rtl="0" eaLnBrk="1" latinLnBrk="0" hangingPunct="1">
        <a:spcBef>
          <a:spcPct val="20000"/>
        </a:spcBef>
        <a:buFont typeface="Arial" panose="020B0604020202020204" pitchFamily="34" charset="0"/>
        <a:buChar char="–"/>
        <a:defRPr kumimoji="1" sz="1800" kern="1200">
          <a:solidFill>
            <a:schemeClr val="tx1"/>
          </a:solidFill>
          <a:latin typeface="+mj-ea"/>
          <a:ea typeface="+mj-ea"/>
          <a:cs typeface="+mn-cs"/>
        </a:defRPr>
      </a:lvl2pPr>
      <a:lvl3pPr marL="1142913" indent="-228582" algn="l" defTabSz="914331" rtl="0" eaLnBrk="1" latinLnBrk="0" hangingPunct="1">
        <a:spcBef>
          <a:spcPct val="20000"/>
        </a:spcBef>
        <a:buFont typeface="Arial" panose="020B0604020202020204" pitchFamily="34" charset="0"/>
        <a:buChar char="•"/>
        <a:defRPr kumimoji="1" sz="1600" kern="1200">
          <a:solidFill>
            <a:schemeClr val="tx1"/>
          </a:solidFill>
          <a:latin typeface="+mj-ea"/>
          <a:ea typeface="+mj-ea"/>
          <a:cs typeface="+mn-cs"/>
        </a:defRPr>
      </a:lvl3pPr>
      <a:lvl4pPr marL="1600078" indent="-228582" algn="l" defTabSz="914331" rtl="0" eaLnBrk="1" latinLnBrk="0" hangingPunct="1">
        <a:spcBef>
          <a:spcPct val="20000"/>
        </a:spcBef>
        <a:buFont typeface="Arial" panose="020B0604020202020204" pitchFamily="34" charset="0"/>
        <a:buChar char="–"/>
        <a:defRPr kumimoji="1" sz="1400" kern="1200">
          <a:solidFill>
            <a:schemeClr val="tx1"/>
          </a:solidFill>
          <a:latin typeface="+mj-ea"/>
          <a:ea typeface="+mj-ea"/>
          <a:cs typeface="+mn-cs"/>
        </a:defRPr>
      </a:lvl4pPr>
      <a:lvl5pPr marL="2057243" indent="-228582" algn="l" defTabSz="914331" rtl="0" eaLnBrk="1" latinLnBrk="0" hangingPunct="1">
        <a:spcBef>
          <a:spcPct val="20000"/>
        </a:spcBef>
        <a:buFont typeface="Arial" panose="020B0604020202020204" pitchFamily="34" charset="0"/>
        <a:buChar char="»"/>
        <a:defRPr kumimoji="1" sz="1400" kern="1200">
          <a:solidFill>
            <a:schemeClr val="tx1"/>
          </a:solidFill>
          <a:latin typeface="+mj-ea"/>
          <a:ea typeface="+mj-ea"/>
          <a:cs typeface="+mn-cs"/>
        </a:defRPr>
      </a:lvl5pPr>
      <a:lvl6pPr marL="2514408" indent="-228582" algn="l" defTabSz="914331"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573" indent="-228582" algn="l" defTabSz="914331"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8739" indent="-228582" algn="l" defTabSz="914331"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5903" indent="-228582" algn="l" defTabSz="914331"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331" rtl="0" eaLnBrk="1" latinLnBrk="0" hangingPunct="1">
        <a:defRPr kumimoji="1" sz="1800" kern="1200">
          <a:solidFill>
            <a:schemeClr val="tx1"/>
          </a:solidFill>
          <a:latin typeface="+mn-lt"/>
          <a:ea typeface="+mn-ea"/>
          <a:cs typeface="+mn-cs"/>
        </a:defRPr>
      </a:lvl1pPr>
      <a:lvl2pPr marL="457165" algn="l" defTabSz="914331" rtl="0" eaLnBrk="1" latinLnBrk="0" hangingPunct="1">
        <a:defRPr kumimoji="1" sz="1800" kern="1200">
          <a:solidFill>
            <a:schemeClr val="tx1"/>
          </a:solidFill>
          <a:latin typeface="+mn-lt"/>
          <a:ea typeface="+mn-ea"/>
          <a:cs typeface="+mn-cs"/>
        </a:defRPr>
      </a:lvl2pPr>
      <a:lvl3pPr marL="914331" algn="l" defTabSz="914331" rtl="0" eaLnBrk="1" latinLnBrk="0" hangingPunct="1">
        <a:defRPr kumimoji="1" sz="1800" kern="1200">
          <a:solidFill>
            <a:schemeClr val="tx1"/>
          </a:solidFill>
          <a:latin typeface="+mn-lt"/>
          <a:ea typeface="+mn-ea"/>
          <a:cs typeface="+mn-cs"/>
        </a:defRPr>
      </a:lvl3pPr>
      <a:lvl4pPr marL="1371495" algn="l" defTabSz="914331" rtl="0" eaLnBrk="1" latinLnBrk="0" hangingPunct="1">
        <a:defRPr kumimoji="1" sz="1800" kern="1200">
          <a:solidFill>
            <a:schemeClr val="tx1"/>
          </a:solidFill>
          <a:latin typeface="+mn-lt"/>
          <a:ea typeface="+mn-ea"/>
          <a:cs typeface="+mn-cs"/>
        </a:defRPr>
      </a:lvl4pPr>
      <a:lvl5pPr marL="1828660" algn="l" defTabSz="914331" rtl="0" eaLnBrk="1" latinLnBrk="0" hangingPunct="1">
        <a:defRPr kumimoji="1" sz="1800" kern="1200">
          <a:solidFill>
            <a:schemeClr val="tx1"/>
          </a:solidFill>
          <a:latin typeface="+mn-lt"/>
          <a:ea typeface="+mn-ea"/>
          <a:cs typeface="+mn-cs"/>
        </a:defRPr>
      </a:lvl5pPr>
      <a:lvl6pPr marL="2285826" algn="l" defTabSz="914331" rtl="0" eaLnBrk="1" latinLnBrk="0" hangingPunct="1">
        <a:defRPr kumimoji="1" sz="1800" kern="1200">
          <a:solidFill>
            <a:schemeClr val="tx1"/>
          </a:solidFill>
          <a:latin typeface="+mn-lt"/>
          <a:ea typeface="+mn-ea"/>
          <a:cs typeface="+mn-cs"/>
        </a:defRPr>
      </a:lvl6pPr>
      <a:lvl7pPr marL="2742990" algn="l" defTabSz="914331" rtl="0" eaLnBrk="1" latinLnBrk="0" hangingPunct="1">
        <a:defRPr kumimoji="1" sz="1800" kern="1200">
          <a:solidFill>
            <a:schemeClr val="tx1"/>
          </a:solidFill>
          <a:latin typeface="+mn-lt"/>
          <a:ea typeface="+mn-ea"/>
          <a:cs typeface="+mn-cs"/>
        </a:defRPr>
      </a:lvl7pPr>
      <a:lvl8pPr marL="3200156" algn="l" defTabSz="914331" rtl="0" eaLnBrk="1" latinLnBrk="0" hangingPunct="1">
        <a:defRPr kumimoji="1" sz="1800" kern="1200">
          <a:solidFill>
            <a:schemeClr val="tx1"/>
          </a:solidFill>
          <a:latin typeface="+mn-lt"/>
          <a:ea typeface="+mn-ea"/>
          <a:cs typeface="+mn-cs"/>
        </a:defRPr>
      </a:lvl8pPr>
      <a:lvl9pPr marL="3657321" algn="l" defTabSz="914331"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サブタイトル 5"/>
          <p:cNvSpPr>
            <a:spLocks noGrp="1"/>
          </p:cNvSpPr>
          <p:nvPr>
            <p:ph type="subTitle" idx="1"/>
          </p:nvPr>
        </p:nvSpPr>
        <p:spPr/>
        <p:txBody>
          <a:bodyPr/>
          <a:lstStyle/>
          <a:p>
            <a:r>
              <a:rPr lang="en-US" altLang="ja-JP" dirty="0" smtClean="0"/>
              <a:t>2016/05/02</a:t>
            </a:r>
            <a:endParaRPr lang="en-US" altLang="ja-JP" dirty="0"/>
          </a:p>
          <a:p>
            <a:r>
              <a:rPr kumimoji="1" lang="en-US" altLang="ja-JP" dirty="0" smtClean="0"/>
              <a:t>FA</a:t>
            </a:r>
            <a:r>
              <a:rPr kumimoji="1" lang="ja-JP" altLang="en-US" dirty="0" smtClean="0"/>
              <a:t>チーム</a:t>
            </a:r>
            <a:endParaRPr kumimoji="1" lang="en-US" altLang="ja-JP" dirty="0" smtClean="0"/>
          </a:p>
          <a:p>
            <a:endParaRPr kumimoji="1" lang="ja-JP" altLang="en-US" dirty="0"/>
          </a:p>
        </p:txBody>
      </p:sp>
      <p:sp>
        <p:nvSpPr>
          <p:cNvPr id="2" name="タイトル 1"/>
          <p:cNvSpPr>
            <a:spLocks noGrp="1"/>
          </p:cNvSpPr>
          <p:nvPr>
            <p:ph type="ctrTitle"/>
          </p:nvPr>
        </p:nvSpPr>
        <p:spPr/>
        <p:txBody>
          <a:bodyPr>
            <a:normAutofit/>
          </a:bodyPr>
          <a:lstStyle/>
          <a:p>
            <a:r>
              <a:rPr lang="ja-JP" altLang="en-US" dirty="0" smtClean="0">
                <a:latin typeface="+mj-ea"/>
              </a:rPr>
              <a:t>ファイリングシステムパラメータ検討結果</a:t>
            </a:r>
            <a:endParaRPr kumimoji="1" lang="ja-JP" altLang="en-US" dirty="0">
              <a:latin typeface="+mj-ea"/>
            </a:endParaRPr>
          </a:p>
        </p:txBody>
      </p:sp>
      <p:sp>
        <p:nvSpPr>
          <p:cNvPr id="4" name="スライド番号プレースホルダー 3"/>
          <p:cNvSpPr>
            <a:spLocks noGrp="1"/>
          </p:cNvSpPr>
          <p:nvPr>
            <p:ph type="sldNum" sz="quarter" idx="12"/>
          </p:nvPr>
        </p:nvSpPr>
        <p:spPr>
          <a:xfrm>
            <a:off x="7594600" y="6642000"/>
            <a:ext cx="2311400" cy="216000"/>
          </a:xfrm>
        </p:spPr>
        <p:txBody>
          <a:bodyPr/>
          <a:lstStyle/>
          <a:p>
            <a:fld id="{F1CDA7CF-3E48-41EA-AF5C-3FCD31B8EB5E}" type="slidenum">
              <a:rPr kumimoji="1" lang="ja-JP" altLang="en-US" smtClean="0"/>
              <a:t>0</a:t>
            </a:fld>
            <a:endParaRPr kumimoji="1" lang="ja-JP" altLang="en-US" dirty="0"/>
          </a:p>
        </p:txBody>
      </p:sp>
    </p:spTree>
    <p:extLst>
      <p:ext uri="{BB962C8B-B14F-4D97-AF65-F5344CB8AC3E}">
        <p14:creationId xmlns:p14="http://schemas.microsoft.com/office/powerpoint/2010/main" val="2150554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pPr marL="457200" indent="-457200">
              <a:buAutoNum type="arabicPeriod"/>
            </a:pPr>
            <a:r>
              <a:rPr lang="en-US" altLang="ja-JP" dirty="0" err="1" smtClean="0"/>
              <a:t>OnBase</a:t>
            </a:r>
            <a:r>
              <a:rPr lang="ja-JP" altLang="en-US" dirty="0"/>
              <a:t>設定項目</a:t>
            </a:r>
            <a:r>
              <a:rPr lang="ja-JP" altLang="en-US" dirty="0" smtClean="0"/>
              <a:t>概要</a:t>
            </a:r>
            <a:endParaRPr lang="en-US" altLang="ja-JP" dirty="0" smtClean="0"/>
          </a:p>
          <a:p>
            <a:pPr marL="457200" indent="-457200">
              <a:buAutoNum type="arabicPeriod"/>
            </a:pPr>
            <a:r>
              <a:rPr lang="ja-JP" altLang="en-US" dirty="0"/>
              <a:t>打合せでの</a:t>
            </a:r>
            <a:r>
              <a:rPr lang="ja-JP" altLang="en-US" dirty="0" smtClean="0"/>
              <a:t>ヒアリング</a:t>
            </a:r>
            <a:r>
              <a:rPr lang="ja-JP" altLang="en-US" dirty="0" smtClean="0"/>
              <a:t>対象</a:t>
            </a:r>
            <a:endParaRPr lang="en-US" altLang="ja-JP" dirty="0" smtClean="0"/>
          </a:p>
          <a:p>
            <a:pPr marL="457200" indent="-457200">
              <a:buAutoNum type="arabicPeriod"/>
            </a:pPr>
            <a:r>
              <a:rPr lang="ja-JP" altLang="en-US" dirty="0" smtClean="0"/>
              <a:t>検討</a:t>
            </a:r>
            <a:r>
              <a:rPr lang="ja-JP" altLang="en-US" dirty="0"/>
              <a:t>結果</a:t>
            </a:r>
            <a:endParaRPr lang="en-US" altLang="ja-JP" dirty="0" smtClean="0"/>
          </a:p>
        </p:txBody>
      </p:sp>
      <p:sp>
        <p:nvSpPr>
          <p:cNvPr id="4" name="スライド番号プレースホルダー 3"/>
          <p:cNvSpPr>
            <a:spLocks noGrp="1"/>
          </p:cNvSpPr>
          <p:nvPr>
            <p:ph type="sldNum" sz="quarter" idx="12"/>
          </p:nvPr>
        </p:nvSpPr>
        <p:spPr/>
        <p:txBody>
          <a:bodyPr/>
          <a:lstStyle/>
          <a:p>
            <a:fld id="{F1CDA7CF-3E48-41EA-AF5C-3FCD31B8EB5E}" type="slidenum">
              <a:rPr kumimoji="1" lang="ja-JP" altLang="en-US" smtClean="0"/>
              <a:t>1</a:t>
            </a:fld>
            <a:endParaRPr kumimoji="1" lang="ja-JP" altLang="en-US" dirty="0"/>
          </a:p>
        </p:txBody>
      </p:sp>
    </p:spTree>
    <p:extLst>
      <p:ext uri="{BB962C8B-B14F-4D97-AF65-F5344CB8AC3E}">
        <p14:creationId xmlns:p14="http://schemas.microsoft.com/office/powerpoint/2010/main" val="2623914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１</a:t>
            </a:r>
            <a:r>
              <a:rPr kumimoji="1" lang="en-US" altLang="ja-JP" dirty="0" smtClean="0"/>
              <a:t>. </a:t>
            </a:r>
            <a:r>
              <a:rPr kumimoji="1" lang="en-US" altLang="ja-JP" dirty="0" err="1" smtClean="0"/>
              <a:t>OnBase</a:t>
            </a:r>
            <a:r>
              <a:rPr kumimoji="1" lang="ja-JP" altLang="en-US" dirty="0" smtClean="0"/>
              <a:t>設定項目概要</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kumimoji="1" lang="ja-JP" altLang="en-US" smtClean="0"/>
              <a:t>2</a:t>
            </a:fld>
            <a:endParaRPr kumimoji="1" lang="ja-JP" altLang="en-US" dirty="0"/>
          </a:p>
        </p:txBody>
      </p:sp>
      <p:sp>
        <p:nvSpPr>
          <p:cNvPr id="72" name="テキスト ボックス 71"/>
          <p:cNvSpPr txBox="1"/>
          <p:nvPr/>
        </p:nvSpPr>
        <p:spPr>
          <a:xfrm>
            <a:off x="186580" y="692696"/>
            <a:ext cx="7101624" cy="584775"/>
          </a:xfrm>
          <a:prstGeom prst="rect">
            <a:avLst/>
          </a:prstGeom>
          <a:noFill/>
        </p:spPr>
        <p:txBody>
          <a:bodyPr wrap="none" rtlCol="0">
            <a:spAutoFit/>
          </a:bodyPr>
          <a:lstStyle/>
          <a:p>
            <a:r>
              <a:rPr lang="en-US" altLang="ja-JP" sz="1600" dirty="0" err="1">
                <a:latin typeface="+mn-ea"/>
              </a:rPr>
              <a:t>OnBase</a:t>
            </a:r>
            <a:r>
              <a:rPr lang="ja-JP" altLang="en-US" sz="1600" dirty="0">
                <a:latin typeface="+mn-ea"/>
              </a:rPr>
              <a:t>（ファイリング用パッケージ）では、次の項目を設定することで</a:t>
            </a:r>
            <a:r>
              <a:rPr lang="ja-JP" altLang="en-US" sz="1600" dirty="0" smtClean="0">
                <a:latin typeface="+mn-ea"/>
              </a:rPr>
              <a:t>、</a:t>
            </a:r>
            <a:endParaRPr lang="en-US" altLang="ja-JP" sz="1600" dirty="0">
              <a:latin typeface="+mn-ea"/>
            </a:endParaRPr>
          </a:p>
          <a:p>
            <a:r>
              <a:rPr lang="ja-JP" altLang="en-US" sz="1600" dirty="0" smtClean="0">
                <a:latin typeface="+mn-ea"/>
              </a:rPr>
              <a:t>「</a:t>
            </a:r>
            <a:r>
              <a:rPr lang="ja-JP" altLang="en-US" sz="1600" dirty="0">
                <a:latin typeface="+mn-ea"/>
              </a:rPr>
              <a:t>紙」文書を「電子」文書として管理するための基盤を構築します。</a:t>
            </a:r>
            <a:endParaRPr kumimoji="1" lang="ja-JP" altLang="en-US" sz="1600" dirty="0" smtClean="0">
              <a:latin typeface="+mn-ea"/>
            </a:endParaRPr>
          </a:p>
        </p:txBody>
      </p:sp>
      <p:sp>
        <p:nvSpPr>
          <p:cNvPr id="73" name="テキスト ボックス 72"/>
          <p:cNvSpPr txBox="1"/>
          <p:nvPr/>
        </p:nvSpPr>
        <p:spPr>
          <a:xfrm>
            <a:off x="200624" y="1436652"/>
            <a:ext cx="9571851" cy="129266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ja-JP" altLang="en-US" sz="1300" dirty="0">
                <a:latin typeface="+mn-ea"/>
              </a:rPr>
              <a:t>１．ディスクグループ		</a:t>
            </a:r>
            <a:r>
              <a:rPr lang="ja-JP" altLang="en-US" sz="1300" dirty="0" smtClean="0">
                <a:latin typeface="+mn-ea"/>
              </a:rPr>
              <a:t>：文書</a:t>
            </a:r>
            <a:r>
              <a:rPr lang="ja-JP" altLang="en-US" sz="1300" dirty="0">
                <a:latin typeface="+mn-ea"/>
              </a:rPr>
              <a:t>を格納するための物理配置定義		</a:t>
            </a:r>
            <a:r>
              <a:rPr lang="ja-JP" altLang="en-US" sz="1300" dirty="0" smtClean="0">
                <a:latin typeface="+mn-ea"/>
              </a:rPr>
              <a:t>共通</a:t>
            </a:r>
            <a:r>
              <a:rPr lang="ja-JP" altLang="en-US" sz="1300" dirty="0">
                <a:latin typeface="+mn-ea"/>
              </a:rPr>
              <a:t>定義</a:t>
            </a:r>
          </a:p>
          <a:p>
            <a:r>
              <a:rPr lang="ja-JP" altLang="en-US" sz="1300" dirty="0">
                <a:latin typeface="+mn-ea"/>
              </a:rPr>
              <a:t>２．</a:t>
            </a:r>
            <a:r>
              <a:rPr lang="ja-JP" altLang="en-US" sz="1300" dirty="0" smtClean="0">
                <a:latin typeface="+mn-ea"/>
              </a:rPr>
              <a:t>ドキュメントタイプグループ</a:t>
            </a:r>
            <a:r>
              <a:rPr lang="ja-JP" altLang="en-US" sz="1300" dirty="0">
                <a:latin typeface="+mn-ea"/>
              </a:rPr>
              <a:t>	</a:t>
            </a:r>
            <a:r>
              <a:rPr lang="ja-JP" altLang="en-US" sz="1300" dirty="0" smtClean="0">
                <a:latin typeface="+mn-ea"/>
              </a:rPr>
              <a:t>：文書</a:t>
            </a:r>
            <a:r>
              <a:rPr lang="ja-JP" altLang="en-US" sz="1300" dirty="0">
                <a:latin typeface="+mn-ea"/>
              </a:rPr>
              <a:t>を仕分けするための大きなまとまり		</a:t>
            </a:r>
            <a:r>
              <a:rPr lang="ja-JP" altLang="en-US" sz="1300" dirty="0" smtClean="0">
                <a:latin typeface="+mn-ea"/>
              </a:rPr>
              <a:t>共通</a:t>
            </a:r>
            <a:r>
              <a:rPr lang="ja-JP" altLang="en-US" sz="1300" dirty="0">
                <a:latin typeface="+mn-ea"/>
              </a:rPr>
              <a:t>定義</a:t>
            </a:r>
          </a:p>
          <a:p>
            <a:r>
              <a:rPr lang="ja-JP" altLang="en-US" sz="1300" dirty="0">
                <a:latin typeface="+mn-ea"/>
              </a:rPr>
              <a:t>３．</a:t>
            </a:r>
            <a:r>
              <a:rPr lang="ja-JP" altLang="en-US" sz="1300" dirty="0" smtClean="0">
                <a:latin typeface="+mn-ea"/>
              </a:rPr>
              <a:t>ドキュメントタイプ</a:t>
            </a:r>
            <a:r>
              <a:rPr lang="en-US" altLang="ja-JP" sz="1300" dirty="0" smtClean="0">
                <a:latin typeface="+mn-ea"/>
              </a:rPr>
              <a:t>	</a:t>
            </a:r>
            <a:r>
              <a:rPr lang="ja-JP" altLang="en-US" sz="1300" dirty="0">
                <a:latin typeface="+mn-ea"/>
              </a:rPr>
              <a:t>	</a:t>
            </a:r>
            <a:r>
              <a:rPr lang="ja-JP" altLang="en-US" sz="1300" dirty="0" smtClean="0">
                <a:latin typeface="+mn-ea"/>
              </a:rPr>
              <a:t>：文書</a:t>
            </a:r>
            <a:r>
              <a:rPr lang="ja-JP" altLang="en-US" sz="1300" dirty="0">
                <a:latin typeface="+mn-ea"/>
              </a:rPr>
              <a:t>を収納するための</a:t>
            </a:r>
            <a:r>
              <a:rPr lang="ja-JP" altLang="en-US" sz="1300" dirty="0" smtClean="0">
                <a:latin typeface="+mn-ea"/>
              </a:rPr>
              <a:t>入れ物</a:t>
            </a:r>
            <a:r>
              <a:rPr lang="ja-JP" altLang="en-US" sz="1300" dirty="0">
                <a:latin typeface="+mn-ea"/>
              </a:rPr>
              <a:t>			</a:t>
            </a:r>
            <a:r>
              <a:rPr lang="ja-JP" altLang="en-US" sz="1300" dirty="0" smtClean="0">
                <a:latin typeface="+mn-ea"/>
              </a:rPr>
              <a:t>個別</a:t>
            </a:r>
            <a:r>
              <a:rPr lang="ja-JP" altLang="en-US" sz="1300" dirty="0">
                <a:latin typeface="+mn-ea"/>
              </a:rPr>
              <a:t>定義を検討中（</a:t>
            </a:r>
            <a:r>
              <a:rPr lang="en-US" altLang="ja-JP" sz="1300" dirty="0">
                <a:latin typeface="+mn-ea"/>
              </a:rPr>
              <a:t>※</a:t>
            </a:r>
            <a:r>
              <a:rPr lang="ja-JP" altLang="en-US" sz="1300" dirty="0">
                <a:latin typeface="+mn-ea"/>
              </a:rPr>
              <a:t>１）</a:t>
            </a:r>
          </a:p>
          <a:p>
            <a:r>
              <a:rPr lang="ja-JP" altLang="en-US" sz="1300" dirty="0">
                <a:latin typeface="+mn-ea"/>
              </a:rPr>
              <a:t>４．キーワードタイプ		</a:t>
            </a:r>
            <a:r>
              <a:rPr lang="ja-JP" altLang="en-US" sz="1300" dirty="0" smtClean="0">
                <a:latin typeface="+mn-ea"/>
              </a:rPr>
              <a:t>：収納</a:t>
            </a:r>
            <a:r>
              <a:rPr lang="ja-JP" altLang="en-US" sz="1300" dirty="0">
                <a:latin typeface="+mn-ea"/>
              </a:rPr>
              <a:t>した文書を探すための情報			</a:t>
            </a:r>
            <a:r>
              <a:rPr lang="ja-JP" altLang="en-US" sz="1300" dirty="0" smtClean="0">
                <a:latin typeface="+mn-ea"/>
              </a:rPr>
              <a:t>個別</a:t>
            </a:r>
            <a:r>
              <a:rPr lang="ja-JP" altLang="en-US" sz="1300" dirty="0">
                <a:latin typeface="+mn-ea"/>
              </a:rPr>
              <a:t>定義を検討中（</a:t>
            </a:r>
            <a:r>
              <a:rPr lang="en-US" altLang="ja-JP" sz="1300" dirty="0">
                <a:latin typeface="+mn-ea"/>
              </a:rPr>
              <a:t>※</a:t>
            </a:r>
            <a:r>
              <a:rPr lang="ja-JP" altLang="en-US" sz="1300" dirty="0">
                <a:latin typeface="+mn-ea"/>
              </a:rPr>
              <a:t>１）</a:t>
            </a:r>
          </a:p>
          <a:p>
            <a:r>
              <a:rPr lang="ja-JP" altLang="en-US" sz="1300" dirty="0">
                <a:latin typeface="+mn-ea"/>
              </a:rPr>
              <a:t>５．メモタイプ		</a:t>
            </a:r>
            <a:r>
              <a:rPr lang="ja-JP" altLang="en-US" sz="1300" dirty="0" smtClean="0">
                <a:latin typeface="+mn-ea"/>
              </a:rPr>
              <a:t>：文書</a:t>
            </a:r>
            <a:r>
              <a:rPr lang="ja-JP" altLang="en-US" sz="1300" dirty="0">
                <a:latin typeface="+mn-ea"/>
              </a:rPr>
              <a:t>の内容に対して付与する目印・情報		</a:t>
            </a:r>
            <a:r>
              <a:rPr lang="ja-JP" altLang="en-US" sz="1300" dirty="0" smtClean="0">
                <a:latin typeface="+mn-ea"/>
              </a:rPr>
              <a:t>共通</a:t>
            </a:r>
            <a:r>
              <a:rPr lang="ja-JP" altLang="en-US" sz="1300" dirty="0">
                <a:latin typeface="+mn-ea"/>
              </a:rPr>
              <a:t>定義</a:t>
            </a:r>
          </a:p>
          <a:p>
            <a:r>
              <a:rPr lang="ja-JP" altLang="en-US" sz="1300" dirty="0">
                <a:latin typeface="+mn-ea"/>
              </a:rPr>
              <a:t>６．ユーザグループ／ユーザ	</a:t>
            </a:r>
            <a:r>
              <a:rPr lang="ja-JP" altLang="en-US" sz="1300" dirty="0" smtClean="0">
                <a:latin typeface="+mn-ea"/>
              </a:rPr>
              <a:t>：文書</a:t>
            </a:r>
            <a:r>
              <a:rPr lang="ja-JP" altLang="en-US" sz="1300" dirty="0">
                <a:latin typeface="+mn-ea"/>
              </a:rPr>
              <a:t>を閲覧・編集するためのユーザグループ／ユーザ情報	</a:t>
            </a:r>
            <a:r>
              <a:rPr lang="ja-JP" altLang="en-US" sz="1300" dirty="0" smtClean="0">
                <a:latin typeface="+mn-ea"/>
              </a:rPr>
              <a:t>共通定義</a:t>
            </a:r>
            <a:endParaRPr lang="ja-JP" altLang="en-US" sz="1300" dirty="0">
              <a:latin typeface="+mn-ea"/>
            </a:endParaRPr>
          </a:p>
        </p:txBody>
      </p:sp>
      <p:sp>
        <p:nvSpPr>
          <p:cNvPr id="74" name="テキスト ボックス 73"/>
          <p:cNvSpPr txBox="1"/>
          <p:nvPr/>
        </p:nvSpPr>
        <p:spPr>
          <a:xfrm>
            <a:off x="200624" y="2888495"/>
            <a:ext cx="5019323" cy="492443"/>
          </a:xfrm>
          <a:prstGeom prst="rect">
            <a:avLst/>
          </a:prstGeom>
          <a:noFill/>
        </p:spPr>
        <p:txBody>
          <a:bodyPr wrap="none" rtlCol="0">
            <a:spAutoFit/>
          </a:bodyPr>
          <a:lstStyle/>
          <a:p>
            <a:r>
              <a:rPr lang="en-US" altLang="ja-JP" sz="1300" dirty="0">
                <a:latin typeface="+mn-ea"/>
              </a:rPr>
              <a:t>※</a:t>
            </a:r>
            <a:r>
              <a:rPr lang="ja-JP" altLang="en-US" sz="1300" dirty="0">
                <a:latin typeface="+mn-ea"/>
              </a:rPr>
              <a:t>１：各業務チームへヒアリングを行い、必要な項目を</a:t>
            </a:r>
            <a:r>
              <a:rPr lang="ja-JP" altLang="en-US" sz="1300" dirty="0" smtClean="0">
                <a:latin typeface="+mn-ea"/>
              </a:rPr>
              <a:t>洗い出す</a:t>
            </a:r>
            <a:endParaRPr lang="en-US" altLang="ja-JP" sz="1300" dirty="0" smtClean="0">
              <a:latin typeface="+mn-ea"/>
            </a:endParaRPr>
          </a:p>
          <a:p>
            <a:r>
              <a:rPr lang="ja-JP" altLang="en-US" sz="1300" dirty="0">
                <a:latin typeface="+mn-ea"/>
              </a:rPr>
              <a:t>　　　</a:t>
            </a:r>
            <a:r>
              <a:rPr lang="ja-JP" altLang="en-US" sz="1300" dirty="0" smtClean="0">
                <a:latin typeface="+mn-ea"/>
              </a:rPr>
              <a:t>その後、共通</a:t>
            </a:r>
            <a:r>
              <a:rPr lang="ja-JP" altLang="en-US" sz="1300" dirty="0">
                <a:latin typeface="+mn-ea"/>
              </a:rPr>
              <a:t>定義が可能か検討し、設定値を決定する</a:t>
            </a:r>
          </a:p>
        </p:txBody>
      </p:sp>
      <p:sp>
        <p:nvSpPr>
          <p:cNvPr id="75" name="テキスト ボックス 74"/>
          <p:cNvSpPr txBox="1"/>
          <p:nvPr/>
        </p:nvSpPr>
        <p:spPr>
          <a:xfrm>
            <a:off x="200624" y="3617284"/>
            <a:ext cx="5019323" cy="292388"/>
          </a:xfrm>
          <a:prstGeom prst="rect">
            <a:avLst/>
          </a:prstGeom>
          <a:noFill/>
        </p:spPr>
        <p:txBody>
          <a:bodyPr wrap="none" rtlCol="0">
            <a:spAutoFit/>
          </a:bodyPr>
          <a:lstStyle/>
          <a:p>
            <a:r>
              <a:rPr lang="ja-JP" altLang="en-US" sz="1300" dirty="0">
                <a:latin typeface="+mn-ea"/>
              </a:rPr>
              <a:t>例：紙文書の管理と電子文書の管理を対比させた際のイメージ図</a:t>
            </a:r>
          </a:p>
        </p:txBody>
      </p:sp>
      <p:sp>
        <p:nvSpPr>
          <p:cNvPr id="76" name="Oval 1"/>
          <p:cNvSpPr>
            <a:spLocks noChangeArrowheads="1"/>
          </p:cNvSpPr>
          <p:nvPr/>
        </p:nvSpPr>
        <p:spPr bwMode="auto">
          <a:xfrm>
            <a:off x="2069792" y="3851477"/>
            <a:ext cx="6940043" cy="2582669"/>
          </a:xfrm>
          <a:prstGeom prst="ellipse">
            <a:avLst/>
          </a:prstGeom>
          <a:solidFill>
            <a:srgbClr val="FFFFCC"/>
          </a:solidFill>
          <a:ln w="9525">
            <a:noFill/>
            <a:round/>
            <a:headEnd/>
            <a:tailEnd/>
          </a:ln>
          <a:effectLst>
            <a:outerShdw dist="89605" dir="2700000" algn="ctr" rotWithShape="0">
              <a:srgbClr val="808080">
                <a:alpha val="50027"/>
              </a:srgbClr>
            </a:outerShdw>
          </a:effectLst>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defRPr/>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77" name="Group 9"/>
          <p:cNvGrpSpPr>
            <a:grpSpLocks/>
          </p:cNvGrpSpPr>
          <p:nvPr/>
        </p:nvGrpSpPr>
        <p:grpSpPr bwMode="auto">
          <a:xfrm>
            <a:off x="1689511" y="3943214"/>
            <a:ext cx="1503219" cy="2449914"/>
            <a:chOff x="1266390" y="1948704"/>
            <a:chExt cx="1542" cy="2222"/>
          </a:xfrm>
        </p:grpSpPr>
        <p:sp>
          <p:nvSpPr>
            <p:cNvPr id="133" name="AutoShape 10"/>
            <p:cNvSpPr>
              <a:spLocks noChangeArrowheads="1"/>
            </p:cNvSpPr>
            <p:nvPr/>
          </p:nvSpPr>
          <p:spPr bwMode="auto">
            <a:xfrm>
              <a:off x="1266390" y="1948704"/>
              <a:ext cx="1542" cy="2222"/>
            </a:xfrm>
            <a:prstGeom prst="cube">
              <a:avLst>
                <a:gd name="adj" fmla="val 25000"/>
              </a:avLst>
            </a:prstGeom>
            <a:solidFill>
              <a:srgbClr val="BBE0E3"/>
            </a:solidFill>
            <a:ln w="9360">
              <a:solidFill>
                <a:srgbClr val="000000"/>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34" name="Group 11"/>
            <p:cNvGrpSpPr>
              <a:grpSpLocks/>
            </p:cNvGrpSpPr>
            <p:nvPr/>
          </p:nvGrpSpPr>
          <p:grpSpPr bwMode="auto">
            <a:xfrm>
              <a:off x="1266435" y="1949248"/>
              <a:ext cx="1043" cy="680"/>
              <a:chOff x="1266435" y="1949248"/>
              <a:chExt cx="1043" cy="680"/>
            </a:xfrm>
          </p:grpSpPr>
          <p:sp>
            <p:nvSpPr>
              <p:cNvPr id="141" name="Rectangle 12"/>
              <p:cNvSpPr>
                <a:spLocks noChangeArrowheads="1"/>
              </p:cNvSpPr>
              <p:nvPr/>
            </p:nvSpPr>
            <p:spPr bwMode="auto">
              <a:xfrm>
                <a:off x="1266435" y="1949248"/>
                <a:ext cx="1043" cy="680"/>
              </a:xfrm>
              <a:prstGeom prst="rect">
                <a:avLst/>
              </a:prstGeom>
              <a:solidFill>
                <a:srgbClr val="BBE0E3"/>
              </a:solidFill>
              <a:ln w="9360">
                <a:solidFill>
                  <a:srgbClr val="000000"/>
                </a:solidFill>
                <a:miter lim="800000"/>
                <a:headEnd/>
                <a:tailEnd/>
              </a:ln>
              <a:effectLst>
                <a:outerShdw dist="17819" dir="2700000" algn="ctr" rotWithShape="0">
                  <a:srgbClr val="333333">
                    <a:alpha val="50027"/>
                  </a:srgbClr>
                </a:outerShdw>
              </a:effectLst>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defRPr/>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2" name="Rectangle 13"/>
              <p:cNvSpPr>
                <a:spLocks noChangeArrowheads="1"/>
              </p:cNvSpPr>
              <p:nvPr/>
            </p:nvSpPr>
            <p:spPr bwMode="auto">
              <a:xfrm>
                <a:off x="1266662" y="1949565"/>
                <a:ext cx="544" cy="227"/>
              </a:xfrm>
              <a:prstGeom prst="rect">
                <a:avLst/>
              </a:prstGeom>
              <a:solidFill>
                <a:srgbClr val="BBE0E3"/>
              </a:solidFill>
              <a:ln w="9360">
                <a:solidFill>
                  <a:srgbClr val="000000"/>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3" name="AutoShape 14"/>
              <p:cNvSpPr>
                <a:spLocks noChangeArrowheads="1"/>
              </p:cNvSpPr>
              <p:nvPr/>
            </p:nvSpPr>
            <p:spPr bwMode="auto">
              <a:xfrm>
                <a:off x="1266685" y="1949339"/>
                <a:ext cx="499" cy="181"/>
              </a:xfrm>
              <a:prstGeom prst="roundRect">
                <a:avLst>
                  <a:gd name="adj" fmla="val 50000"/>
                </a:avLst>
              </a:prstGeom>
              <a:solidFill>
                <a:srgbClr val="BBE0E3"/>
              </a:solidFill>
              <a:ln w="9360">
                <a:solidFill>
                  <a:srgbClr val="000000"/>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4" name="Rectangle 15"/>
              <p:cNvSpPr>
                <a:spLocks noChangeArrowheads="1"/>
              </p:cNvSpPr>
              <p:nvPr/>
            </p:nvSpPr>
            <p:spPr bwMode="auto">
              <a:xfrm>
                <a:off x="1266707" y="1949566"/>
                <a:ext cx="454" cy="227"/>
              </a:xfrm>
              <a:prstGeom prst="rect">
                <a:avLst/>
              </a:prstGeom>
              <a:solidFill>
                <a:srgbClr val="FFFFFF"/>
              </a:solidFill>
              <a:ln w="9360">
                <a:solidFill>
                  <a:srgbClr val="000000"/>
                </a:solidFill>
                <a:miter lim="800000"/>
                <a:headEnd/>
                <a:tailEnd/>
              </a:ln>
            </p:spPr>
            <p:txBody>
              <a:bodyPr wrap="square" lIns="90000" tIns="46800" rIns="90000" bIns="4680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支払</a:t>
                </a:r>
                <a:endParaRPr kumimoji="0"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5" name="AutoShape 16"/>
              <p:cNvSpPr>
                <a:spLocks noChangeArrowheads="1"/>
              </p:cNvSpPr>
              <p:nvPr/>
            </p:nvSpPr>
            <p:spPr bwMode="auto">
              <a:xfrm>
                <a:off x="1266707" y="1949339"/>
                <a:ext cx="499" cy="181"/>
              </a:xfrm>
              <a:prstGeom prst="roundRect">
                <a:avLst>
                  <a:gd name="adj" fmla="val 50000"/>
                </a:avLst>
              </a:prstGeom>
              <a:solidFill>
                <a:srgbClr val="BBE0E3"/>
              </a:solidFill>
              <a:ln w="9360">
                <a:solidFill>
                  <a:srgbClr val="000000"/>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135" name="Group 17"/>
            <p:cNvGrpSpPr>
              <a:grpSpLocks/>
            </p:cNvGrpSpPr>
            <p:nvPr/>
          </p:nvGrpSpPr>
          <p:grpSpPr bwMode="auto">
            <a:xfrm>
              <a:off x="1266436" y="1950156"/>
              <a:ext cx="1043" cy="680"/>
              <a:chOff x="1266436" y="1950156"/>
              <a:chExt cx="1043" cy="680"/>
            </a:xfrm>
          </p:grpSpPr>
          <p:sp>
            <p:nvSpPr>
              <p:cNvPr id="136" name="Rectangle 18"/>
              <p:cNvSpPr>
                <a:spLocks noChangeArrowheads="1"/>
              </p:cNvSpPr>
              <p:nvPr/>
            </p:nvSpPr>
            <p:spPr bwMode="auto">
              <a:xfrm>
                <a:off x="1266436" y="1950156"/>
                <a:ext cx="1043" cy="680"/>
              </a:xfrm>
              <a:prstGeom prst="rect">
                <a:avLst/>
              </a:prstGeom>
              <a:solidFill>
                <a:srgbClr val="BBE0E3"/>
              </a:solidFill>
              <a:ln w="9360">
                <a:solidFill>
                  <a:srgbClr val="000000"/>
                </a:solidFill>
                <a:miter lim="800000"/>
                <a:headEnd/>
                <a:tailEnd/>
              </a:ln>
              <a:effectLst>
                <a:outerShdw dist="17819" dir="2700000" algn="ctr" rotWithShape="0">
                  <a:srgbClr val="333333">
                    <a:alpha val="50027"/>
                  </a:srgbClr>
                </a:outerShdw>
              </a:effectLst>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defRPr/>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7" name="Rectangle 19"/>
              <p:cNvSpPr>
                <a:spLocks noChangeArrowheads="1"/>
              </p:cNvSpPr>
              <p:nvPr/>
            </p:nvSpPr>
            <p:spPr bwMode="auto">
              <a:xfrm>
                <a:off x="1266663" y="1950473"/>
                <a:ext cx="544" cy="227"/>
              </a:xfrm>
              <a:prstGeom prst="rect">
                <a:avLst/>
              </a:prstGeom>
              <a:solidFill>
                <a:srgbClr val="BBE0E3"/>
              </a:solidFill>
              <a:ln w="9360">
                <a:solidFill>
                  <a:srgbClr val="000000"/>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8" name="AutoShape 20"/>
              <p:cNvSpPr>
                <a:spLocks noChangeArrowheads="1"/>
              </p:cNvSpPr>
              <p:nvPr/>
            </p:nvSpPr>
            <p:spPr bwMode="auto">
              <a:xfrm>
                <a:off x="1266686" y="1950247"/>
                <a:ext cx="499" cy="181"/>
              </a:xfrm>
              <a:prstGeom prst="roundRect">
                <a:avLst>
                  <a:gd name="adj" fmla="val 50000"/>
                </a:avLst>
              </a:prstGeom>
              <a:solidFill>
                <a:srgbClr val="BBE0E3"/>
              </a:solidFill>
              <a:ln w="9360">
                <a:solidFill>
                  <a:srgbClr val="000000"/>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9" name="Rectangle 21"/>
              <p:cNvSpPr>
                <a:spLocks noChangeArrowheads="1"/>
              </p:cNvSpPr>
              <p:nvPr/>
            </p:nvSpPr>
            <p:spPr bwMode="auto">
              <a:xfrm>
                <a:off x="1266708" y="1950474"/>
                <a:ext cx="454" cy="227"/>
              </a:xfrm>
              <a:prstGeom prst="rect">
                <a:avLst/>
              </a:prstGeom>
              <a:solidFill>
                <a:srgbClr val="FFFFFF"/>
              </a:solidFill>
              <a:ln w="9360">
                <a:solidFill>
                  <a:srgbClr val="000000"/>
                </a:solidFill>
                <a:miter lim="800000"/>
                <a:headEnd/>
                <a:tailEnd/>
              </a:ln>
            </p:spPr>
            <p:txBody>
              <a:bodyPr wrap="square" lIns="90000" tIns="46800" rIns="90000" bIns="4680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人事</a:t>
                </a:r>
              </a:p>
            </p:txBody>
          </p:sp>
          <p:sp>
            <p:nvSpPr>
              <p:cNvPr id="140" name="AutoShape 22"/>
              <p:cNvSpPr>
                <a:spLocks noChangeArrowheads="1"/>
              </p:cNvSpPr>
              <p:nvPr/>
            </p:nvSpPr>
            <p:spPr bwMode="auto">
              <a:xfrm>
                <a:off x="1266708" y="1950247"/>
                <a:ext cx="499" cy="181"/>
              </a:xfrm>
              <a:prstGeom prst="roundRect">
                <a:avLst>
                  <a:gd name="adj" fmla="val 50000"/>
                </a:avLst>
              </a:prstGeom>
              <a:solidFill>
                <a:srgbClr val="BBE0E3"/>
              </a:solidFill>
              <a:ln w="9360">
                <a:solidFill>
                  <a:srgbClr val="000000"/>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grpSp>
      </p:grpSp>
      <p:grpSp>
        <p:nvGrpSpPr>
          <p:cNvPr id="78" name="Group 23"/>
          <p:cNvGrpSpPr>
            <a:grpSpLocks/>
          </p:cNvGrpSpPr>
          <p:nvPr/>
        </p:nvGrpSpPr>
        <p:grpSpPr bwMode="auto">
          <a:xfrm>
            <a:off x="1463186" y="5544281"/>
            <a:ext cx="1281161" cy="1047292"/>
            <a:chOff x="893659" y="4234705"/>
            <a:chExt cx="1316" cy="953"/>
          </a:xfrm>
        </p:grpSpPr>
        <p:sp>
          <p:nvSpPr>
            <p:cNvPr id="120" name="AutoShape 24"/>
            <p:cNvSpPr>
              <a:spLocks noChangeArrowheads="1"/>
            </p:cNvSpPr>
            <p:nvPr/>
          </p:nvSpPr>
          <p:spPr bwMode="auto">
            <a:xfrm>
              <a:off x="893659" y="4234705"/>
              <a:ext cx="1316" cy="953"/>
            </a:xfrm>
            <a:prstGeom prst="cube">
              <a:avLst>
                <a:gd name="adj" fmla="val 28273"/>
              </a:avLst>
            </a:prstGeom>
            <a:solidFill>
              <a:srgbClr val="BBE0E3"/>
            </a:solidFill>
            <a:ln w="9360">
              <a:solidFill>
                <a:srgbClr val="000000"/>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1" name="AutoShape 25"/>
            <p:cNvSpPr>
              <a:spLocks noChangeArrowheads="1"/>
            </p:cNvSpPr>
            <p:nvPr/>
          </p:nvSpPr>
          <p:spPr bwMode="auto">
            <a:xfrm>
              <a:off x="893704" y="4234705"/>
              <a:ext cx="1270" cy="272"/>
            </a:xfrm>
            <a:prstGeom prst="parallelogram">
              <a:avLst>
                <a:gd name="adj" fmla="val 126109"/>
              </a:avLst>
            </a:prstGeom>
            <a:solidFill>
              <a:srgbClr val="6699FF"/>
            </a:solidFill>
            <a:ln w="9360">
              <a:solidFill>
                <a:srgbClr val="000000"/>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2" name="Rectangle 26"/>
            <p:cNvSpPr>
              <a:spLocks noChangeArrowheads="1"/>
            </p:cNvSpPr>
            <p:nvPr/>
          </p:nvSpPr>
          <p:spPr bwMode="auto">
            <a:xfrm>
              <a:off x="893886" y="4235294"/>
              <a:ext cx="544" cy="227"/>
            </a:xfrm>
            <a:prstGeom prst="rect">
              <a:avLst/>
            </a:prstGeom>
            <a:solidFill>
              <a:srgbClr val="BBE0E3"/>
            </a:solidFill>
            <a:ln w="9360">
              <a:solidFill>
                <a:srgbClr val="000000"/>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3" name="AutoShape 27"/>
            <p:cNvSpPr>
              <a:spLocks noChangeArrowheads="1"/>
            </p:cNvSpPr>
            <p:nvPr/>
          </p:nvSpPr>
          <p:spPr bwMode="auto">
            <a:xfrm>
              <a:off x="893795" y="4234751"/>
              <a:ext cx="1134" cy="226"/>
            </a:xfrm>
            <a:prstGeom prst="parallelogram">
              <a:avLst>
                <a:gd name="adj" fmla="val 103537"/>
              </a:avLst>
            </a:prstGeom>
            <a:solidFill>
              <a:srgbClr val="99CC00"/>
            </a:solidFill>
            <a:ln w="9360">
              <a:solidFill>
                <a:srgbClr val="000000"/>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4" name="AutoShape 28"/>
            <p:cNvSpPr>
              <a:spLocks noChangeArrowheads="1"/>
            </p:cNvSpPr>
            <p:nvPr/>
          </p:nvSpPr>
          <p:spPr bwMode="auto">
            <a:xfrm>
              <a:off x="893909" y="4235068"/>
              <a:ext cx="499" cy="181"/>
            </a:xfrm>
            <a:prstGeom prst="roundRect">
              <a:avLst>
                <a:gd name="adj" fmla="val 50000"/>
              </a:avLst>
            </a:prstGeom>
            <a:solidFill>
              <a:srgbClr val="BBE0E3"/>
            </a:solidFill>
            <a:ln w="9360">
              <a:solidFill>
                <a:srgbClr val="000000"/>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5" name="AutoShape 29"/>
            <p:cNvSpPr>
              <a:spLocks noChangeArrowheads="1"/>
            </p:cNvSpPr>
            <p:nvPr/>
          </p:nvSpPr>
          <p:spPr bwMode="auto">
            <a:xfrm>
              <a:off x="893795" y="4234932"/>
              <a:ext cx="953" cy="45"/>
            </a:xfrm>
            <a:prstGeom prst="parallelogram">
              <a:avLst>
                <a:gd name="adj" fmla="val 108242"/>
              </a:avLst>
            </a:prstGeom>
            <a:solidFill>
              <a:srgbClr val="FFCC66"/>
            </a:solidFill>
            <a:ln w="9360">
              <a:solidFill>
                <a:srgbClr val="000000"/>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6" name="Line 30"/>
            <p:cNvSpPr>
              <a:spLocks noChangeShapeType="1"/>
            </p:cNvSpPr>
            <p:nvPr/>
          </p:nvSpPr>
          <p:spPr bwMode="auto">
            <a:xfrm>
              <a:off x="894022" y="4234750"/>
              <a:ext cx="907" cy="1"/>
            </a:xfrm>
            <a:prstGeom prst="line">
              <a:avLst/>
            </a:prstGeom>
            <a:noFill/>
            <a:ln w="9360">
              <a:solidFill>
                <a:srgbClr val="000000"/>
              </a:solidFill>
              <a:miter lim="800000"/>
              <a:headEnd/>
              <a:tailEnd/>
            </a:ln>
            <a:effectLst>
              <a:outerShdw dist="77353" dir="21037521" algn="ctr" rotWithShape="0">
                <a:srgbClr val="808080">
                  <a:alpha val="50027"/>
                </a:srgbClr>
              </a:outerShdw>
            </a:effectLst>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defRPr/>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7" name="AutoShape 31"/>
            <p:cNvSpPr>
              <a:spLocks noChangeArrowheads="1"/>
            </p:cNvSpPr>
            <p:nvPr/>
          </p:nvSpPr>
          <p:spPr bwMode="auto">
            <a:xfrm>
              <a:off x="893659" y="4234705"/>
              <a:ext cx="408" cy="272"/>
            </a:xfrm>
            <a:prstGeom prst="parallelogram">
              <a:avLst>
                <a:gd name="adj" fmla="val 101472"/>
              </a:avLst>
            </a:prstGeom>
            <a:solidFill>
              <a:srgbClr val="6FA6AD"/>
            </a:solidFill>
            <a:ln w="9360">
              <a:solidFill>
                <a:srgbClr val="000000"/>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8" name="Rectangle 32"/>
            <p:cNvSpPr>
              <a:spLocks noChangeArrowheads="1"/>
            </p:cNvSpPr>
            <p:nvPr/>
          </p:nvSpPr>
          <p:spPr bwMode="auto">
            <a:xfrm>
              <a:off x="893931" y="4235294"/>
              <a:ext cx="454" cy="227"/>
            </a:xfrm>
            <a:prstGeom prst="rect">
              <a:avLst/>
            </a:prstGeom>
            <a:solidFill>
              <a:srgbClr val="FFFFFF"/>
            </a:solidFill>
            <a:ln w="9360">
              <a:solidFill>
                <a:srgbClr val="000000"/>
              </a:solidFill>
              <a:miter lim="800000"/>
              <a:headEnd/>
              <a:tailEnd/>
            </a:ln>
          </p:spPr>
          <p:txBody>
            <a:bodyPr wrap="square" lIns="90000" tIns="46800" rIns="90000" bIns="4680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請求</a:t>
              </a:r>
              <a:endParaRPr kumimoji="0"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9" name="AutoShape 33"/>
            <p:cNvSpPr>
              <a:spLocks noChangeArrowheads="1"/>
            </p:cNvSpPr>
            <p:nvPr/>
          </p:nvSpPr>
          <p:spPr bwMode="auto">
            <a:xfrm>
              <a:off x="893931" y="4235068"/>
              <a:ext cx="499" cy="181"/>
            </a:xfrm>
            <a:prstGeom prst="roundRect">
              <a:avLst>
                <a:gd name="adj" fmla="val 50000"/>
              </a:avLst>
            </a:prstGeom>
            <a:solidFill>
              <a:srgbClr val="BBE0E3"/>
            </a:solidFill>
            <a:ln w="9360">
              <a:solidFill>
                <a:srgbClr val="000000"/>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0" name="Freeform 34"/>
            <p:cNvSpPr>
              <a:spLocks noChangeArrowheads="1"/>
            </p:cNvSpPr>
            <p:nvPr/>
          </p:nvSpPr>
          <p:spPr bwMode="auto">
            <a:xfrm>
              <a:off x="894475" y="4234783"/>
              <a:ext cx="274" cy="108"/>
            </a:xfrm>
            <a:custGeom>
              <a:avLst/>
              <a:gdLst>
                <a:gd name="T0" fmla="*/ 0 w 274"/>
                <a:gd name="T1" fmla="*/ 103 h 108"/>
                <a:gd name="T2" fmla="*/ 160 w 274"/>
                <a:gd name="T3" fmla="*/ 108 h 108"/>
                <a:gd name="T4" fmla="*/ 274 w 274"/>
                <a:gd name="T5" fmla="*/ 0 h 108"/>
                <a:gd name="T6" fmla="*/ 118 w 274"/>
                <a:gd name="T7" fmla="*/ 0 h 108"/>
                <a:gd name="T8" fmla="*/ 0 w 274"/>
                <a:gd name="T9" fmla="*/ 103 h 108"/>
                <a:gd name="T10" fmla="*/ 0 60000 65536"/>
                <a:gd name="T11" fmla="*/ 0 60000 65536"/>
                <a:gd name="T12" fmla="*/ 0 60000 65536"/>
                <a:gd name="T13" fmla="*/ 0 60000 65536"/>
                <a:gd name="T14" fmla="*/ 0 60000 65536"/>
                <a:gd name="T15" fmla="*/ 0 w 274"/>
                <a:gd name="T16" fmla="*/ 0 h 108"/>
                <a:gd name="T17" fmla="*/ 274 w 274"/>
                <a:gd name="T18" fmla="*/ 108 h 108"/>
              </a:gdLst>
              <a:ahLst/>
              <a:cxnLst>
                <a:cxn ang="T10">
                  <a:pos x="T0" y="T1"/>
                </a:cxn>
                <a:cxn ang="T11">
                  <a:pos x="T2" y="T3"/>
                </a:cxn>
                <a:cxn ang="T12">
                  <a:pos x="T4" y="T5"/>
                </a:cxn>
                <a:cxn ang="T13">
                  <a:pos x="T6" y="T7"/>
                </a:cxn>
                <a:cxn ang="T14">
                  <a:pos x="T8" y="T9"/>
                </a:cxn>
              </a:cxnLst>
              <a:rect l="T15" t="T16" r="T17" b="T18"/>
              <a:pathLst>
                <a:path w="274" h="108">
                  <a:moveTo>
                    <a:pt x="0" y="103"/>
                  </a:moveTo>
                  <a:lnTo>
                    <a:pt x="160" y="108"/>
                  </a:lnTo>
                  <a:lnTo>
                    <a:pt x="274" y="0"/>
                  </a:lnTo>
                  <a:lnTo>
                    <a:pt x="118" y="0"/>
                  </a:lnTo>
                  <a:lnTo>
                    <a:pt x="0" y="103"/>
                  </a:lnTo>
                  <a:close/>
                </a:path>
              </a:pathLst>
            </a:custGeom>
            <a:solidFill>
              <a:srgbClr val="FFFFFF"/>
            </a:solidFill>
            <a:ln w="19080">
              <a:solidFill>
                <a:srgbClr val="808080"/>
              </a:solidFill>
              <a:round/>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1" name="Line 35"/>
            <p:cNvSpPr>
              <a:spLocks noChangeShapeType="1"/>
            </p:cNvSpPr>
            <p:nvPr/>
          </p:nvSpPr>
          <p:spPr bwMode="auto">
            <a:xfrm flipH="1">
              <a:off x="894156" y="4234796"/>
              <a:ext cx="95" cy="90"/>
            </a:xfrm>
            <a:prstGeom prst="line">
              <a:avLst/>
            </a:prstGeom>
            <a:noFill/>
            <a:ln w="9360">
              <a:solidFill>
                <a:srgbClr val="808080"/>
              </a:solidFill>
              <a:miter lim="800000"/>
              <a:headEnd/>
              <a:tailEnd/>
            </a:ln>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2" name="Line 36"/>
            <p:cNvSpPr>
              <a:spLocks noChangeShapeType="1"/>
            </p:cNvSpPr>
            <p:nvPr/>
          </p:nvSpPr>
          <p:spPr bwMode="auto">
            <a:xfrm flipH="1">
              <a:off x="894201" y="4234796"/>
              <a:ext cx="95" cy="90"/>
            </a:xfrm>
            <a:prstGeom prst="line">
              <a:avLst/>
            </a:prstGeom>
            <a:noFill/>
            <a:ln w="9360">
              <a:solidFill>
                <a:srgbClr val="808080"/>
              </a:solidFill>
              <a:miter lim="800000"/>
              <a:headEnd/>
              <a:tailEnd/>
            </a:ln>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9" name="AutoShape 2"/>
          <p:cNvSpPr>
            <a:spLocks noChangeArrowheads="1"/>
          </p:cNvSpPr>
          <p:nvPr/>
        </p:nvSpPr>
        <p:spPr bwMode="auto">
          <a:xfrm>
            <a:off x="5785199" y="3123604"/>
            <a:ext cx="2203998" cy="601266"/>
          </a:xfrm>
          <a:prstGeom prst="roundRect">
            <a:avLst>
              <a:gd name="adj" fmla="val 16667"/>
            </a:avLst>
          </a:prstGeom>
          <a:solidFill>
            <a:srgbClr val="CCFFCC"/>
          </a:solidFill>
          <a:ln w="9525">
            <a:noFill/>
            <a:round/>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r>
              <a:rPr kumimoji="0" lang="ja-JP" altLang="en-US" sz="1000" dirty="0">
                <a:latin typeface="メイリオ" panose="020B0604030504040204" pitchFamily="50" charset="-128"/>
                <a:ea typeface="メイリオ" panose="020B0604030504040204" pitchFamily="50" charset="-128"/>
                <a:cs typeface="メイリオ" panose="020B0604030504040204" pitchFamily="50" charset="-128"/>
              </a:rPr>
              <a:t>参照・編集</a:t>
            </a:r>
            <a:endParaRPr kumimoji="0" lang="en-US" altLang="ja-JP" sz="1000" dirty="0">
              <a:latin typeface="メイリオ" panose="020B0604030504040204" pitchFamily="50" charset="-128"/>
              <a:ea typeface="メイリオ" panose="020B0604030504040204" pitchFamily="50" charset="-128"/>
              <a:cs typeface="メイリオ" panose="020B0604030504040204" pitchFamily="50" charset="-128"/>
            </a:endParaRPr>
          </a:p>
          <a:p>
            <a:pPr>
              <a:buClr>
                <a:srgbClr val="000000"/>
              </a:buClr>
              <a:buSzPct val="100000"/>
              <a:buFont typeface="Times New Roman" pitchFamily="18" charset="0"/>
              <a:buNone/>
            </a:pPr>
            <a:r>
              <a:rPr kumimoji="0" lang="ja-JP" altLang="en-US" sz="1000" dirty="0">
                <a:latin typeface="メイリオ" panose="020B0604030504040204" pitchFamily="50" charset="-128"/>
                <a:ea typeface="メイリオ" panose="020B0604030504040204" pitchFamily="50" charset="-128"/>
                <a:cs typeface="メイリオ" panose="020B0604030504040204" pitchFamily="50" charset="-128"/>
              </a:rPr>
              <a:t>　→６．ユーザグループ／ユーザ</a:t>
            </a:r>
          </a:p>
        </p:txBody>
      </p:sp>
      <p:sp>
        <p:nvSpPr>
          <p:cNvPr id="80" name="AutoShape 4"/>
          <p:cNvSpPr>
            <a:spLocks noChangeArrowheads="1"/>
          </p:cNvSpPr>
          <p:nvPr/>
        </p:nvSpPr>
        <p:spPr bwMode="auto">
          <a:xfrm>
            <a:off x="4443592" y="4522524"/>
            <a:ext cx="3097185" cy="803998"/>
          </a:xfrm>
          <a:prstGeom prst="roundRect">
            <a:avLst>
              <a:gd name="adj" fmla="val 16667"/>
            </a:avLst>
          </a:prstGeom>
          <a:solidFill>
            <a:schemeClr val="accent2">
              <a:lumMod val="20000"/>
              <a:lumOff val="80000"/>
            </a:schemeClr>
          </a:solidFill>
          <a:ln w="9525">
            <a:noFill/>
            <a:round/>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r>
              <a:rPr kumimoji="0" lang="ja-JP" altLang="en-US" sz="1000" dirty="0">
                <a:latin typeface="メイリオ" panose="020B0604030504040204" pitchFamily="50" charset="-128"/>
                <a:ea typeface="メイリオ" panose="020B0604030504040204" pitchFamily="50" charset="-128"/>
                <a:cs typeface="メイリオ" panose="020B0604030504040204" pitchFamily="50" charset="-128"/>
              </a:rPr>
              <a:t>関連ドキュメント</a:t>
            </a:r>
            <a:endParaRPr kumimoji="0" lang="en-US" altLang="ja-JP" sz="1000" dirty="0">
              <a:latin typeface="メイリオ" panose="020B0604030504040204" pitchFamily="50" charset="-128"/>
              <a:ea typeface="メイリオ" panose="020B0604030504040204" pitchFamily="50" charset="-128"/>
              <a:cs typeface="メイリオ" panose="020B0604030504040204" pitchFamily="50" charset="-128"/>
            </a:endParaRPr>
          </a:p>
          <a:p>
            <a:pPr>
              <a:buClr>
                <a:srgbClr val="000000"/>
              </a:buClr>
              <a:buSzPct val="100000"/>
              <a:buFont typeface="Times New Roman" pitchFamily="18" charset="0"/>
              <a:buNone/>
            </a:pPr>
            <a:r>
              <a:rPr kumimoji="0" lang="ja-JP" altLang="en-US" sz="1000" dirty="0">
                <a:latin typeface="メイリオ" panose="020B0604030504040204" pitchFamily="50" charset="-128"/>
                <a:ea typeface="メイリオ" panose="020B0604030504040204" pitchFamily="50" charset="-128"/>
                <a:cs typeface="メイリオ" panose="020B0604030504040204" pitchFamily="50" charset="-128"/>
              </a:rPr>
              <a:t>　→各業務プロセスで利用する文書のまとまり</a:t>
            </a:r>
            <a:endParaRPr kumimoji="0" lang="en-US" altLang="ja-JP" sz="1000" dirty="0">
              <a:latin typeface="メイリオ" panose="020B0604030504040204" pitchFamily="50" charset="-128"/>
              <a:ea typeface="メイリオ" panose="020B0604030504040204" pitchFamily="50" charset="-128"/>
              <a:cs typeface="メイリオ" panose="020B0604030504040204" pitchFamily="50" charset="-128"/>
            </a:endParaRPr>
          </a:p>
          <a:p>
            <a:pPr>
              <a:buClr>
                <a:srgbClr val="000000"/>
              </a:buClr>
              <a:buSzPct val="100000"/>
              <a:buFont typeface="Times New Roman" pitchFamily="18" charset="0"/>
              <a:buNone/>
            </a:pPr>
            <a:r>
              <a:rPr kumimoji="0" lang="ja-JP" altLang="en-US" sz="1000" dirty="0">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000" dirty="0">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000" dirty="0">
                <a:latin typeface="メイリオ" panose="020B0604030504040204" pitchFamily="50" charset="-128"/>
                <a:ea typeface="メイリオ" panose="020B0604030504040204" pitchFamily="50" charset="-128"/>
                <a:cs typeface="メイリオ" panose="020B0604030504040204" pitchFamily="50" charset="-128"/>
              </a:rPr>
              <a:t>業務ファイル</a:t>
            </a:r>
            <a:r>
              <a:rPr kumimoji="0" lang="en-US" altLang="ja-JP" sz="1000" dirty="0">
                <a:latin typeface="メイリオ" panose="020B0604030504040204" pitchFamily="50" charset="-128"/>
                <a:ea typeface="メイリオ" panose="020B0604030504040204" pitchFamily="50" charset="-128"/>
                <a:cs typeface="メイリオ" panose="020B0604030504040204" pitchFamily="50" charset="-128"/>
              </a:rPr>
              <a:t>ID</a:t>
            </a:r>
            <a:r>
              <a:rPr kumimoji="0" lang="ja-JP" altLang="en-US" sz="1000" dirty="0">
                <a:latin typeface="メイリオ" panose="020B0604030504040204" pitchFamily="50" charset="-128"/>
                <a:ea typeface="メイリオ" panose="020B0604030504040204" pitchFamily="50" charset="-128"/>
                <a:cs typeface="メイリオ" panose="020B0604030504040204" pitchFamily="50" charset="-128"/>
              </a:rPr>
              <a:t>でグルーピング</a:t>
            </a:r>
            <a:endParaRPr kumimoji="0" lang="en-US" altLang="ja-JP" sz="1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2" name="Group 9"/>
          <p:cNvGrpSpPr>
            <a:grpSpLocks/>
          </p:cNvGrpSpPr>
          <p:nvPr/>
        </p:nvGrpSpPr>
        <p:grpSpPr bwMode="auto">
          <a:xfrm>
            <a:off x="2810934" y="3943214"/>
            <a:ext cx="1495708" cy="2449914"/>
            <a:chOff x="3113251" y="1948704"/>
            <a:chExt cx="1542" cy="2222"/>
          </a:xfrm>
        </p:grpSpPr>
        <p:sp>
          <p:nvSpPr>
            <p:cNvPr id="107" name="AutoShape 10"/>
            <p:cNvSpPr>
              <a:spLocks noChangeArrowheads="1"/>
            </p:cNvSpPr>
            <p:nvPr/>
          </p:nvSpPr>
          <p:spPr bwMode="auto">
            <a:xfrm>
              <a:off x="3113251" y="1948704"/>
              <a:ext cx="1542" cy="2222"/>
            </a:xfrm>
            <a:prstGeom prst="cube">
              <a:avLst>
                <a:gd name="adj" fmla="val 25000"/>
              </a:avLst>
            </a:prstGeom>
            <a:solidFill>
              <a:srgbClr val="BBE0E3"/>
            </a:solidFill>
            <a:ln w="9360">
              <a:solidFill>
                <a:srgbClr val="000000"/>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08" name="Group 11"/>
            <p:cNvGrpSpPr>
              <a:grpSpLocks/>
            </p:cNvGrpSpPr>
            <p:nvPr/>
          </p:nvGrpSpPr>
          <p:grpSpPr bwMode="auto">
            <a:xfrm>
              <a:off x="3113296" y="1949248"/>
              <a:ext cx="1043" cy="680"/>
              <a:chOff x="3113296" y="1949248"/>
              <a:chExt cx="1043" cy="680"/>
            </a:xfrm>
          </p:grpSpPr>
          <p:sp>
            <p:nvSpPr>
              <p:cNvPr id="115" name="Rectangle 12"/>
              <p:cNvSpPr>
                <a:spLocks noChangeArrowheads="1"/>
              </p:cNvSpPr>
              <p:nvPr/>
            </p:nvSpPr>
            <p:spPr bwMode="auto">
              <a:xfrm>
                <a:off x="3113296" y="1949248"/>
                <a:ext cx="1043" cy="680"/>
              </a:xfrm>
              <a:prstGeom prst="rect">
                <a:avLst/>
              </a:prstGeom>
              <a:solidFill>
                <a:srgbClr val="BBE0E3"/>
              </a:solidFill>
              <a:ln w="9360">
                <a:solidFill>
                  <a:srgbClr val="000000"/>
                </a:solidFill>
                <a:miter lim="800000"/>
                <a:headEnd/>
                <a:tailEnd/>
              </a:ln>
              <a:effectLst>
                <a:outerShdw dist="17819" dir="2700000" algn="ctr" rotWithShape="0">
                  <a:srgbClr val="333333">
                    <a:alpha val="50027"/>
                  </a:srgbClr>
                </a:outerShdw>
              </a:effectLst>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defRPr/>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6" name="Rectangle 13"/>
              <p:cNvSpPr>
                <a:spLocks noChangeArrowheads="1"/>
              </p:cNvSpPr>
              <p:nvPr/>
            </p:nvSpPr>
            <p:spPr bwMode="auto">
              <a:xfrm>
                <a:off x="3113523" y="1949565"/>
                <a:ext cx="544" cy="227"/>
              </a:xfrm>
              <a:prstGeom prst="rect">
                <a:avLst/>
              </a:prstGeom>
              <a:solidFill>
                <a:srgbClr val="BBE0E3"/>
              </a:solidFill>
              <a:ln w="9360">
                <a:solidFill>
                  <a:srgbClr val="000000"/>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7" name="AutoShape 14"/>
              <p:cNvSpPr>
                <a:spLocks noChangeArrowheads="1"/>
              </p:cNvSpPr>
              <p:nvPr/>
            </p:nvSpPr>
            <p:spPr bwMode="auto">
              <a:xfrm>
                <a:off x="3113546" y="1949339"/>
                <a:ext cx="499" cy="181"/>
              </a:xfrm>
              <a:prstGeom prst="roundRect">
                <a:avLst>
                  <a:gd name="adj" fmla="val 50000"/>
                </a:avLst>
              </a:prstGeom>
              <a:solidFill>
                <a:srgbClr val="BBE0E3"/>
              </a:solidFill>
              <a:ln w="9360">
                <a:solidFill>
                  <a:srgbClr val="000000"/>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8" name="Rectangle 15"/>
              <p:cNvSpPr>
                <a:spLocks noChangeArrowheads="1"/>
              </p:cNvSpPr>
              <p:nvPr/>
            </p:nvSpPr>
            <p:spPr bwMode="auto">
              <a:xfrm>
                <a:off x="3113568" y="1949566"/>
                <a:ext cx="454" cy="227"/>
              </a:xfrm>
              <a:prstGeom prst="rect">
                <a:avLst/>
              </a:prstGeom>
              <a:solidFill>
                <a:srgbClr val="FFFFFF"/>
              </a:solidFill>
              <a:ln w="9360">
                <a:solidFill>
                  <a:srgbClr val="000000"/>
                </a:solidFill>
                <a:miter lim="800000"/>
                <a:headEnd/>
                <a:tailEnd/>
              </a:ln>
            </p:spPr>
            <p:txBody>
              <a:bodyPr wrap="square" lIns="90000" tIns="46800" rIns="90000" bIns="4680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ja-JP" alt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納品</a:t>
                </a:r>
                <a:endParaRPr kumimoji="0"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9" name="AutoShape 16"/>
              <p:cNvSpPr>
                <a:spLocks noChangeArrowheads="1"/>
              </p:cNvSpPr>
              <p:nvPr/>
            </p:nvSpPr>
            <p:spPr bwMode="auto">
              <a:xfrm>
                <a:off x="3113568" y="1949339"/>
                <a:ext cx="499" cy="181"/>
              </a:xfrm>
              <a:prstGeom prst="roundRect">
                <a:avLst>
                  <a:gd name="adj" fmla="val 50000"/>
                </a:avLst>
              </a:prstGeom>
              <a:solidFill>
                <a:srgbClr val="BBE0E3"/>
              </a:solidFill>
              <a:ln w="9360">
                <a:solidFill>
                  <a:srgbClr val="000000"/>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109" name="Group 17"/>
            <p:cNvGrpSpPr>
              <a:grpSpLocks/>
            </p:cNvGrpSpPr>
            <p:nvPr/>
          </p:nvGrpSpPr>
          <p:grpSpPr bwMode="auto">
            <a:xfrm>
              <a:off x="3113297" y="1950156"/>
              <a:ext cx="1043" cy="680"/>
              <a:chOff x="3113297" y="1950156"/>
              <a:chExt cx="1043" cy="680"/>
            </a:xfrm>
          </p:grpSpPr>
          <p:sp>
            <p:nvSpPr>
              <p:cNvPr id="110" name="Rectangle 18"/>
              <p:cNvSpPr>
                <a:spLocks noChangeArrowheads="1"/>
              </p:cNvSpPr>
              <p:nvPr/>
            </p:nvSpPr>
            <p:spPr bwMode="auto">
              <a:xfrm>
                <a:off x="3113297" y="1950156"/>
                <a:ext cx="1043" cy="680"/>
              </a:xfrm>
              <a:prstGeom prst="rect">
                <a:avLst/>
              </a:prstGeom>
              <a:solidFill>
                <a:srgbClr val="BBE0E3"/>
              </a:solidFill>
              <a:ln w="9360">
                <a:solidFill>
                  <a:srgbClr val="000000"/>
                </a:solidFill>
                <a:miter lim="800000"/>
                <a:headEnd/>
                <a:tailEnd/>
              </a:ln>
              <a:effectLst>
                <a:outerShdw dist="17819" dir="2700000" algn="ctr" rotWithShape="0">
                  <a:srgbClr val="333333">
                    <a:alpha val="50027"/>
                  </a:srgbClr>
                </a:outerShdw>
              </a:effectLst>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defRPr/>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1" name="Rectangle 19"/>
              <p:cNvSpPr>
                <a:spLocks noChangeArrowheads="1"/>
              </p:cNvSpPr>
              <p:nvPr/>
            </p:nvSpPr>
            <p:spPr bwMode="auto">
              <a:xfrm>
                <a:off x="3113524" y="1950473"/>
                <a:ext cx="544" cy="227"/>
              </a:xfrm>
              <a:prstGeom prst="rect">
                <a:avLst/>
              </a:prstGeom>
              <a:solidFill>
                <a:srgbClr val="BBE0E3"/>
              </a:solidFill>
              <a:ln w="9360">
                <a:solidFill>
                  <a:srgbClr val="000000"/>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2" name="AutoShape 20"/>
              <p:cNvSpPr>
                <a:spLocks noChangeArrowheads="1"/>
              </p:cNvSpPr>
              <p:nvPr/>
            </p:nvSpPr>
            <p:spPr bwMode="auto">
              <a:xfrm>
                <a:off x="3113547" y="1950247"/>
                <a:ext cx="499" cy="181"/>
              </a:xfrm>
              <a:prstGeom prst="roundRect">
                <a:avLst>
                  <a:gd name="adj" fmla="val 50000"/>
                </a:avLst>
              </a:prstGeom>
              <a:solidFill>
                <a:srgbClr val="BBE0E3"/>
              </a:solidFill>
              <a:ln w="9360">
                <a:solidFill>
                  <a:srgbClr val="000000"/>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3" name="Rectangle 21"/>
              <p:cNvSpPr>
                <a:spLocks noChangeArrowheads="1"/>
              </p:cNvSpPr>
              <p:nvPr/>
            </p:nvSpPr>
            <p:spPr bwMode="auto">
              <a:xfrm>
                <a:off x="3113569" y="1950474"/>
                <a:ext cx="454" cy="227"/>
              </a:xfrm>
              <a:prstGeom prst="rect">
                <a:avLst/>
              </a:prstGeom>
              <a:solidFill>
                <a:srgbClr val="FFFFFF"/>
              </a:solidFill>
              <a:ln w="9360">
                <a:solidFill>
                  <a:srgbClr val="000000"/>
                </a:solidFill>
                <a:miter lim="800000"/>
                <a:headEnd/>
                <a:tailEnd/>
              </a:ln>
            </p:spPr>
            <p:txBody>
              <a:bodyPr wrap="square" lIns="90000" tIns="46800" rIns="90000" bIns="4680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人事</a:t>
                </a:r>
              </a:p>
            </p:txBody>
          </p:sp>
          <p:sp>
            <p:nvSpPr>
              <p:cNvPr id="114" name="AutoShape 22"/>
              <p:cNvSpPr>
                <a:spLocks noChangeArrowheads="1"/>
              </p:cNvSpPr>
              <p:nvPr/>
            </p:nvSpPr>
            <p:spPr bwMode="auto">
              <a:xfrm>
                <a:off x="3113569" y="1950247"/>
                <a:ext cx="499" cy="181"/>
              </a:xfrm>
              <a:prstGeom prst="roundRect">
                <a:avLst>
                  <a:gd name="adj" fmla="val 50000"/>
                </a:avLst>
              </a:prstGeom>
              <a:solidFill>
                <a:srgbClr val="BBE0E3"/>
              </a:solidFill>
              <a:ln w="9360">
                <a:solidFill>
                  <a:srgbClr val="000000"/>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grpSp>
      </p:grpSp>
      <p:sp>
        <p:nvSpPr>
          <p:cNvPr id="83" name="AutoShape 5"/>
          <p:cNvSpPr>
            <a:spLocks noChangeArrowheads="1"/>
          </p:cNvSpPr>
          <p:nvPr/>
        </p:nvSpPr>
        <p:spPr bwMode="auto">
          <a:xfrm>
            <a:off x="285970" y="4107991"/>
            <a:ext cx="2559844" cy="539707"/>
          </a:xfrm>
          <a:prstGeom prst="roundRect">
            <a:avLst>
              <a:gd name="adj" fmla="val 16667"/>
            </a:avLst>
          </a:prstGeom>
          <a:solidFill>
            <a:srgbClr val="CCFFCC"/>
          </a:solidFill>
          <a:ln w="9525">
            <a:noFill/>
            <a:round/>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r>
              <a:rPr kumimoji="0" lang="ja-JP" altLang="en-US" sz="1000" b="0">
                <a:latin typeface="メイリオ" panose="020B0604030504040204" pitchFamily="50" charset="-128"/>
                <a:ea typeface="メイリオ" panose="020B0604030504040204" pitchFamily="50" charset="-128"/>
                <a:cs typeface="メイリオ" panose="020B0604030504040204" pitchFamily="50" charset="-128"/>
              </a:rPr>
              <a:t>キャビネット</a:t>
            </a:r>
            <a:endParaRPr kumimoji="0" lang="en-US" altLang="ja-JP" sz="1000" b="0">
              <a:latin typeface="メイリオ" panose="020B0604030504040204" pitchFamily="50" charset="-128"/>
              <a:ea typeface="メイリオ" panose="020B0604030504040204" pitchFamily="50" charset="-128"/>
              <a:cs typeface="メイリオ" panose="020B0604030504040204" pitchFamily="50" charset="-128"/>
            </a:endParaRPr>
          </a:p>
          <a:p>
            <a:pPr>
              <a:buClr>
                <a:srgbClr val="000000"/>
              </a:buClr>
              <a:buSzPct val="100000"/>
              <a:buFont typeface="Times New Roman" pitchFamily="18" charset="0"/>
              <a:buNone/>
            </a:pPr>
            <a:r>
              <a:rPr kumimoji="0" lang="ja-JP" altLang="en-US" sz="1000" b="0">
                <a:latin typeface="メイリオ" panose="020B0604030504040204" pitchFamily="50" charset="-128"/>
                <a:ea typeface="メイリオ" panose="020B0604030504040204" pitchFamily="50" charset="-128"/>
                <a:cs typeface="メイリオ" panose="020B0604030504040204" pitchFamily="50" charset="-128"/>
              </a:rPr>
              <a:t>　→２．ドキュメントタイプグループ</a:t>
            </a:r>
          </a:p>
        </p:txBody>
      </p:sp>
      <p:sp>
        <p:nvSpPr>
          <p:cNvPr id="84" name="AutoShape 6"/>
          <p:cNvSpPr>
            <a:spLocks noChangeArrowheads="1"/>
          </p:cNvSpPr>
          <p:nvPr/>
        </p:nvSpPr>
        <p:spPr bwMode="auto">
          <a:xfrm>
            <a:off x="3264499" y="5615343"/>
            <a:ext cx="2076149" cy="905167"/>
          </a:xfrm>
          <a:prstGeom prst="roundRect">
            <a:avLst>
              <a:gd name="adj" fmla="val 16667"/>
            </a:avLst>
          </a:prstGeom>
          <a:solidFill>
            <a:schemeClr val="accent2">
              <a:lumMod val="20000"/>
              <a:lumOff val="80000"/>
            </a:schemeClr>
          </a:solidFill>
          <a:ln w="9525">
            <a:noFill/>
            <a:round/>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r>
              <a:rPr kumimoji="0" lang="ja-JP" altLang="en-US" sz="1000" b="0" dirty="0">
                <a:latin typeface="メイリオ" panose="020B0604030504040204" pitchFamily="50" charset="-128"/>
                <a:ea typeface="メイリオ" panose="020B0604030504040204" pitchFamily="50" charset="-128"/>
                <a:cs typeface="メイリオ" panose="020B0604030504040204" pitchFamily="50" charset="-128"/>
              </a:rPr>
              <a:t>引き出し</a:t>
            </a:r>
            <a:endParaRPr kumimoji="0" lang="en-US" altLang="ja-JP" sz="1000" b="0" dirty="0">
              <a:latin typeface="メイリオ" panose="020B0604030504040204" pitchFamily="50" charset="-128"/>
              <a:ea typeface="メイリオ" panose="020B0604030504040204" pitchFamily="50" charset="-128"/>
              <a:cs typeface="メイリオ" panose="020B0604030504040204" pitchFamily="50" charset="-128"/>
            </a:endParaRPr>
          </a:p>
          <a:p>
            <a:pPr>
              <a:buClr>
                <a:srgbClr val="000000"/>
              </a:buClr>
              <a:buSzPct val="100000"/>
              <a:buFont typeface="Times New Roman" pitchFamily="18" charset="0"/>
              <a:buNone/>
            </a:pPr>
            <a:r>
              <a:rPr kumimoji="0" lang="ja-JP" altLang="en-US" sz="1000" b="0" dirty="0">
                <a:latin typeface="メイリオ" panose="020B0604030504040204" pitchFamily="50" charset="-128"/>
                <a:ea typeface="メイリオ" panose="020B0604030504040204" pitchFamily="50" charset="-128"/>
                <a:cs typeface="メイリオ" panose="020B0604030504040204" pitchFamily="50" charset="-128"/>
              </a:rPr>
              <a:t>　→３．ドキュメントタイプ</a:t>
            </a:r>
            <a:endParaRPr kumimoji="0" lang="en-US" altLang="ja-JP" sz="1000" b="0" dirty="0">
              <a:latin typeface="メイリオ" panose="020B0604030504040204" pitchFamily="50" charset="-128"/>
              <a:ea typeface="メイリオ" panose="020B0604030504040204" pitchFamily="50" charset="-128"/>
              <a:cs typeface="メイリオ" panose="020B0604030504040204" pitchFamily="50" charset="-128"/>
            </a:endParaRPr>
          </a:p>
          <a:p>
            <a:pPr>
              <a:buClr>
                <a:srgbClr val="000000"/>
              </a:buClr>
              <a:buSzPct val="100000"/>
              <a:buFont typeface="Times New Roman" pitchFamily="18" charset="0"/>
              <a:buNone/>
            </a:pPr>
            <a:r>
              <a:rPr kumimoji="0" lang="ja-JP" altLang="en-US" sz="1000" b="0" dirty="0">
                <a:latin typeface="メイリオ" panose="020B0604030504040204" pitchFamily="50" charset="-128"/>
                <a:ea typeface="メイリオ" panose="020B0604030504040204" pitchFamily="50" charset="-128"/>
                <a:cs typeface="メイリオ" panose="020B0604030504040204" pitchFamily="50" charset="-128"/>
              </a:rPr>
              <a:t>　　４．キーワードタイプ</a:t>
            </a:r>
          </a:p>
        </p:txBody>
      </p:sp>
      <p:pic>
        <p:nvPicPr>
          <p:cNvPr id="85" name="Picture 8"/>
          <p:cNvPicPr>
            <a:picLocks noChangeAspect="1" noChangeArrowheads="1"/>
          </p:cNvPicPr>
          <p:nvPr/>
        </p:nvPicPr>
        <p:blipFill>
          <a:blip r:embed="rId2"/>
          <a:srcRect/>
          <a:stretch>
            <a:fillRect/>
          </a:stretch>
        </p:blipFill>
        <p:spPr bwMode="auto">
          <a:xfrm>
            <a:off x="5741424" y="5107945"/>
            <a:ext cx="1105925" cy="1299956"/>
          </a:xfrm>
          <a:prstGeom prst="rect">
            <a:avLst/>
          </a:prstGeom>
          <a:noFill/>
          <a:ln w="9525">
            <a:noFill/>
            <a:round/>
            <a:headEnd/>
            <a:tailEnd/>
          </a:ln>
        </p:spPr>
      </p:pic>
      <p:pic>
        <p:nvPicPr>
          <p:cNvPr id="86" name="Picture 78"/>
          <p:cNvPicPr>
            <a:picLocks noChangeAspect="1" noChangeArrowheads="1"/>
          </p:cNvPicPr>
          <p:nvPr/>
        </p:nvPicPr>
        <p:blipFill>
          <a:blip r:embed="rId3"/>
          <a:srcRect/>
          <a:stretch>
            <a:fillRect/>
          </a:stretch>
        </p:blipFill>
        <p:spPr bwMode="auto">
          <a:xfrm>
            <a:off x="7824709" y="3300450"/>
            <a:ext cx="636349" cy="600472"/>
          </a:xfrm>
          <a:prstGeom prst="rect">
            <a:avLst/>
          </a:prstGeom>
          <a:noFill/>
          <a:ln w="9525">
            <a:noFill/>
            <a:round/>
            <a:headEnd/>
            <a:tailEnd/>
          </a:ln>
        </p:spPr>
      </p:pic>
      <p:pic>
        <p:nvPicPr>
          <p:cNvPr id="87" name="Picture 78"/>
          <p:cNvPicPr>
            <a:picLocks noChangeAspect="1" noChangeArrowheads="1"/>
          </p:cNvPicPr>
          <p:nvPr/>
        </p:nvPicPr>
        <p:blipFill>
          <a:blip r:embed="rId3"/>
          <a:srcRect/>
          <a:stretch>
            <a:fillRect/>
          </a:stretch>
        </p:blipFill>
        <p:spPr bwMode="auto">
          <a:xfrm>
            <a:off x="7957532" y="3624245"/>
            <a:ext cx="625534" cy="606537"/>
          </a:xfrm>
          <a:prstGeom prst="rect">
            <a:avLst/>
          </a:prstGeom>
          <a:noFill/>
          <a:ln w="9525">
            <a:noFill/>
            <a:round/>
            <a:headEnd/>
            <a:tailEnd/>
          </a:ln>
        </p:spPr>
      </p:pic>
      <p:pic>
        <p:nvPicPr>
          <p:cNvPr id="88" name="Picture 78"/>
          <p:cNvPicPr>
            <a:picLocks noChangeAspect="1" noChangeArrowheads="1"/>
          </p:cNvPicPr>
          <p:nvPr/>
        </p:nvPicPr>
        <p:blipFill>
          <a:blip r:embed="rId3"/>
          <a:srcRect/>
          <a:stretch>
            <a:fillRect/>
          </a:stretch>
        </p:blipFill>
        <p:spPr bwMode="auto">
          <a:xfrm>
            <a:off x="8066732" y="3900934"/>
            <a:ext cx="628838" cy="610001"/>
          </a:xfrm>
          <a:prstGeom prst="rect">
            <a:avLst/>
          </a:prstGeom>
          <a:noFill/>
          <a:ln w="9525">
            <a:noFill/>
            <a:round/>
            <a:headEnd/>
            <a:tailEnd/>
          </a:ln>
        </p:spPr>
      </p:pic>
      <p:grpSp>
        <p:nvGrpSpPr>
          <p:cNvPr id="89" name="Group 42"/>
          <p:cNvGrpSpPr>
            <a:grpSpLocks/>
          </p:cNvGrpSpPr>
          <p:nvPr/>
        </p:nvGrpSpPr>
        <p:grpSpPr bwMode="auto">
          <a:xfrm>
            <a:off x="7535237" y="5281370"/>
            <a:ext cx="838363" cy="1103737"/>
            <a:chOff x="12058281" y="2752892"/>
            <a:chExt cx="861" cy="998"/>
          </a:xfrm>
        </p:grpSpPr>
        <p:sp>
          <p:nvSpPr>
            <p:cNvPr id="91" name="AutoShape 43"/>
            <p:cNvSpPr>
              <a:spLocks noChangeArrowheads="1"/>
            </p:cNvSpPr>
            <p:nvPr/>
          </p:nvSpPr>
          <p:spPr bwMode="auto">
            <a:xfrm rot="1980000">
              <a:off x="12058281" y="2752892"/>
              <a:ext cx="725" cy="998"/>
            </a:xfrm>
            <a:prstGeom prst="foldedCorner">
              <a:avLst>
                <a:gd name="adj" fmla="val 12500"/>
              </a:avLst>
            </a:prstGeom>
            <a:solidFill>
              <a:srgbClr val="FFFFFF"/>
            </a:solidFill>
            <a:ln w="9360">
              <a:solidFill>
                <a:srgbClr val="000000"/>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2" name="Oval 44"/>
            <p:cNvSpPr>
              <a:spLocks noChangeArrowheads="1"/>
            </p:cNvSpPr>
            <p:nvPr/>
          </p:nvSpPr>
          <p:spPr bwMode="auto">
            <a:xfrm rot="60000">
              <a:off x="12058508" y="2753033"/>
              <a:ext cx="32" cy="33"/>
            </a:xfrm>
            <a:prstGeom prst="ellipse">
              <a:avLst/>
            </a:prstGeom>
            <a:solidFill>
              <a:srgbClr val="FFFFFF"/>
            </a:solidFill>
            <a:ln w="9360">
              <a:solidFill>
                <a:srgbClr val="000000"/>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3" name="Oval 45"/>
            <p:cNvSpPr>
              <a:spLocks noChangeArrowheads="1"/>
            </p:cNvSpPr>
            <p:nvPr/>
          </p:nvSpPr>
          <p:spPr bwMode="auto">
            <a:xfrm rot="60000">
              <a:off x="12058307" y="2753362"/>
              <a:ext cx="32" cy="33"/>
            </a:xfrm>
            <a:prstGeom prst="ellipse">
              <a:avLst/>
            </a:prstGeom>
            <a:solidFill>
              <a:srgbClr val="FFFFFF"/>
            </a:solidFill>
            <a:ln w="9360">
              <a:solidFill>
                <a:srgbClr val="000000"/>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4" name="Freeform 46"/>
            <p:cNvSpPr>
              <a:spLocks noChangeArrowheads="1"/>
            </p:cNvSpPr>
            <p:nvPr/>
          </p:nvSpPr>
          <p:spPr bwMode="auto">
            <a:xfrm rot="60000">
              <a:off x="12059011" y="2752965"/>
              <a:ext cx="131" cy="166"/>
            </a:xfrm>
            <a:custGeom>
              <a:avLst/>
              <a:gdLst>
                <a:gd name="T0" fmla="*/ 0 w 226"/>
                <a:gd name="T1" fmla="*/ 181 h 227"/>
                <a:gd name="T2" fmla="*/ 90 w 226"/>
                <a:gd name="T3" fmla="*/ 227 h 227"/>
                <a:gd name="T4" fmla="*/ 226 w 226"/>
                <a:gd name="T5" fmla="*/ 45 h 227"/>
                <a:gd name="T6" fmla="*/ 136 w 226"/>
                <a:gd name="T7" fmla="*/ 0 h 227"/>
                <a:gd name="T8" fmla="*/ 0 w 226"/>
                <a:gd name="T9" fmla="*/ 181 h 227"/>
                <a:gd name="T10" fmla="*/ 0 60000 65536"/>
                <a:gd name="T11" fmla="*/ 0 60000 65536"/>
                <a:gd name="T12" fmla="*/ 0 60000 65536"/>
                <a:gd name="T13" fmla="*/ 0 60000 65536"/>
                <a:gd name="T14" fmla="*/ 0 60000 65536"/>
                <a:gd name="T15" fmla="*/ 0 w 226"/>
                <a:gd name="T16" fmla="*/ 0 h 227"/>
                <a:gd name="T17" fmla="*/ 226 w 226"/>
                <a:gd name="T18" fmla="*/ 227 h 227"/>
              </a:gdLst>
              <a:ahLst/>
              <a:cxnLst>
                <a:cxn ang="T10">
                  <a:pos x="T0" y="T1"/>
                </a:cxn>
                <a:cxn ang="T11">
                  <a:pos x="T2" y="T3"/>
                </a:cxn>
                <a:cxn ang="T12">
                  <a:pos x="T4" y="T5"/>
                </a:cxn>
                <a:cxn ang="T13">
                  <a:pos x="T6" y="T7"/>
                </a:cxn>
                <a:cxn ang="T14">
                  <a:pos x="T8" y="T9"/>
                </a:cxn>
              </a:cxnLst>
              <a:rect l="T15" t="T16" r="T17" b="T18"/>
              <a:pathLst>
                <a:path w="226" h="227">
                  <a:moveTo>
                    <a:pt x="0" y="181"/>
                  </a:moveTo>
                  <a:lnTo>
                    <a:pt x="90" y="227"/>
                  </a:lnTo>
                  <a:lnTo>
                    <a:pt x="226" y="45"/>
                  </a:lnTo>
                  <a:lnTo>
                    <a:pt x="136" y="0"/>
                  </a:lnTo>
                  <a:lnTo>
                    <a:pt x="0" y="181"/>
                  </a:lnTo>
                  <a:close/>
                </a:path>
              </a:pathLst>
            </a:custGeom>
            <a:solidFill>
              <a:srgbClr val="FF9933"/>
            </a:solidFill>
            <a:ln w="9525">
              <a:noFill/>
              <a:round/>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5" name="Line 47"/>
            <p:cNvSpPr>
              <a:spLocks noChangeShapeType="1"/>
            </p:cNvSpPr>
            <p:nvPr/>
          </p:nvSpPr>
          <p:spPr bwMode="auto">
            <a:xfrm>
              <a:off x="12058596" y="2753083"/>
              <a:ext cx="387" cy="250"/>
            </a:xfrm>
            <a:prstGeom prst="line">
              <a:avLst/>
            </a:prstGeom>
            <a:noFill/>
            <a:ln w="9360">
              <a:solidFill>
                <a:srgbClr val="000000"/>
              </a:solidFill>
              <a:miter lim="800000"/>
              <a:headEnd/>
              <a:tailEnd/>
            </a:ln>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6" name="Line 48"/>
            <p:cNvSpPr>
              <a:spLocks noChangeShapeType="1"/>
            </p:cNvSpPr>
            <p:nvPr/>
          </p:nvSpPr>
          <p:spPr bwMode="auto">
            <a:xfrm>
              <a:off x="12058569" y="2753119"/>
              <a:ext cx="387" cy="250"/>
            </a:xfrm>
            <a:prstGeom prst="line">
              <a:avLst/>
            </a:prstGeom>
            <a:noFill/>
            <a:ln w="9360">
              <a:solidFill>
                <a:srgbClr val="000000"/>
              </a:solidFill>
              <a:miter lim="800000"/>
              <a:headEnd/>
              <a:tailEnd/>
            </a:ln>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7" name="Line 49"/>
            <p:cNvSpPr>
              <a:spLocks noChangeShapeType="1"/>
            </p:cNvSpPr>
            <p:nvPr/>
          </p:nvSpPr>
          <p:spPr bwMode="auto">
            <a:xfrm>
              <a:off x="12058551" y="2753147"/>
              <a:ext cx="387" cy="250"/>
            </a:xfrm>
            <a:prstGeom prst="line">
              <a:avLst/>
            </a:prstGeom>
            <a:noFill/>
            <a:ln w="9360">
              <a:solidFill>
                <a:srgbClr val="000000"/>
              </a:solidFill>
              <a:miter lim="800000"/>
              <a:headEnd/>
              <a:tailEnd/>
            </a:ln>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8" name="Line 50"/>
            <p:cNvSpPr>
              <a:spLocks noChangeShapeType="1"/>
            </p:cNvSpPr>
            <p:nvPr/>
          </p:nvSpPr>
          <p:spPr bwMode="auto">
            <a:xfrm>
              <a:off x="12058533" y="2753175"/>
              <a:ext cx="387" cy="250"/>
            </a:xfrm>
            <a:prstGeom prst="line">
              <a:avLst/>
            </a:prstGeom>
            <a:noFill/>
            <a:ln w="9360">
              <a:solidFill>
                <a:srgbClr val="000000"/>
              </a:solidFill>
              <a:miter lim="800000"/>
              <a:headEnd/>
              <a:tailEnd/>
            </a:ln>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9" name="Line 51"/>
            <p:cNvSpPr>
              <a:spLocks noChangeShapeType="1"/>
            </p:cNvSpPr>
            <p:nvPr/>
          </p:nvSpPr>
          <p:spPr bwMode="auto">
            <a:xfrm>
              <a:off x="12058533" y="2753175"/>
              <a:ext cx="387" cy="250"/>
            </a:xfrm>
            <a:prstGeom prst="line">
              <a:avLst/>
            </a:prstGeom>
            <a:noFill/>
            <a:ln w="9360">
              <a:solidFill>
                <a:srgbClr val="000000"/>
              </a:solidFill>
              <a:miter lim="800000"/>
              <a:headEnd/>
              <a:tailEnd/>
            </a:ln>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0" name="Line 52"/>
            <p:cNvSpPr>
              <a:spLocks noChangeShapeType="1"/>
            </p:cNvSpPr>
            <p:nvPr/>
          </p:nvSpPr>
          <p:spPr bwMode="auto">
            <a:xfrm>
              <a:off x="12058498" y="2753231"/>
              <a:ext cx="387" cy="250"/>
            </a:xfrm>
            <a:prstGeom prst="line">
              <a:avLst/>
            </a:prstGeom>
            <a:noFill/>
            <a:ln w="9360">
              <a:solidFill>
                <a:srgbClr val="000000"/>
              </a:solidFill>
              <a:miter lim="800000"/>
              <a:headEnd/>
              <a:tailEnd/>
            </a:ln>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1" name="Line 53"/>
            <p:cNvSpPr>
              <a:spLocks noChangeShapeType="1"/>
            </p:cNvSpPr>
            <p:nvPr/>
          </p:nvSpPr>
          <p:spPr bwMode="auto">
            <a:xfrm>
              <a:off x="12058480" y="2753259"/>
              <a:ext cx="387" cy="250"/>
            </a:xfrm>
            <a:prstGeom prst="line">
              <a:avLst/>
            </a:prstGeom>
            <a:noFill/>
            <a:ln w="9360">
              <a:solidFill>
                <a:srgbClr val="000000"/>
              </a:solidFill>
              <a:miter lim="800000"/>
              <a:headEnd/>
              <a:tailEnd/>
            </a:ln>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2" name="Line 54"/>
            <p:cNvSpPr>
              <a:spLocks noChangeShapeType="1"/>
            </p:cNvSpPr>
            <p:nvPr/>
          </p:nvSpPr>
          <p:spPr bwMode="auto">
            <a:xfrm>
              <a:off x="12058461" y="2753287"/>
              <a:ext cx="387" cy="250"/>
            </a:xfrm>
            <a:prstGeom prst="line">
              <a:avLst/>
            </a:prstGeom>
            <a:noFill/>
            <a:ln w="9360">
              <a:solidFill>
                <a:srgbClr val="000000"/>
              </a:solidFill>
              <a:miter lim="800000"/>
              <a:headEnd/>
              <a:tailEnd/>
            </a:ln>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Line 55"/>
            <p:cNvSpPr>
              <a:spLocks noChangeShapeType="1"/>
            </p:cNvSpPr>
            <p:nvPr/>
          </p:nvSpPr>
          <p:spPr bwMode="auto">
            <a:xfrm>
              <a:off x="12058444" y="2753315"/>
              <a:ext cx="387" cy="250"/>
            </a:xfrm>
            <a:prstGeom prst="line">
              <a:avLst/>
            </a:prstGeom>
            <a:noFill/>
            <a:ln w="9360">
              <a:solidFill>
                <a:srgbClr val="000000"/>
              </a:solidFill>
              <a:miter lim="800000"/>
              <a:headEnd/>
              <a:tailEnd/>
            </a:ln>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Oval 56"/>
            <p:cNvSpPr>
              <a:spLocks noChangeArrowheads="1"/>
            </p:cNvSpPr>
            <p:nvPr/>
          </p:nvSpPr>
          <p:spPr bwMode="auto">
            <a:xfrm rot="1980000">
              <a:off x="12058928" y="2753140"/>
              <a:ext cx="99" cy="100"/>
            </a:xfrm>
            <a:prstGeom prst="ellipse">
              <a:avLst/>
            </a:prstGeom>
            <a:noFill/>
            <a:ln w="9360">
              <a:solidFill>
                <a:srgbClr val="FF0000"/>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AutoShape 57"/>
            <p:cNvSpPr>
              <a:spLocks noChangeArrowheads="1"/>
            </p:cNvSpPr>
            <p:nvPr/>
          </p:nvSpPr>
          <p:spPr bwMode="auto">
            <a:xfrm rot="1980000">
              <a:off x="12058842" y="2753195"/>
              <a:ext cx="231" cy="200"/>
            </a:xfrm>
            <a:prstGeom prst="foldedCorner">
              <a:avLst>
                <a:gd name="adj" fmla="val 26315"/>
              </a:avLst>
            </a:prstGeom>
            <a:solidFill>
              <a:srgbClr val="FFFF99"/>
            </a:solidFill>
            <a:ln w="9360">
              <a:solidFill>
                <a:srgbClr val="FFCC66"/>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endParaRPr kumimoji="0"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Line 58"/>
            <p:cNvSpPr>
              <a:spLocks noChangeShapeType="1"/>
            </p:cNvSpPr>
            <p:nvPr/>
          </p:nvSpPr>
          <p:spPr bwMode="auto">
            <a:xfrm>
              <a:off x="12058494" y="2753250"/>
              <a:ext cx="387" cy="250"/>
            </a:xfrm>
            <a:prstGeom prst="line">
              <a:avLst/>
            </a:prstGeom>
            <a:noFill/>
            <a:ln w="57240">
              <a:solidFill>
                <a:srgbClr val="FFFF00"/>
              </a:solidFill>
              <a:miter lim="800000"/>
              <a:headEnd/>
              <a:tailEnd/>
            </a:ln>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sz="100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90" name="AutoShape 2"/>
          <p:cNvSpPr>
            <a:spLocks noChangeArrowheads="1"/>
          </p:cNvSpPr>
          <p:nvPr/>
        </p:nvSpPr>
        <p:spPr bwMode="auto">
          <a:xfrm>
            <a:off x="7986550" y="4939358"/>
            <a:ext cx="1427739" cy="536404"/>
          </a:xfrm>
          <a:prstGeom prst="roundRect">
            <a:avLst>
              <a:gd name="adj" fmla="val 16667"/>
            </a:avLst>
          </a:prstGeom>
          <a:solidFill>
            <a:srgbClr val="CCFFCC"/>
          </a:solidFill>
          <a:ln w="9525">
            <a:noFill/>
            <a:round/>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r>
              <a:rPr kumimoji="0" lang="ja-JP" altLang="en-US" sz="1000" dirty="0">
                <a:latin typeface="メイリオ" panose="020B0604030504040204" pitchFamily="50" charset="-128"/>
                <a:ea typeface="メイリオ" panose="020B0604030504040204" pitchFamily="50" charset="-128"/>
                <a:cs typeface="メイリオ" panose="020B0604030504040204" pitchFamily="50" charset="-128"/>
              </a:rPr>
              <a:t>付箋紙・マーカー</a:t>
            </a:r>
            <a:endParaRPr kumimoji="0" lang="en-US" altLang="ja-JP" sz="1000" dirty="0">
              <a:latin typeface="メイリオ" panose="020B0604030504040204" pitchFamily="50" charset="-128"/>
              <a:ea typeface="メイリオ" panose="020B0604030504040204" pitchFamily="50" charset="-128"/>
              <a:cs typeface="メイリオ" panose="020B0604030504040204" pitchFamily="50" charset="-128"/>
            </a:endParaRPr>
          </a:p>
          <a:p>
            <a:pPr>
              <a:buClr>
                <a:srgbClr val="000000"/>
              </a:buClr>
              <a:buSzPct val="100000"/>
              <a:buFont typeface="Times New Roman" pitchFamily="18" charset="0"/>
              <a:buNone/>
            </a:pPr>
            <a:r>
              <a:rPr kumimoji="0" lang="ja-JP" altLang="en-US" sz="1000" dirty="0">
                <a:latin typeface="メイリオ" panose="020B0604030504040204" pitchFamily="50" charset="-128"/>
                <a:ea typeface="メイリオ" panose="020B0604030504040204" pitchFamily="50" charset="-128"/>
                <a:cs typeface="メイリオ" panose="020B0604030504040204" pitchFamily="50" charset="-128"/>
              </a:rPr>
              <a:t>　→５．メモタイプ</a:t>
            </a:r>
          </a:p>
        </p:txBody>
      </p:sp>
      <p:sp>
        <p:nvSpPr>
          <p:cNvPr id="81" name="AutoShape 5"/>
          <p:cNvSpPr>
            <a:spLocks noChangeArrowheads="1"/>
          </p:cNvSpPr>
          <p:nvPr/>
        </p:nvSpPr>
        <p:spPr bwMode="auto">
          <a:xfrm>
            <a:off x="4616262" y="3914209"/>
            <a:ext cx="2204565" cy="539707"/>
          </a:xfrm>
          <a:prstGeom prst="roundRect">
            <a:avLst>
              <a:gd name="adj" fmla="val 16667"/>
            </a:avLst>
          </a:prstGeom>
          <a:solidFill>
            <a:srgbClr val="CCFFCC"/>
          </a:solidFill>
          <a:ln w="9525">
            <a:noFill/>
            <a:round/>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000000"/>
              </a:buClr>
              <a:buSzPct val="100000"/>
              <a:buFont typeface="Times New Roman" pitchFamily="18" charset="0"/>
              <a:buNone/>
            </a:pPr>
            <a:r>
              <a:rPr kumimoji="0" lang="ja-JP" altLang="en-US" sz="1000" b="0">
                <a:latin typeface="メイリオ" panose="020B0604030504040204" pitchFamily="50" charset="-128"/>
                <a:ea typeface="メイリオ" panose="020B0604030504040204" pitchFamily="50" charset="-128"/>
                <a:cs typeface="メイリオ" panose="020B0604030504040204" pitchFamily="50" charset="-128"/>
              </a:rPr>
              <a:t>キャビネットの設置場所</a:t>
            </a:r>
            <a:endParaRPr kumimoji="0" lang="en-US" altLang="ja-JP" sz="1000" b="0">
              <a:latin typeface="メイリオ" panose="020B0604030504040204" pitchFamily="50" charset="-128"/>
              <a:ea typeface="メイリオ" panose="020B0604030504040204" pitchFamily="50" charset="-128"/>
              <a:cs typeface="メイリオ" panose="020B0604030504040204" pitchFamily="50" charset="-128"/>
            </a:endParaRPr>
          </a:p>
          <a:p>
            <a:pPr>
              <a:buClr>
                <a:srgbClr val="000000"/>
              </a:buClr>
              <a:buSzPct val="100000"/>
              <a:buFont typeface="Times New Roman" pitchFamily="18" charset="0"/>
              <a:buNone/>
            </a:pPr>
            <a:r>
              <a:rPr kumimoji="0" lang="ja-JP" altLang="en-US" sz="1000" b="0">
                <a:latin typeface="メイリオ" panose="020B0604030504040204" pitchFamily="50" charset="-128"/>
                <a:ea typeface="メイリオ" panose="020B0604030504040204" pitchFamily="50" charset="-128"/>
                <a:cs typeface="メイリオ" panose="020B0604030504040204" pitchFamily="50" charset="-128"/>
              </a:rPr>
              <a:t>　→１．ディスクグループ</a:t>
            </a:r>
          </a:p>
        </p:txBody>
      </p:sp>
      <p:sp>
        <p:nvSpPr>
          <p:cNvPr id="147" name="四角形吹き出し 146"/>
          <p:cNvSpPr/>
          <p:nvPr/>
        </p:nvSpPr>
        <p:spPr>
          <a:xfrm>
            <a:off x="5177163" y="6243869"/>
            <a:ext cx="4361266" cy="475956"/>
          </a:xfrm>
          <a:prstGeom prst="wedgeRectCallout">
            <a:avLst>
              <a:gd name="adj1" fmla="val -51611"/>
              <a:gd name="adj2" fmla="val -88338"/>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a:latin typeface="メイリオ" panose="020B0604030504040204" pitchFamily="50" charset="-128"/>
                <a:ea typeface="メイリオ" panose="020B0604030504040204" pitchFamily="50" charset="-128"/>
                <a:cs typeface="メイリオ" panose="020B0604030504040204" pitchFamily="50" charset="-128"/>
              </a:rPr>
              <a:t>引き出しの種類を検討・決定する</a:t>
            </a:r>
            <a:endParaRPr kumimoji="1" lang="en-US" altLang="ja-JP">
              <a:latin typeface="メイリオ" panose="020B0604030504040204" pitchFamily="50" charset="-128"/>
              <a:ea typeface="メイリオ" panose="020B0604030504040204" pitchFamily="50" charset="-128"/>
              <a:cs typeface="メイリオ" panose="020B0604030504040204" pitchFamily="50" charset="-128"/>
            </a:endParaRPr>
          </a:p>
          <a:p>
            <a:pPr algn="l"/>
            <a:r>
              <a:rPr kumimoji="1" lang="ja-JP" altLang="en-US">
                <a:latin typeface="メイリオ" panose="020B0604030504040204" pitchFamily="50" charset="-128"/>
                <a:ea typeface="メイリオ" panose="020B0604030504040204" pitchFamily="50" charset="-128"/>
                <a:cs typeface="メイリオ" panose="020B0604030504040204" pitchFamily="50" charset="-128"/>
              </a:rPr>
              <a:t>業務チーム共通の引き出しで良いか？個別にする必要があるか？</a:t>
            </a:r>
          </a:p>
        </p:txBody>
      </p:sp>
    </p:spTree>
    <p:extLst>
      <p:ext uri="{BB962C8B-B14F-4D97-AF65-F5344CB8AC3E}">
        <p14:creationId xmlns:p14="http://schemas.microsoft.com/office/powerpoint/2010/main" val="3896219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２</a:t>
            </a:r>
            <a:r>
              <a:rPr lang="en-US" altLang="ja-JP" dirty="0" smtClean="0"/>
              <a:t>. </a:t>
            </a:r>
            <a:r>
              <a:rPr lang="ja-JP" altLang="en-US" dirty="0"/>
              <a:t>打合</a:t>
            </a:r>
            <a:r>
              <a:rPr lang="ja-JP" altLang="en-US" dirty="0" smtClean="0"/>
              <a:t>せでの</a:t>
            </a:r>
            <a:r>
              <a:rPr lang="ja-JP" altLang="en-US" dirty="0" smtClean="0"/>
              <a:t>ヒアリング</a:t>
            </a:r>
            <a:r>
              <a:rPr lang="ja-JP" altLang="en-US" dirty="0" smtClean="0"/>
              <a:t>対象</a:t>
            </a:r>
            <a:endParaRPr kumimoji="1" lang="ja-JP" altLang="en-US" dirty="0"/>
          </a:p>
        </p:txBody>
      </p:sp>
      <p:sp>
        <p:nvSpPr>
          <p:cNvPr id="4" name="テキスト ボックス 3"/>
          <p:cNvSpPr txBox="1"/>
          <p:nvPr/>
        </p:nvSpPr>
        <p:spPr>
          <a:xfrm>
            <a:off x="186580" y="1927832"/>
            <a:ext cx="9518948"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ja-JP" altLang="en-US" sz="1400" b="1" dirty="0" smtClean="0">
                <a:latin typeface="+mn-ea"/>
              </a:rPr>
              <a:t>・業務</a:t>
            </a:r>
            <a:r>
              <a:rPr lang="ja-JP" altLang="en-US" sz="1400" b="1" dirty="0">
                <a:latin typeface="+mn-ea"/>
              </a:rPr>
              <a:t>ファイル</a:t>
            </a:r>
            <a:r>
              <a:rPr lang="en-US" altLang="ja-JP" sz="1400" b="1" dirty="0">
                <a:latin typeface="+mn-ea"/>
              </a:rPr>
              <a:t>ID</a:t>
            </a:r>
            <a:endParaRPr lang="en-US" altLang="ja-JP" sz="1400" b="1" dirty="0" smtClean="0">
              <a:latin typeface="+mn-ea"/>
            </a:endParaRPr>
          </a:p>
          <a:p>
            <a:r>
              <a:rPr lang="ja-JP" altLang="en-US" sz="1200" dirty="0" smtClean="0">
                <a:latin typeface="+mn-ea"/>
              </a:rPr>
              <a:t>　業務プロセス単位で添付ファイルのまとまりを特定するためのキー情報</a:t>
            </a:r>
            <a:endParaRPr lang="en-US" altLang="ja-JP" sz="1200" dirty="0">
              <a:latin typeface="+mn-ea"/>
            </a:endParaRPr>
          </a:p>
          <a:p>
            <a:endParaRPr kumimoji="1" lang="en-US" altLang="ja-JP" sz="1200" dirty="0" smtClean="0">
              <a:latin typeface="+mn-ea"/>
            </a:endParaRPr>
          </a:p>
          <a:p>
            <a:r>
              <a:rPr lang="ja-JP" altLang="en-US" sz="1400" b="1" dirty="0" smtClean="0">
                <a:latin typeface="+mn-ea"/>
              </a:rPr>
              <a:t>・ドキュメントタイプ</a:t>
            </a:r>
            <a:endParaRPr lang="en-US" altLang="ja-JP" sz="1400" b="1" dirty="0" smtClean="0">
              <a:latin typeface="+mn-ea"/>
            </a:endParaRPr>
          </a:p>
          <a:p>
            <a:r>
              <a:rPr lang="ja-JP" altLang="en-US" sz="1200" dirty="0">
                <a:latin typeface="+mn-ea"/>
              </a:rPr>
              <a:t>　</a:t>
            </a:r>
            <a:r>
              <a:rPr lang="ja-JP" altLang="en-US" sz="1200" dirty="0" smtClean="0">
                <a:latin typeface="+mn-ea"/>
              </a:rPr>
              <a:t>業務プロセス単位で添付ファイルのまとまりを管理するための情報</a:t>
            </a:r>
            <a:endParaRPr lang="en-US" altLang="ja-JP" sz="1200" dirty="0" smtClean="0">
              <a:latin typeface="+mn-ea"/>
            </a:endParaRPr>
          </a:p>
          <a:p>
            <a:r>
              <a:rPr lang="ja-JP" altLang="en-US" sz="1200" dirty="0">
                <a:latin typeface="+mn-ea"/>
              </a:rPr>
              <a:t>　</a:t>
            </a:r>
            <a:r>
              <a:rPr lang="ja-JP" altLang="en-US" sz="1200" dirty="0" smtClean="0">
                <a:latin typeface="+mn-ea"/>
              </a:rPr>
              <a:t>キーワードタイプがドキュメントタイプに紐付けられるため、</a:t>
            </a:r>
            <a:endParaRPr lang="en-US" altLang="ja-JP" sz="1200" dirty="0" smtClean="0">
              <a:latin typeface="+mn-ea"/>
            </a:endParaRPr>
          </a:p>
          <a:p>
            <a:r>
              <a:rPr lang="ja-JP" altLang="en-US" sz="1200" dirty="0">
                <a:latin typeface="+mn-ea"/>
              </a:rPr>
              <a:t>　</a:t>
            </a:r>
            <a:r>
              <a:rPr lang="ja-JP" altLang="en-US" sz="1200" dirty="0" smtClean="0">
                <a:latin typeface="+mn-ea"/>
              </a:rPr>
              <a:t>業務プロセス毎にキーワードタイプが異なる場合は、ドキュメントタイプを分ける必要がある</a:t>
            </a:r>
            <a:endParaRPr lang="en-US" altLang="ja-JP" sz="1200" dirty="0" smtClean="0">
              <a:latin typeface="+mn-ea"/>
            </a:endParaRPr>
          </a:p>
          <a:p>
            <a:endParaRPr kumimoji="1" lang="en-US" altLang="ja-JP" sz="1200" dirty="0" smtClean="0">
              <a:latin typeface="+mn-ea"/>
            </a:endParaRPr>
          </a:p>
          <a:p>
            <a:r>
              <a:rPr lang="ja-JP" altLang="en-US" sz="1400" b="1" dirty="0" smtClean="0">
                <a:latin typeface="+mn-ea"/>
              </a:rPr>
              <a:t>・キーワードタイプ</a:t>
            </a:r>
            <a:endParaRPr kumimoji="1" lang="en-US" altLang="ja-JP" sz="1400" b="1" dirty="0">
              <a:latin typeface="+mn-ea"/>
            </a:endParaRPr>
          </a:p>
          <a:p>
            <a:r>
              <a:rPr kumimoji="1" lang="ja-JP" altLang="en-US" sz="1200" dirty="0" smtClean="0">
                <a:latin typeface="+mn-ea"/>
              </a:rPr>
              <a:t>　</a:t>
            </a:r>
            <a:r>
              <a:rPr kumimoji="1" lang="en-US" altLang="ja-JP" sz="1200" dirty="0" err="1" smtClean="0">
                <a:latin typeface="+mn-ea"/>
              </a:rPr>
              <a:t>OnBase</a:t>
            </a:r>
            <a:r>
              <a:rPr kumimoji="1" lang="ja-JP" altLang="en-US" sz="1200" dirty="0" smtClean="0">
                <a:latin typeface="+mn-ea"/>
              </a:rPr>
              <a:t>画面が表示された際に添付ファイルのまとまりから、自身が必要なファイルを特定するための情報</a:t>
            </a:r>
          </a:p>
        </p:txBody>
      </p:sp>
      <p:sp>
        <p:nvSpPr>
          <p:cNvPr id="5" name="テキスト ボックス 4"/>
          <p:cNvSpPr txBox="1"/>
          <p:nvPr/>
        </p:nvSpPr>
        <p:spPr>
          <a:xfrm>
            <a:off x="186580" y="675273"/>
            <a:ext cx="9879628" cy="1169551"/>
          </a:xfrm>
          <a:prstGeom prst="rect">
            <a:avLst/>
          </a:prstGeom>
          <a:noFill/>
        </p:spPr>
        <p:txBody>
          <a:bodyPr wrap="none" rtlCol="0">
            <a:spAutoFit/>
          </a:bodyPr>
          <a:lstStyle/>
          <a:p>
            <a:r>
              <a:rPr lang="ja-JP" altLang="en-US" sz="1400" dirty="0" smtClean="0">
                <a:latin typeface="+mn-ea"/>
              </a:rPr>
              <a:t>今回の打合せでは、業務プロセス単位で添付ファイルのまとまりを特定するためのキー情報（</a:t>
            </a:r>
            <a:r>
              <a:rPr lang="ja-JP" altLang="en-US" sz="1400" b="1" dirty="0" smtClean="0">
                <a:latin typeface="+mn-ea"/>
              </a:rPr>
              <a:t>業務ファイル</a:t>
            </a:r>
            <a:r>
              <a:rPr lang="en-US" altLang="ja-JP" sz="1400" b="1" dirty="0" smtClean="0">
                <a:latin typeface="+mn-ea"/>
              </a:rPr>
              <a:t>ID</a:t>
            </a:r>
            <a:r>
              <a:rPr lang="ja-JP" altLang="en-US" sz="1400" dirty="0" smtClean="0">
                <a:latin typeface="+mn-ea"/>
              </a:rPr>
              <a:t>）と、</a:t>
            </a:r>
            <a:endParaRPr lang="en-US" altLang="ja-JP" sz="1400" dirty="0" smtClean="0">
              <a:latin typeface="+mn-ea"/>
            </a:endParaRPr>
          </a:p>
          <a:p>
            <a:r>
              <a:rPr kumimoji="1" lang="en-US" altLang="ja-JP" sz="1400" dirty="0" err="1" smtClean="0">
                <a:latin typeface="+mn-ea"/>
              </a:rPr>
              <a:t>OnBase</a:t>
            </a:r>
            <a:r>
              <a:rPr kumimoji="1" lang="ja-JP" altLang="en-US" sz="1400" dirty="0" smtClean="0">
                <a:latin typeface="+mn-ea"/>
              </a:rPr>
              <a:t>画面が表示された際に添付ファイルのまとまりから、</a:t>
            </a:r>
            <a:endParaRPr kumimoji="1" lang="en-US" altLang="ja-JP" sz="1400" dirty="0" smtClean="0">
              <a:latin typeface="+mn-ea"/>
            </a:endParaRPr>
          </a:p>
          <a:p>
            <a:r>
              <a:rPr kumimoji="1" lang="ja-JP" altLang="en-US" sz="1400" dirty="0" smtClean="0">
                <a:latin typeface="+mn-ea"/>
              </a:rPr>
              <a:t>自身が必要なファイルを特定するための情報（</a:t>
            </a:r>
            <a:r>
              <a:rPr kumimoji="1" lang="ja-JP" altLang="en-US" sz="1400" b="1" dirty="0" smtClean="0">
                <a:latin typeface="+mn-ea"/>
              </a:rPr>
              <a:t>キーワードタイプ</a:t>
            </a:r>
            <a:r>
              <a:rPr kumimoji="1" lang="ja-JP" altLang="en-US" sz="1400" dirty="0" smtClean="0">
                <a:latin typeface="+mn-ea"/>
              </a:rPr>
              <a:t>）を決定するため、</a:t>
            </a:r>
            <a:r>
              <a:rPr lang="ja-JP" altLang="en-US" sz="1400" dirty="0" smtClean="0">
                <a:latin typeface="+mn-ea"/>
              </a:rPr>
              <a:t>ヒアリング</a:t>
            </a:r>
            <a:r>
              <a:rPr kumimoji="1" lang="ja-JP" altLang="en-US" sz="1400" dirty="0" smtClean="0">
                <a:latin typeface="+mn-ea"/>
              </a:rPr>
              <a:t>を行いました。</a:t>
            </a:r>
            <a:endParaRPr kumimoji="1" lang="en-US" altLang="ja-JP" sz="1400" dirty="0" smtClean="0">
              <a:latin typeface="+mn-ea"/>
            </a:endParaRPr>
          </a:p>
          <a:p>
            <a:r>
              <a:rPr lang="ja-JP" altLang="en-US" sz="1400" dirty="0" smtClean="0">
                <a:latin typeface="+mn-ea"/>
              </a:rPr>
              <a:t>また、ヒヤリングの結果、業務プロセス毎にキーワードタイプが異なる場合は</a:t>
            </a:r>
            <a:r>
              <a:rPr lang="ja-JP" altLang="en-US" sz="1400" b="1" dirty="0" smtClean="0">
                <a:latin typeface="+mn-ea"/>
              </a:rPr>
              <a:t>ドキュメントタイプ</a:t>
            </a:r>
            <a:r>
              <a:rPr lang="ja-JP" altLang="en-US" sz="1400" dirty="0" smtClean="0">
                <a:latin typeface="+mn-ea"/>
              </a:rPr>
              <a:t>による</a:t>
            </a:r>
            <a:endParaRPr lang="en-US" altLang="ja-JP" sz="1400" dirty="0" smtClean="0">
              <a:latin typeface="+mn-ea"/>
            </a:endParaRPr>
          </a:p>
          <a:p>
            <a:r>
              <a:rPr lang="ja-JP" altLang="en-US" sz="1400" dirty="0" smtClean="0">
                <a:latin typeface="+mn-ea"/>
              </a:rPr>
              <a:t>分類についての検討を行いました。</a:t>
            </a:r>
            <a:endParaRPr lang="en-US" altLang="ja-JP" sz="1400" dirty="0" smtClean="0">
              <a:latin typeface="+mn-ea"/>
            </a:endParaRPr>
          </a:p>
        </p:txBody>
      </p:sp>
      <p:sp>
        <p:nvSpPr>
          <p:cNvPr id="6" name="テキスト ボックス 54"/>
          <p:cNvSpPr txBox="1"/>
          <p:nvPr/>
        </p:nvSpPr>
        <p:spPr>
          <a:xfrm>
            <a:off x="1870548" y="4784700"/>
            <a:ext cx="1872208" cy="52322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ja-JP" altLang="en-US" sz="1400" dirty="0">
                <a:latin typeface="Meiryo UI" panose="020B0604030504040204" pitchFamily="50" charset="-128"/>
                <a:ea typeface="Meiryo UI" panose="020B0604030504040204" pitchFamily="50" charset="-128"/>
                <a:cs typeface="Meiryo UI" panose="020B0604030504040204" pitchFamily="50" charset="-128"/>
              </a:rPr>
              <a:t>添付ファイル</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URL</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呼出</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Rectangle 11"/>
          <p:cNvSpPr>
            <a:spLocks noChangeArrowheads="1"/>
          </p:cNvSpPr>
          <p:nvPr/>
        </p:nvSpPr>
        <p:spPr bwMode="auto">
          <a:xfrm>
            <a:off x="502396" y="4784700"/>
            <a:ext cx="1008112" cy="1566813"/>
          </a:xfrm>
          <a:prstGeom prst="rect">
            <a:avLst/>
          </a:prstGeom>
          <a:solidFill>
            <a:schemeClr val="bg1"/>
          </a:solidFill>
          <a:ln w="9525">
            <a:solidFill>
              <a:schemeClr val="tx1"/>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eaLnBrk="1" hangingPunct="1">
              <a:lnSpc>
                <a:spcPct val="100000"/>
              </a:lnSpc>
              <a:spcBef>
                <a:spcPct val="0"/>
              </a:spcBef>
              <a:spcAft>
                <a:spcPct val="0"/>
              </a:spcAft>
              <a:buClrTx/>
              <a:buFontTx/>
              <a:buNone/>
            </a:pPr>
            <a:r>
              <a:rPr lang="en-US" altLang="ja-JP" sz="11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SalesNAVI</a:t>
            </a:r>
            <a:endParaRPr lang="en-US" altLang="ja-JP"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algn="ctr" eaLnBrk="1" hangingPunct="1">
              <a:lnSpc>
                <a:spcPct val="100000"/>
              </a:lnSpc>
              <a:spcBef>
                <a:spcPct val="0"/>
              </a:spcBef>
              <a:spcAft>
                <a:spcPct val="0"/>
              </a:spcAft>
              <a:buClrTx/>
              <a:buFontTx/>
              <a:buNone/>
            </a:pPr>
            <a:r>
              <a:rPr lang="en-US" altLang="ja-JP"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PJNAVI</a:t>
            </a:r>
          </a:p>
          <a:p>
            <a:pPr algn="ctr" eaLnBrk="1" hangingPunct="1">
              <a:lnSpc>
                <a:spcPct val="100000"/>
              </a:lnSpc>
              <a:spcBef>
                <a:spcPct val="0"/>
              </a:spcBef>
              <a:spcAft>
                <a:spcPct val="0"/>
              </a:spcAft>
              <a:buClrTx/>
              <a:buFontTx/>
              <a:buNone/>
            </a:pPr>
            <a:r>
              <a:rPr lang="en-US" altLang="ja-JP"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CSNAVI</a:t>
            </a:r>
          </a:p>
          <a:p>
            <a:pPr algn="ctr" eaLnBrk="1" hangingPunct="1">
              <a:lnSpc>
                <a:spcPct val="100000"/>
              </a:lnSpc>
              <a:spcBef>
                <a:spcPct val="0"/>
              </a:spcBef>
              <a:spcAft>
                <a:spcPct val="0"/>
              </a:spcAft>
              <a:buClrTx/>
              <a:buFontTx/>
              <a:buNone/>
            </a:pPr>
            <a:r>
              <a:rPr lang="en-US" altLang="ja-JP"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SAP(ERP)</a:t>
            </a:r>
          </a:p>
          <a:p>
            <a:pPr algn="ctr" eaLnBrk="1" hangingPunct="1">
              <a:lnSpc>
                <a:spcPct val="100000"/>
              </a:lnSpc>
              <a:spcBef>
                <a:spcPct val="0"/>
              </a:spcBef>
              <a:spcAft>
                <a:spcPct val="0"/>
              </a:spcAft>
              <a:buClrTx/>
              <a:buFontTx/>
              <a:buNone/>
            </a:pPr>
            <a:r>
              <a:rPr lang="en-US" altLang="ja-JP"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FAA</a:t>
            </a:r>
          </a:p>
          <a:p>
            <a:pPr algn="ctr" eaLnBrk="1" hangingPunct="1">
              <a:lnSpc>
                <a:spcPct val="100000"/>
              </a:lnSpc>
              <a:spcBef>
                <a:spcPct val="0"/>
              </a:spcBef>
              <a:spcAft>
                <a:spcPct val="0"/>
              </a:spcAft>
              <a:buClrTx/>
              <a:buFontTx/>
              <a:buNone/>
            </a:pPr>
            <a:r>
              <a:rPr lang="en-US" altLang="ja-JP" sz="11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TaskNAVI</a:t>
            </a:r>
            <a:endParaRPr lang="zh-TW" alt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0102"/>
          <a:stretch/>
        </p:blipFill>
        <p:spPr bwMode="auto">
          <a:xfrm>
            <a:off x="4207923" y="4816019"/>
            <a:ext cx="4979957" cy="17093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Rectangle 12"/>
          <p:cNvSpPr>
            <a:spLocks noChangeArrowheads="1"/>
          </p:cNvSpPr>
          <p:nvPr/>
        </p:nvSpPr>
        <p:spPr bwMode="gray">
          <a:xfrm>
            <a:off x="4207923" y="5125577"/>
            <a:ext cx="4979957" cy="169143"/>
          </a:xfrm>
          <a:prstGeom prst="rect">
            <a:avLst/>
          </a:prstGeom>
          <a:noFill/>
          <a:ln w="38100">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square"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spcBef>
                <a:spcPts val="0"/>
              </a:spcBef>
              <a:spcAft>
                <a:spcPts val="0"/>
              </a:spcAft>
              <a:defRPr/>
            </a:pPr>
            <a:endParaRPr lang="ja-JP" altLang="en-US" sz="100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 name="AutoShape 160"/>
          <p:cNvCxnSpPr>
            <a:cxnSpLocks noChangeShapeType="1"/>
          </p:cNvCxnSpPr>
          <p:nvPr/>
        </p:nvCxnSpPr>
        <p:spPr bwMode="auto">
          <a:xfrm>
            <a:off x="1510508" y="5055369"/>
            <a:ext cx="2697415" cy="0"/>
          </a:xfrm>
          <a:prstGeom prst="straightConnector1">
            <a:avLst/>
          </a:prstGeom>
          <a:noFill/>
          <a:ln w="31750">
            <a:solidFill>
              <a:schemeClr val="tx2">
                <a:lumMod val="60000"/>
                <a:lumOff val="40000"/>
              </a:schemeClr>
            </a:solidFill>
            <a:round/>
            <a:headEnd type="none"/>
            <a:tailEnd type="triangle" w="med" len="med"/>
          </a:ln>
        </p:spPr>
      </p:cxnSp>
      <p:sp>
        <p:nvSpPr>
          <p:cNvPr id="11" name="テキスト ボックス 54"/>
          <p:cNvSpPr txBox="1"/>
          <p:nvPr/>
        </p:nvSpPr>
        <p:spPr>
          <a:xfrm>
            <a:off x="4207922" y="4505327"/>
            <a:ext cx="2127121" cy="307777"/>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&lt;</a:t>
            </a:r>
            <a:r>
              <a:rPr lang="en-US" altLang="ja-JP" sz="1400" dirty="0" err="1" smtClean="0">
                <a:latin typeface="Meiryo UI" panose="020B0604030504040204" pitchFamily="50" charset="-128"/>
                <a:ea typeface="Meiryo UI" panose="020B0604030504040204" pitchFamily="50" charset="-128"/>
                <a:cs typeface="Meiryo UI" panose="020B0604030504040204" pitchFamily="50" charset="-128"/>
              </a:rPr>
              <a:t>OnBase</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画面イメージ</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&gt;</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四角形吹き出し 11"/>
          <p:cNvSpPr/>
          <p:nvPr/>
        </p:nvSpPr>
        <p:spPr>
          <a:xfrm>
            <a:off x="2576736" y="5913497"/>
            <a:ext cx="6859268" cy="568815"/>
          </a:xfrm>
          <a:prstGeom prst="wedgeRectCallout">
            <a:avLst>
              <a:gd name="adj1" fmla="val 19955"/>
              <a:gd name="adj2" fmla="val -179323"/>
            </a:avLst>
          </a:prstGeom>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4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ユーザはこの一覧を見て自分が参照・編集したい文書を識別する必要がある</a:t>
            </a:r>
            <a:endParaRPr kumimoji="1" lang="en-US" altLang="ja-JP" sz="14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pPr algn="l"/>
            <a:r>
              <a:rPr kumimoji="1" lang="ja-JP" altLang="en-US" sz="14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そのため、どういった情報を表示すればよいか検討する！（</a:t>
            </a:r>
            <a:r>
              <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キーワードタイプ</a:t>
            </a:r>
            <a:r>
              <a:rPr kumimoji="1" lang="ja-JP" altLang="en-US" sz="14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四角形吹き出し 12"/>
          <p:cNvSpPr/>
          <p:nvPr/>
        </p:nvSpPr>
        <p:spPr>
          <a:xfrm>
            <a:off x="1366492" y="3996280"/>
            <a:ext cx="5688632" cy="558912"/>
          </a:xfrm>
          <a:prstGeom prst="wedgeRectCallout">
            <a:avLst>
              <a:gd name="adj1" fmla="val -31898"/>
              <a:gd name="adj2" fmla="val 106599"/>
            </a:avLst>
          </a:prstGeom>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sz="14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業務プロセス単位</a:t>
            </a:r>
            <a:r>
              <a:rPr lang="ja-JP" altLang="en-US" sz="140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でファイル</a:t>
            </a:r>
            <a:r>
              <a:rPr lang="ja-JP" altLang="en-US" sz="14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のまとまりを特定するためのキー</a:t>
            </a:r>
            <a:r>
              <a:rPr lang="ja-JP" altLang="en-US" sz="140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情報を検討する！</a:t>
            </a:r>
            <a:endParaRPr lang="en-US" altLang="ja-JP" sz="140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algn="l"/>
            <a:r>
              <a:rPr kumimoji="1" lang="ja-JP" altLang="en-US" sz="140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業務ファイル</a:t>
            </a:r>
            <a:r>
              <a:rPr kumimoji="1" lang="en-US" altLang="ja-JP"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ID</a:t>
            </a:r>
            <a:r>
              <a:rPr kumimoji="1" lang="ja-JP" altLang="en-US" sz="140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73060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３</a:t>
            </a:r>
            <a:r>
              <a:rPr lang="en-US" altLang="ja-JP" dirty="0" smtClean="0"/>
              <a:t>. </a:t>
            </a:r>
            <a:r>
              <a:rPr lang="ja-JP" altLang="en-US" dirty="0" smtClean="0"/>
              <a:t>検討結果</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932310938"/>
              </p:ext>
            </p:extLst>
          </p:nvPr>
        </p:nvGraphicFramePr>
        <p:xfrm>
          <a:off x="186580" y="836712"/>
          <a:ext cx="9518948" cy="1410789"/>
        </p:xfrm>
        <a:graphic>
          <a:graphicData uri="http://schemas.openxmlformats.org/drawingml/2006/table">
            <a:tbl>
              <a:tblPr>
                <a:tableStyleId>{616DA210-FB5B-4158-B5E0-FEB733F419BA}</a:tableStyleId>
              </a:tblPr>
              <a:tblGrid>
                <a:gridCol w="416909"/>
                <a:gridCol w="2848757"/>
                <a:gridCol w="6253282"/>
              </a:tblGrid>
              <a:tr h="297061">
                <a:tc>
                  <a:txBody>
                    <a:bodyPr/>
                    <a:lstStyle/>
                    <a:p>
                      <a:pPr algn="ctr" fontAlgn="ctr"/>
                      <a:r>
                        <a:rPr lang="en-US" sz="1200" u="none" strike="noStrike" dirty="0">
                          <a:effectLst/>
                          <a:latin typeface="Meiryo UI" panose="020B0604030504040204" pitchFamily="50" charset="-128"/>
                          <a:ea typeface="Meiryo UI" panose="020B0604030504040204" pitchFamily="50" charset="-128"/>
                          <a:cs typeface="Meiryo UI" panose="020B0604030504040204" pitchFamily="50" charset="-128"/>
                        </a:rPr>
                        <a:t>No</a:t>
                      </a:r>
                      <a:endParaRPr 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566" marR="3566" marT="3566" marB="0" anchor="ctr">
                    <a:solidFill>
                      <a:schemeClr val="tx2">
                        <a:lumMod val="40000"/>
                        <a:lumOff val="60000"/>
                      </a:schemeClr>
                    </a:solidFill>
                  </a:tcPr>
                </a:tc>
                <a:tc>
                  <a:txBody>
                    <a:bodyPr/>
                    <a:lstStyle/>
                    <a:p>
                      <a:pPr algn="ctr" fontAlgn="ctr"/>
                      <a:r>
                        <a:rPr lang="ja-JP" altLang="en-US" sz="1200" u="none" strike="noStrike" dirty="0">
                          <a:effectLst/>
                          <a:latin typeface="Meiryo UI" panose="020B0604030504040204" pitchFamily="50" charset="-128"/>
                          <a:ea typeface="Meiryo UI" panose="020B0604030504040204" pitchFamily="50" charset="-128"/>
                          <a:cs typeface="Meiryo UI" panose="020B0604030504040204" pitchFamily="50" charset="-128"/>
                        </a:rPr>
                        <a:t>検討事項</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566" marR="3566" marT="3566" marB="0" anchor="ctr">
                    <a:solidFill>
                      <a:schemeClr val="tx2">
                        <a:lumMod val="40000"/>
                        <a:lumOff val="60000"/>
                      </a:schemeClr>
                    </a:solidFill>
                  </a:tcPr>
                </a:tc>
                <a:tc>
                  <a:txBody>
                    <a:bodyPr/>
                    <a:lstStyle/>
                    <a:p>
                      <a:pPr algn="ctr" fontAlgn="ctr"/>
                      <a:r>
                        <a:rPr lang="ja-JP" altLang="en-US" sz="12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検討結果</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566" marR="3566" marT="3566" marB="0" anchor="ctr">
                    <a:solidFill>
                      <a:schemeClr val="tx2">
                        <a:lumMod val="40000"/>
                        <a:lumOff val="60000"/>
                      </a:schemeClr>
                    </a:solidFill>
                  </a:tcPr>
                </a:tc>
              </a:tr>
              <a:tr h="281727">
                <a:tc>
                  <a:txBody>
                    <a:bodyPr/>
                    <a:lstStyle/>
                    <a:p>
                      <a:pPr algn="r" fontAlgn="ctr"/>
                      <a:r>
                        <a:rPr lang="en-US" altLang="ja-JP" sz="12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1</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566" marR="3566" marT="3566" marB="0" anchor="ctr"/>
                </a:tc>
                <a:tc>
                  <a:txBody>
                    <a:bodyPr/>
                    <a:lstStyle/>
                    <a:p>
                      <a:pPr algn="l" fontAlgn="ctr"/>
                      <a:r>
                        <a:rPr lang="ja-JP" altLang="en-US" sz="12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業務ファイル</a:t>
                      </a:r>
                      <a:r>
                        <a:rPr lang="en-US" altLang="ja-JP" sz="12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ID</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566" marR="3566" marT="3566" marB="0" anchor="ctr"/>
                </a:tc>
                <a:tc>
                  <a:txBody>
                    <a:bodyPr/>
                    <a:lstStyle/>
                    <a:p>
                      <a:pPr algn="l" fontAlgn="ct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BPMS</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の</a:t>
                      </a: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ID</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と</a:t>
                      </a: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PK</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566" marR="3566" marT="3566" marB="0" anchor="ctr"/>
                </a:tc>
              </a:tr>
              <a:tr h="281727">
                <a:tc>
                  <a:txBody>
                    <a:bodyPr/>
                    <a:lstStyle/>
                    <a:p>
                      <a:pPr algn="r" fontAlgn="ctr"/>
                      <a:r>
                        <a:rPr lang="en-US" altLang="ja-JP" sz="1200" b="0" i="0" u="none" strike="noStrike" dirty="0"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2</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566" marR="3566" marT="3566" marB="0" anchor="ctr"/>
                </a:tc>
                <a:tc>
                  <a:txBody>
                    <a:bodyPr/>
                    <a:lstStyle/>
                    <a:p>
                      <a:pPr algn="l" fontAlgn="ctr"/>
                      <a:r>
                        <a:rPr lang="ja-JP" altLang="en-US" sz="1200" u="none" strike="noStrike" dirty="0">
                          <a:effectLst/>
                          <a:latin typeface="Meiryo UI" panose="020B0604030504040204" pitchFamily="50" charset="-128"/>
                          <a:ea typeface="Meiryo UI" panose="020B0604030504040204" pitchFamily="50" charset="-128"/>
                          <a:cs typeface="Meiryo UI" panose="020B0604030504040204" pitchFamily="50" charset="-128"/>
                        </a:rPr>
                        <a:t>キーワードタイプ名</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566" marR="3566" marT="3566" marB="0" anchor="ctr"/>
                </a:tc>
                <a:tc>
                  <a:txBody>
                    <a:bodyPr/>
                    <a:lstStyle/>
                    <a:p>
                      <a:pPr algn="l" fontAlgn="ctr"/>
                      <a:r>
                        <a:rPr lang="ja-JP" altLang="en-US" sz="1200" u="none" strike="noStrike" dirty="0">
                          <a:effectLst/>
                          <a:latin typeface="Meiryo UI" panose="020B0604030504040204" pitchFamily="50" charset="-128"/>
                          <a:ea typeface="Meiryo UI" panose="020B0604030504040204" pitchFamily="50" charset="-128"/>
                          <a:cs typeface="Meiryo UI" panose="020B0604030504040204" pitchFamily="50" charset="-128"/>
                        </a:rPr>
                        <a:t>全業務チーム共通とする</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566" marR="3566" marT="3566" marB="0" anchor="ctr"/>
                </a:tc>
              </a:tr>
              <a:tr h="300643">
                <a:tc>
                  <a:txBody>
                    <a:bodyPr/>
                    <a:lstStyle/>
                    <a:p>
                      <a:pPr algn="r" fontAlgn="ctr"/>
                      <a:r>
                        <a:rPr lang="en-US" altLang="ja-JP" sz="12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3</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566" marR="3566" marT="3566" marB="0" anchor="ctr"/>
                </a:tc>
                <a:tc>
                  <a:txBody>
                    <a:bodyPr/>
                    <a:lstStyle/>
                    <a:p>
                      <a:pPr algn="l" fontAlgn="ctr"/>
                      <a:r>
                        <a:rPr lang="ja-JP" altLang="en-US" sz="1200" u="none" strike="noStrike">
                          <a:effectLst/>
                          <a:latin typeface="Meiryo UI" panose="020B0604030504040204" pitchFamily="50" charset="-128"/>
                          <a:ea typeface="Meiryo UI" panose="020B0604030504040204" pitchFamily="50" charset="-128"/>
                          <a:cs typeface="Meiryo UI" panose="020B0604030504040204" pitchFamily="50" charset="-128"/>
                        </a:rPr>
                        <a:t>ドキュメントタイプ名</a:t>
                      </a:r>
                      <a:endParaRPr lang="ja-JP" altLang="en-US" sz="12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566" marR="3566" marT="3566" marB="0" anchor="ctr"/>
                </a:tc>
                <a:tc>
                  <a:txBody>
                    <a:bodyPr/>
                    <a:lstStyle/>
                    <a:p>
                      <a:pPr algn="l" fontAlgn="ctr"/>
                      <a:r>
                        <a:rPr lang="ja-JP" altLang="en-US" sz="12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キーワードタイプ名が全業務</a:t>
                      </a:r>
                      <a:r>
                        <a:rPr lang="ja-JP" altLang="en-US" sz="1200" u="none" strike="noStrike" dirty="0">
                          <a:effectLst/>
                          <a:latin typeface="Meiryo UI" panose="020B0604030504040204" pitchFamily="50" charset="-128"/>
                          <a:ea typeface="Meiryo UI" panose="020B0604030504040204" pitchFamily="50" charset="-128"/>
                          <a:cs typeface="Meiryo UI" panose="020B0604030504040204" pitchFamily="50" charset="-128"/>
                        </a:rPr>
                        <a:t>チーム共通となったことから</a:t>
                      </a:r>
                      <a:r>
                        <a:rPr lang="ja-JP" altLang="en-US" sz="12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a:t>
                      </a:r>
                      <a:r>
                        <a:rPr lang="ja-JP" altLang="en-US" sz="1200" u="none" strike="noStrike" dirty="0">
                          <a:effectLst/>
                          <a:latin typeface="Meiryo UI" panose="020B0604030504040204" pitchFamily="50" charset="-128"/>
                          <a:ea typeface="Meiryo UI" panose="020B0604030504040204" pitchFamily="50" charset="-128"/>
                          <a:cs typeface="Meiryo UI" panose="020B0604030504040204" pitchFamily="50" charset="-128"/>
                        </a:rPr>
                        <a:t>添付書類」一種類とする</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566" marR="3566" marT="3566" marB="0" anchor="ctr"/>
                </a:tc>
              </a:tr>
              <a:tr h="249631">
                <a:tc>
                  <a:txBody>
                    <a:bodyPr/>
                    <a:lstStyle/>
                    <a:p>
                      <a:pPr algn="r" fontAlgn="ctr"/>
                      <a:r>
                        <a:rPr lang="en-US" altLang="ja-JP" sz="12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4</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566" marR="3566" marT="3566" marB="0" anchor="ctr"/>
                </a:tc>
                <a:tc>
                  <a:txBody>
                    <a:bodyPr/>
                    <a:lstStyle/>
                    <a:p>
                      <a:pPr algn="l" fontAlgn="ctr"/>
                      <a:r>
                        <a:rPr lang="ja-JP" altLang="en-US" sz="1200" u="none" strike="noStrike">
                          <a:effectLst/>
                          <a:latin typeface="Meiryo UI" panose="020B0604030504040204" pitchFamily="50" charset="-128"/>
                          <a:ea typeface="Meiryo UI" panose="020B0604030504040204" pitchFamily="50" charset="-128"/>
                          <a:cs typeface="Meiryo UI" panose="020B0604030504040204" pitchFamily="50" charset="-128"/>
                        </a:rPr>
                        <a:t>キーワードタイプ（タグ）の出力項目と順序</a:t>
                      </a:r>
                      <a:endParaRPr lang="ja-JP" altLang="en-US" sz="12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566" marR="3566" marT="3566" marB="0" anchor="ctr"/>
                </a:tc>
                <a:tc>
                  <a:txBody>
                    <a:bodyPr/>
                    <a:lstStyle/>
                    <a:p>
                      <a:pPr algn="l" fontAlgn="ctr"/>
                      <a:r>
                        <a:rPr lang="ja-JP" altLang="en-US" sz="1200" u="none" strike="noStrike" dirty="0">
                          <a:effectLst/>
                          <a:latin typeface="Meiryo UI" panose="020B0604030504040204" pitchFamily="50" charset="-128"/>
                          <a:ea typeface="Meiryo UI" panose="020B0604030504040204" pitchFamily="50" charset="-128"/>
                          <a:cs typeface="Meiryo UI" panose="020B0604030504040204" pitchFamily="50" charset="-128"/>
                        </a:rPr>
                        <a:t>全業務チーム共通とする</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566" marR="3566" marT="3566" marB="0" anchor="ctr"/>
                </a:tc>
              </a:tr>
            </a:tbl>
          </a:graphicData>
        </a:graphic>
      </p:graphicFrame>
      <p:sp>
        <p:nvSpPr>
          <p:cNvPr id="7" name="テキスト ボックス 6"/>
          <p:cNvSpPr txBox="1"/>
          <p:nvPr/>
        </p:nvSpPr>
        <p:spPr>
          <a:xfrm>
            <a:off x="200624" y="2888495"/>
            <a:ext cx="9599103" cy="492443"/>
          </a:xfrm>
          <a:prstGeom prst="rect">
            <a:avLst/>
          </a:prstGeom>
          <a:noFill/>
        </p:spPr>
        <p:txBody>
          <a:bodyPr wrap="none" rtlCol="0">
            <a:spAutoFit/>
          </a:bodyPr>
          <a:lstStyle/>
          <a:p>
            <a:r>
              <a:rPr lang="ja-JP" altLang="en-US" sz="1300" dirty="0" smtClean="0">
                <a:latin typeface="Meiryo UI" panose="020B0604030504040204" pitchFamily="50" charset="-128"/>
                <a:ea typeface="Meiryo UI" panose="020B0604030504040204" pitchFamily="50" charset="-128"/>
                <a:cs typeface="Meiryo UI" panose="020B0604030504040204" pitchFamily="50" charset="-128"/>
              </a:rPr>
              <a:t>各業務チーム毎の業務ファイル</a:t>
            </a:r>
            <a:r>
              <a:rPr lang="en-US" altLang="ja-JP" sz="1300" dirty="0" smtClean="0">
                <a:latin typeface="Meiryo UI" panose="020B0604030504040204" pitchFamily="50" charset="-128"/>
                <a:ea typeface="Meiryo UI" panose="020B0604030504040204" pitchFamily="50" charset="-128"/>
                <a:cs typeface="Meiryo UI" panose="020B0604030504040204" pitchFamily="50" charset="-128"/>
              </a:rPr>
              <a:t>ID</a:t>
            </a:r>
            <a:r>
              <a:rPr lang="ja-JP" altLang="en-US" sz="1300" dirty="0" smtClean="0">
                <a:latin typeface="Meiryo UI" panose="020B0604030504040204" pitchFamily="50" charset="-128"/>
                <a:ea typeface="Meiryo UI" panose="020B0604030504040204" pitchFamily="50" charset="-128"/>
                <a:cs typeface="Meiryo UI" panose="020B0604030504040204" pitchFamily="50" charset="-128"/>
              </a:rPr>
              <a:t>フォーマットや、キーワードタイプの詳細については、別紙「</a:t>
            </a:r>
            <a:r>
              <a:rPr lang="en-US" altLang="ja-JP" sz="1300" dirty="0" err="1">
                <a:latin typeface="Meiryo UI" panose="020B0604030504040204" pitchFamily="50" charset="-128"/>
                <a:ea typeface="Meiryo UI" panose="020B0604030504040204" pitchFamily="50" charset="-128"/>
                <a:cs typeface="Meiryo UI" panose="020B0604030504040204" pitchFamily="50" charset="-128"/>
              </a:rPr>
              <a:t>OnBase</a:t>
            </a:r>
            <a:r>
              <a:rPr lang="ja-JP" altLang="en-US" sz="1300" dirty="0">
                <a:latin typeface="Meiryo UI" panose="020B0604030504040204" pitchFamily="50" charset="-128"/>
                <a:ea typeface="Meiryo UI" panose="020B0604030504040204" pitchFamily="50" charset="-128"/>
                <a:cs typeface="Meiryo UI" panose="020B0604030504040204" pitchFamily="50" charset="-128"/>
              </a:rPr>
              <a:t>パラメータ</a:t>
            </a:r>
            <a:r>
              <a:rPr lang="en-US" altLang="ja-JP" sz="1300" dirty="0">
                <a:latin typeface="Meiryo UI" panose="020B0604030504040204" pitchFamily="50" charset="-128"/>
                <a:ea typeface="Meiryo UI" panose="020B0604030504040204" pitchFamily="50" charset="-128"/>
                <a:cs typeface="Meiryo UI" panose="020B0604030504040204" pitchFamily="50" charset="-128"/>
              </a:rPr>
              <a:t>_</a:t>
            </a:r>
            <a:r>
              <a:rPr lang="ja-JP" altLang="en-US" sz="1300" dirty="0">
                <a:latin typeface="Meiryo UI" panose="020B0604030504040204" pitchFamily="50" charset="-128"/>
                <a:ea typeface="Meiryo UI" panose="020B0604030504040204" pitchFamily="50" charset="-128"/>
                <a:cs typeface="Meiryo UI" panose="020B0604030504040204" pitchFamily="50" charset="-128"/>
              </a:rPr>
              <a:t>ヒアリング結果</a:t>
            </a:r>
            <a:r>
              <a:rPr lang="en-US" altLang="ja-JP" sz="1300" dirty="0">
                <a:latin typeface="Meiryo UI" panose="020B0604030504040204" pitchFamily="50" charset="-128"/>
                <a:ea typeface="Meiryo UI" panose="020B0604030504040204" pitchFamily="50" charset="-128"/>
                <a:cs typeface="Meiryo UI" panose="020B0604030504040204" pitchFamily="50" charset="-128"/>
              </a:rPr>
              <a:t>_</a:t>
            </a:r>
            <a:r>
              <a:rPr lang="en-US" altLang="ja-JP" sz="1300" dirty="0" smtClean="0">
                <a:latin typeface="Meiryo UI" panose="020B0604030504040204" pitchFamily="50" charset="-128"/>
                <a:ea typeface="Meiryo UI" panose="020B0604030504040204" pitchFamily="50" charset="-128"/>
                <a:cs typeface="Meiryo UI" panose="020B0604030504040204" pitchFamily="50" charset="-128"/>
              </a:rPr>
              <a:t>1.00.02.xlsx</a:t>
            </a:r>
            <a:r>
              <a:rPr lang="ja-JP" altLang="en-US" sz="1300" dirty="0" smtClean="0">
                <a:latin typeface="Meiryo UI" panose="020B0604030504040204" pitchFamily="50" charset="-128"/>
                <a:ea typeface="Meiryo UI" panose="020B0604030504040204" pitchFamily="50" charset="-128"/>
                <a:cs typeface="Meiryo UI" panose="020B0604030504040204" pitchFamily="50" charset="-128"/>
              </a:rPr>
              <a:t>」を</a:t>
            </a:r>
            <a:endParaRPr lang="en-US" altLang="ja-JP" sz="13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1300" dirty="0" smtClean="0">
                <a:latin typeface="Meiryo UI" panose="020B0604030504040204" pitchFamily="50" charset="-128"/>
                <a:ea typeface="Meiryo UI" panose="020B0604030504040204" pitchFamily="50" charset="-128"/>
                <a:cs typeface="Meiryo UI" panose="020B0604030504040204" pitchFamily="50" charset="-128"/>
              </a:rPr>
              <a:t>ご参照ください。</a:t>
            </a:r>
            <a:endParaRPr lang="ja-JP" altLang="en-US" sz="13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55222132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1400" dirty="0" smtClean="0">
            <a:solidFill>
              <a:schemeClr val="tx1"/>
            </a:solidFill>
            <a:latin typeface="+mj-ea"/>
            <a:ea typeface="+mj-ea"/>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600" dirty="0" smtClean="0">
            <a:latin typeface="+mn-ea"/>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24800</TotalTime>
  <Words>410</Words>
  <Application>Microsoft Office PowerPoint</Application>
  <PresentationFormat>A4 210 x 297 mm</PresentationFormat>
  <Paragraphs>90</Paragraphs>
  <Slides>5</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5</vt:i4>
      </vt:variant>
    </vt:vector>
  </HeadingPairs>
  <TitlesOfParts>
    <vt:vector size="14" baseType="lpstr">
      <vt:lpstr>HGP創英角ｺﾞｼｯｸUB</vt:lpstr>
      <vt:lpstr>Meiryo UI</vt:lpstr>
      <vt:lpstr>ＭＳ Ｐゴシック</vt:lpstr>
      <vt:lpstr>メイリオ</vt:lpstr>
      <vt:lpstr>Arial</vt:lpstr>
      <vt:lpstr>Calibri</vt:lpstr>
      <vt:lpstr>Times New Roman</vt:lpstr>
      <vt:lpstr>Wingdings</vt:lpstr>
      <vt:lpstr>Office ​​テーマ</vt:lpstr>
      <vt:lpstr>ファイリングシステムパラメータ検討結果</vt:lpstr>
      <vt:lpstr>目次</vt:lpstr>
      <vt:lpstr>１. OnBase設定項目概要</vt:lpstr>
      <vt:lpstr>２. 打合せでのヒアリング対象</vt:lpstr>
      <vt:lpstr>３. 検討結果</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masaki.sakaino</dc:creator>
  <cp:lastModifiedBy>中村　博</cp:lastModifiedBy>
  <cp:revision>2150</cp:revision>
  <cp:lastPrinted>2015-09-24T03:09:42Z</cp:lastPrinted>
  <dcterms:created xsi:type="dcterms:W3CDTF">2014-01-23T00:21:30Z</dcterms:created>
  <dcterms:modified xsi:type="dcterms:W3CDTF">2016-05-02T07:49:29Z</dcterms:modified>
</cp:coreProperties>
</file>