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303" r:id="rId2"/>
    <p:sldId id="305" r:id="rId3"/>
    <p:sldId id="360" r:id="rId4"/>
    <p:sldId id="350" r:id="rId5"/>
    <p:sldId id="316" r:id="rId6"/>
    <p:sldId id="326" r:id="rId7"/>
    <p:sldId id="371" r:id="rId8"/>
    <p:sldId id="372" r:id="rId9"/>
    <p:sldId id="373" r:id="rId10"/>
    <p:sldId id="374" r:id="rId11"/>
    <p:sldId id="307" r:id="rId12"/>
    <p:sldId id="306" r:id="rId13"/>
    <p:sldId id="308" r:id="rId14"/>
    <p:sldId id="309" r:id="rId15"/>
    <p:sldId id="361" r:id="rId16"/>
    <p:sldId id="310" r:id="rId17"/>
    <p:sldId id="311" r:id="rId18"/>
    <p:sldId id="314" r:id="rId19"/>
    <p:sldId id="312" r:id="rId20"/>
    <p:sldId id="313" r:id="rId21"/>
    <p:sldId id="370" r:id="rId22"/>
    <p:sldId id="315" r:id="rId23"/>
    <p:sldId id="319" r:id="rId24"/>
    <p:sldId id="320" r:id="rId25"/>
    <p:sldId id="362" r:id="rId26"/>
    <p:sldId id="317" r:id="rId27"/>
    <p:sldId id="318" r:id="rId28"/>
    <p:sldId id="321" r:id="rId29"/>
    <p:sldId id="322" r:id="rId30"/>
    <p:sldId id="363" r:id="rId31"/>
    <p:sldId id="349" r:id="rId32"/>
    <p:sldId id="323" r:id="rId33"/>
    <p:sldId id="324" r:id="rId34"/>
    <p:sldId id="325" r:id="rId35"/>
    <p:sldId id="364" r:id="rId36"/>
    <p:sldId id="365" r:id="rId37"/>
    <p:sldId id="333" r:id="rId38"/>
    <p:sldId id="366" r:id="rId39"/>
    <p:sldId id="332" r:id="rId40"/>
    <p:sldId id="334" r:id="rId41"/>
    <p:sldId id="335" r:id="rId42"/>
    <p:sldId id="336" r:id="rId43"/>
    <p:sldId id="367" r:id="rId44"/>
    <p:sldId id="337" r:id="rId45"/>
    <p:sldId id="338" r:id="rId46"/>
    <p:sldId id="339" r:id="rId47"/>
    <p:sldId id="340" r:id="rId48"/>
    <p:sldId id="341" r:id="rId49"/>
    <p:sldId id="342" r:id="rId50"/>
    <p:sldId id="343" r:id="rId51"/>
    <p:sldId id="368" r:id="rId52"/>
    <p:sldId id="344" r:id="rId53"/>
    <p:sldId id="345" r:id="rId54"/>
    <p:sldId id="346" r:id="rId55"/>
    <p:sldId id="347" r:id="rId56"/>
    <p:sldId id="348" r:id="rId57"/>
    <p:sldId id="369" r:id="rId58"/>
    <p:sldId id="327" r:id="rId59"/>
    <p:sldId id="328" r:id="rId60"/>
    <p:sldId id="329" r:id="rId61"/>
    <p:sldId id="330" r:id="rId62"/>
  </p:sldIdLst>
  <p:sldSz cx="9144000" cy="5143500" type="screen16x9"/>
  <p:notesSz cx="6735763" cy="9866313"/>
  <p:defaultTextStyle>
    <a:defPPr>
      <a:defRPr lang="ja-JP"/>
    </a:defPPr>
    <a:lvl1pPr marL="0" algn="l" defTabSz="779163" rtl="0" eaLnBrk="1" latinLnBrk="0" hangingPunct="1">
      <a:defRPr kumimoji="1" sz="1500" kern="1200">
        <a:solidFill>
          <a:schemeClr val="tx1"/>
        </a:solidFill>
        <a:latin typeface="+mn-lt"/>
        <a:ea typeface="+mn-ea"/>
        <a:cs typeface="+mn-cs"/>
      </a:defRPr>
    </a:lvl1pPr>
    <a:lvl2pPr marL="389582" algn="l" defTabSz="779163" rtl="0" eaLnBrk="1" latinLnBrk="0" hangingPunct="1">
      <a:defRPr kumimoji="1" sz="1500" kern="1200">
        <a:solidFill>
          <a:schemeClr val="tx1"/>
        </a:solidFill>
        <a:latin typeface="+mn-lt"/>
        <a:ea typeface="+mn-ea"/>
        <a:cs typeface="+mn-cs"/>
      </a:defRPr>
    </a:lvl2pPr>
    <a:lvl3pPr marL="779163" algn="l" defTabSz="779163" rtl="0" eaLnBrk="1" latinLnBrk="0" hangingPunct="1">
      <a:defRPr kumimoji="1" sz="1500" kern="1200">
        <a:solidFill>
          <a:schemeClr val="tx1"/>
        </a:solidFill>
        <a:latin typeface="+mn-lt"/>
        <a:ea typeface="+mn-ea"/>
        <a:cs typeface="+mn-cs"/>
      </a:defRPr>
    </a:lvl3pPr>
    <a:lvl4pPr marL="1168745" algn="l" defTabSz="779163" rtl="0" eaLnBrk="1" latinLnBrk="0" hangingPunct="1">
      <a:defRPr kumimoji="1" sz="1500" kern="1200">
        <a:solidFill>
          <a:schemeClr val="tx1"/>
        </a:solidFill>
        <a:latin typeface="+mn-lt"/>
        <a:ea typeface="+mn-ea"/>
        <a:cs typeface="+mn-cs"/>
      </a:defRPr>
    </a:lvl4pPr>
    <a:lvl5pPr marL="1558326" algn="l" defTabSz="779163" rtl="0" eaLnBrk="1" latinLnBrk="0" hangingPunct="1">
      <a:defRPr kumimoji="1" sz="1500" kern="1200">
        <a:solidFill>
          <a:schemeClr val="tx1"/>
        </a:solidFill>
        <a:latin typeface="+mn-lt"/>
        <a:ea typeface="+mn-ea"/>
        <a:cs typeface="+mn-cs"/>
      </a:defRPr>
    </a:lvl5pPr>
    <a:lvl6pPr marL="1947908" algn="l" defTabSz="779163" rtl="0" eaLnBrk="1" latinLnBrk="0" hangingPunct="1">
      <a:defRPr kumimoji="1" sz="1500" kern="1200">
        <a:solidFill>
          <a:schemeClr val="tx1"/>
        </a:solidFill>
        <a:latin typeface="+mn-lt"/>
        <a:ea typeface="+mn-ea"/>
        <a:cs typeface="+mn-cs"/>
      </a:defRPr>
    </a:lvl6pPr>
    <a:lvl7pPr marL="2337489" algn="l" defTabSz="779163" rtl="0" eaLnBrk="1" latinLnBrk="0" hangingPunct="1">
      <a:defRPr kumimoji="1" sz="1500" kern="1200">
        <a:solidFill>
          <a:schemeClr val="tx1"/>
        </a:solidFill>
        <a:latin typeface="+mn-lt"/>
        <a:ea typeface="+mn-ea"/>
        <a:cs typeface="+mn-cs"/>
      </a:defRPr>
    </a:lvl7pPr>
    <a:lvl8pPr marL="2727071" algn="l" defTabSz="779163" rtl="0" eaLnBrk="1" latinLnBrk="0" hangingPunct="1">
      <a:defRPr kumimoji="1" sz="1500" kern="1200">
        <a:solidFill>
          <a:schemeClr val="tx1"/>
        </a:solidFill>
        <a:latin typeface="+mn-lt"/>
        <a:ea typeface="+mn-ea"/>
        <a:cs typeface="+mn-cs"/>
      </a:defRPr>
    </a:lvl8pPr>
    <a:lvl9pPr marL="3116652" algn="l" defTabSz="779163" rtl="0" eaLnBrk="1" latinLnBrk="0" hangingPunct="1">
      <a:defRPr kumimoji="1" sz="1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4BACC6"/>
    <a:srgbClr val="35B2D5"/>
    <a:srgbClr val="46AAC5"/>
    <a:srgbClr val="298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6" autoAdjust="0"/>
    <p:restoredTop sz="94660"/>
  </p:normalViewPr>
  <p:slideViewPr>
    <p:cSldViewPr>
      <p:cViewPr varScale="1">
        <p:scale>
          <a:sx n="162" d="100"/>
          <a:sy n="162" d="100"/>
        </p:scale>
        <p:origin x="-31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8BB16592-AE4A-4422-9374-76D394F9E821}" type="datetimeFigureOut">
              <a:rPr kumimoji="1" lang="ja-JP" altLang="en-US" smtClean="0"/>
              <a:t>2015/10/28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23BB99E8-A374-4F3F-A2CC-17A2618F13C7}" type="slidenum">
              <a:rPr kumimoji="1" lang="ja-JP" altLang="en-US" smtClean="0"/>
              <a:t>‹#›</a:t>
            </a:fld>
            <a:endParaRPr kumimoji="1" lang="ja-JP" altLang="en-US"/>
          </a:p>
        </p:txBody>
      </p:sp>
    </p:spTree>
    <p:extLst>
      <p:ext uri="{BB962C8B-B14F-4D97-AF65-F5344CB8AC3E}">
        <p14:creationId xmlns:p14="http://schemas.microsoft.com/office/powerpoint/2010/main" val="9366771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ABC778-B1FA-4A02-8E3E-F58A01939503}" type="slidenum">
              <a:rPr kumimoji="1" lang="ja-JP" altLang="en-US" smtClean="0"/>
              <a:t>6</a:t>
            </a:fld>
            <a:endParaRPr kumimoji="1" lang="ja-JP" altLang="en-US"/>
          </a:p>
        </p:txBody>
      </p:sp>
    </p:spTree>
    <p:extLst>
      <p:ext uri="{BB962C8B-B14F-4D97-AF65-F5344CB8AC3E}">
        <p14:creationId xmlns:p14="http://schemas.microsoft.com/office/powerpoint/2010/main" val="299000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009296"/>
            <a:ext cx="7772400" cy="1102519"/>
          </a:xfrm>
        </p:spPr>
        <p:txBody>
          <a:bodyPr>
            <a:normAutofit/>
          </a:bodyPr>
          <a:lstStyle>
            <a:lvl1pPr algn="ctr">
              <a:defRPr sz="27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165816"/>
            <a:ext cx="6400800" cy="1063284"/>
          </a:xfrm>
        </p:spPr>
        <p:txBody>
          <a:bodyPr/>
          <a:lstStyle>
            <a:lvl1pPr marL="0" indent="0" algn="ctr">
              <a:buNone/>
              <a:defRPr>
                <a:solidFill>
                  <a:schemeClr val="tx1">
                    <a:tint val="75000"/>
                  </a:schemeClr>
                </a:solidFill>
              </a:defRPr>
            </a:lvl1pPr>
            <a:lvl2pPr marL="389552" indent="0" algn="ctr">
              <a:buNone/>
              <a:defRPr>
                <a:solidFill>
                  <a:schemeClr val="tx1">
                    <a:tint val="75000"/>
                  </a:schemeClr>
                </a:solidFill>
              </a:defRPr>
            </a:lvl2pPr>
            <a:lvl3pPr marL="779104" indent="0" algn="ctr">
              <a:buNone/>
              <a:defRPr>
                <a:solidFill>
                  <a:schemeClr val="tx1">
                    <a:tint val="75000"/>
                  </a:schemeClr>
                </a:solidFill>
              </a:defRPr>
            </a:lvl3pPr>
            <a:lvl4pPr marL="1168655" indent="0" algn="ctr">
              <a:buNone/>
              <a:defRPr>
                <a:solidFill>
                  <a:schemeClr val="tx1">
                    <a:tint val="75000"/>
                  </a:schemeClr>
                </a:solidFill>
              </a:defRPr>
            </a:lvl4pPr>
            <a:lvl5pPr marL="1558207" indent="0" algn="ctr">
              <a:buNone/>
              <a:defRPr>
                <a:solidFill>
                  <a:schemeClr val="tx1">
                    <a:tint val="75000"/>
                  </a:schemeClr>
                </a:solidFill>
              </a:defRPr>
            </a:lvl5pPr>
            <a:lvl6pPr marL="1947759" indent="0" algn="ctr">
              <a:buNone/>
              <a:defRPr>
                <a:solidFill>
                  <a:schemeClr val="tx1">
                    <a:tint val="75000"/>
                  </a:schemeClr>
                </a:solidFill>
              </a:defRPr>
            </a:lvl6pPr>
            <a:lvl7pPr marL="2337310" indent="0" algn="ctr">
              <a:buNone/>
              <a:defRPr>
                <a:solidFill>
                  <a:schemeClr val="tx1">
                    <a:tint val="75000"/>
                  </a:schemeClr>
                </a:solidFill>
              </a:defRPr>
            </a:lvl7pPr>
            <a:lvl8pPr marL="2726863" indent="0" algn="ctr">
              <a:buNone/>
              <a:defRPr>
                <a:solidFill>
                  <a:schemeClr val="tx1">
                    <a:tint val="75000"/>
                  </a:schemeClr>
                </a:solidFill>
              </a:defRPr>
            </a:lvl8pPr>
            <a:lvl9pPr marL="3116414"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1BAB31-EF95-45F2-9EB1-DB408BD002E9}" type="datetime1">
              <a:rPr lang="ja-JP" altLang="en-US" smtClean="0">
                <a:solidFill>
                  <a:prstClr val="black">
                    <a:tint val="75000"/>
                  </a:prstClr>
                </a:solidFill>
              </a:rPr>
              <a:pPr/>
              <a:t>2015/10/28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
        <p:nvSpPr>
          <p:cNvPr id="7" name="Rectangle 4"/>
          <p:cNvSpPr>
            <a:spLocks noChangeArrowheads="1"/>
          </p:cNvSpPr>
          <p:nvPr userDrawn="1"/>
        </p:nvSpPr>
        <p:spPr bwMode="auto">
          <a:xfrm>
            <a:off x="291620" y="628650"/>
            <a:ext cx="8560777" cy="57150"/>
          </a:xfrm>
          <a:prstGeom prst="rect">
            <a:avLst/>
          </a:prstGeom>
          <a:gradFill rotWithShape="1">
            <a:gsLst>
              <a:gs pos="0">
                <a:srgbClr val="A9CBFF"/>
              </a:gs>
              <a:gs pos="100000">
                <a:srgbClr val="0066FF"/>
              </a:gs>
            </a:gsLst>
            <a:lin ang="5400000" scaled="1"/>
          </a:gradFill>
          <a:ln>
            <a:noFill/>
          </a:ln>
          <a:effectLst/>
          <a:extLst/>
        </p:spPr>
        <p:txBody>
          <a:bodyPr wrap="none" lIns="77910" tIns="38956" rIns="77910" bIns="38956" anchor="ctr"/>
          <a:lstStyle/>
          <a:p>
            <a:pPr algn="r" defTabSz="779104">
              <a:defRPr/>
            </a:pPr>
            <a:endParaRPr lang="ja-JP" altLang="ja-JP" sz="1200" dirty="0">
              <a:solidFill>
                <a:prstClr val="white"/>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20170" y="370289"/>
            <a:ext cx="2412023" cy="569119"/>
          </a:xfrm>
          <a:prstGeom prst="rect">
            <a:avLst/>
          </a:prstGeom>
          <a:noFill/>
          <a:ln w="9525">
            <a:noFill/>
            <a:miter lim="800000"/>
            <a:headEnd/>
            <a:tailEnd/>
          </a:ln>
        </p:spPr>
      </p:pic>
    </p:spTree>
    <p:extLst>
      <p:ext uri="{BB962C8B-B14F-4D97-AF65-F5344CB8AC3E}">
        <p14:creationId xmlns:p14="http://schemas.microsoft.com/office/powerpoint/2010/main" val="417198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78274" y="465518"/>
            <a:ext cx="8780674" cy="151216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1ADBFDE-9EFE-4FF2-9632-44F4F1C71EE7}" type="datetime1">
              <a:rPr lang="ja-JP" altLang="en-US" smtClean="0">
                <a:solidFill>
                  <a:prstClr val="black">
                    <a:tint val="75000"/>
                  </a:prstClr>
                </a:solidFill>
              </a:rPr>
              <a:pPr/>
              <a:t>2015/10/28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7" name="Rectangle 6"/>
          <p:cNvSpPr>
            <a:spLocks noChangeArrowheads="1"/>
          </p:cNvSpPr>
          <p:nvPr userDrawn="1"/>
        </p:nvSpPr>
        <p:spPr bwMode="auto">
          <a:xfrm>
            <a:off x="168923" y="411510"/>
            <a:ext cx="8806154" cy="27000"/>
          </a:xfrm>
          <a:prstGeom prst="rect">
            <a:avLst/>
          </a:prstGeom>
          <a:gradFill rotWithShape="1">
            <a:gsLst>
              <a:gs pos="0">
                <a:srgbClr val="A9CBFF"/>
              </a:gs>
              <a:gs pos="100000">
                <a:srgbClr val="0066FF"/>
              </a:gs>
            </a:gsLst>
            <a:lin ang="5400000" scaled="1"/>
          </a:gradFill>
          <a:ln>
            <a:noFill/>
          </a:ln>
          <a:effectLst/>
          <a:extLst/>
        </p:spPr>
        <p:txBody>
          <a:bodyPr wrap="none" lIns="77910" tIns="38956" rIns="77910" bIns="38956" anchor="ctr"/>
          <a:lstStyle/>
          <a:p>
            <a:pPr algn="r" defTabSz="779104">
              <a:defRPr/>
            </a:pPr>
            <a:endParaRPr lang="ja-JP" altLang="ja-JP" sz="1200" dirty="0">
              <a:solidFill>
                <a:prstClr val="white"/>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7828982" y="87504"/>
            <a:ext cx="1145701" cy="270000"/>
          </a:xfrm>
          <a:prstGeom prst="rect">
            <a:avLst/>
          </a:prstGeom>
          <a:noFill/>
          <a:ln w="9525">
            <a:noFill/>
            <a:miter lim="800000"/>
            <a:headEnd/>
            <a:tailEnd/>
          </a:ln>
        </p:spPr>
      </p:pic>
    </p:spTree>
    <p:extLst>
      <p:ext uri="{BB962C8B-B14F-4D97-AF65-F5344CB8AC3E}">
        <p14:creationId xmlns:p14="http://schemas.microsoft.com/office/powerpoint/2010/main" val="363162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9"/>
            <a:ext cx="7772400" cy="1021557"/>
          </a:xfrm>
        </p:spPr>
        <p:txBody>
          <a:bodyPr anchor="t"/>
          <a:lstStyle>
            <a:lvl1pPr algn="l">
              <a:defRPr sz="33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700">
                <a:solidFill>
                  <a:schemeClr val="tx1">
                    <a:tint val="75000"/>
                  </a:schemeClr>
                </a:solidFill>
              </a:defRPr>
            </a:lvl1pPr>
            <a:lvl2pPr marL="389552" indent="0">
              <a:buNone/>
              <a:defRPr sz="1500">
                <a:solidFill>
                  <a:schemeClr val="tx1">
                    <a:tint val="75000"/>
                  </a:schemeClr>
                </a:solidFill>
              </a:defRPr>
            </a:lvl2pPr>
            <a:lvl3pPr marL="779104" indent="0">
              <a:buNone/>
              <a:defRPr sz="1400">
                <a:solidFill>
                  <a:schemeClr val="tx1">
                    <a:tint val="75000"/>
                  </a:schemeClr>
                </a:solidFill>
              </a:defRPr>
            </a:lvl3pPr>
            <a:lvl4pPr marL="1168655" indent="0">
              <a:buNone/>
              <a:defRPr sz="1200">
                <a:solidFill>
                  <a:schemeClr val="tx1">
                    <a:tint val="75000"/>
                  </a:schemeClr>
                </a:solidFill>
              </a:defRPr>
            </a:lvl4pPr>
            <a:lvl5pPr marL="1558207" indent="0">
              <a:buNone/>
              <a:defRPr sz="1200">
                <a:solidFill>
                  <a:schemeClr val="tx1">
                    <a:tint val="75000"/>
                  </a:schemeClr>
                </a:solidFill>
              </a:defRPr>
            </a:lvl5pPr>
            <a:lvl6pPr marL="1947759" indent="0">
              <a:buNone/>
              <a:defRPr sz="1200">
                <a:solidFill>
                  <a:schemeClr val="tx1">
                    <a:tint val="75000"/>
                  </a:schemeClr>
                </a:solidFill>
              </a:defRPr>
            </a:lvl6pPr>
            <a:lvl7pPr marL="2337310" indent="0">
              <a:buNone/>
              <a:defRPr sz="1200">
                <a:solidFill>
                  <a:schemeClr val="tx1">
                    <a:tint val="75000"/>
                  </a:schemeClr>
                </a:solidFill>
              </a:defRPr>
            </a:lvl7pPr>
            <a:lvl8pPr marL="2726863" indent="0">
              <a:buNone/>
              <a:defRPr sz="1200">
                <a:solidFill>
                  <a:schemeClr val="tx1">
                    <a:tint val="75000"/>
                  </a:schemeClr>
                </a:solidFill>
              </a:defRPr>
            </a:lvl8pPr>
            <a:lvl9pPr marL="3116414"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D3F732C-C2C7-40A0-9841-9B75E3C289B5}" type="datetime1">
              <a:rPr lang="ja-JP" altLang="en-US" smtClean="0">
                <a:solidFill>
                  <a:prstClr val="black">
                    <a:tint val="75000"/>
                  </a:prstClr>
                </a:solidFill>
              </a:rPr>
              <a:pPr/>
              <a:t>2015/10/28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22597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2228" y="87505"/>
            <a:ext cx="8229600" cy="324006"/>
          </a:xfrm>
          <a:prstGeom prst="rect">
            <a:avLst/>
          </a:prstGeom>
        </p:spPr>
        <p:txBody>
          <a:bodyPr vert="horz" lIns="30673" tIns="30673" rIns="30673" bIns="30673"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8275" y="465519"/>
            <a:ext cx="8229600" cy="3394472"/>
          </a:xfrm>
          <a:prstGeom prst="rect">
            <a:avLst/>
          </a:prstGeom>
        </p:spPr>
        <p:txBody>
          <a:bodyPr vert="horz" lIns="30673" tIns="30673" rIns="30673" bIns="30673"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7"/>
            <a:ext cx="2133600" cy="273844"/>
          </a:xfrm>
          <a:prstGeom prst="rect">
            <a:avLst/>
          </a:prstGeom>
        </p:spPr>
        <p:txBody>
          <a:bodyPr vert="horz" lIns="77910" tIns="38956" rIns="77910" bIns="38956" rtlCol="0" anchor="ctr"/>
          <a:lstStyle>
            <a:lvl1pPr algn="l">
              <a:defRPr sz="1000">
                <a:solidFill>
                  <a:schemeClr val="tx1">
                    <a:tint val="75000"/>
                  </a:schemeClr>
                </a:solidFill>
              </a:defRPr>
            </a:lvl1pPr>
          </a:lstStyle>
          <a:p>
            <a:pPr defTabSz="779104"/>
            <a:fld id="{B7AD82B3-CF30-443C-9021-0179A8F8F127}" type="datetime1">
              <a:rPr lang="ja-JP" altLang="en-US" smtClean="0">
                <a:solidFill>
                  <a:prstClr val="black">
                    <a:tint val="75000"/>
                  </a:prstClr>
                </a:solidFill>
              </a:rPr>
              <a:pPr defTabSz="779104"/>
              <a:t>2015/10/28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4767267"/>
            <a:ext cx="2895600" cy="273844"/>
          </a:xfrm>
          <a:prstGeom prst="rect">
            <a:avLst/>
          </a:prstGeom>
        </p:spPr>
        <p:txBody>
          <a:bodyPr vert="horz" lIns="77910" tIns="38956" rIns="77910" bIns="38956" rtlCol="0" anchor="ctr"/>
          <a:lstStyle>
            <a:lvl1pPr algn="ctr">
              <a:defRPr sz="1000">
                <a:solidFill>
                  <a:schemeClr val="tx1">
                    <a:tint val="75000"/>
                  </a:schemeClr>
                </a:solidFill>
              </a:defRPr>
            </a:lvl1pPr>
          </a:lstStyle>
          <a:p>
            <a:pPr defTabSz="779104"/>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7010400" y="4981500"/>
            <a:ext cx="2133600" cy="162000"/>
          </a:xfrm>
          <a:prstGeom prst="rect">
            <a:avLst/>
          </a:prstGeom>
        </p:spPr>
        <p:txBody>
          <a:bodyPr vert="horz" lIns="77910" tIns="38956" rIns="77910" bIns="38956" rtlCol="0" anchor="b">
            <a:noAutofit/>
          </a:bodyPr>
          <a:lstStyle>
            <a:lvl1pPr algn="r">
              <a:defRPr sz="1000">
                <a:solidFill>
                  <a:schemeClr val="tx1">
                    <a:tint val="75000"/>
                  </a:schemeClr>
                </a:solidFill>
                <a:latin typeface="+mn-lt"/>
              </a:defRPr>
            </a:lvl1pPr>
          </a:lstStyle>
          <a:p>
            <a:pPr defTabSz="779104"/>
            <a:fld id="{F1CDA7CF-3E48-41EA-AF5C-3FCD31B8EB5E}" type="slidenum">
              <a:rPr lang="ja-JP" altLang="en-US" smtClean="0">
                <a:solidFill>
                  <a:prstClr val="black">
                    <a:tint val="75000"/>
                  </a:prstClr>
                </a:solidFill>
              </a:rPr>
              <a:pPr defTabSz="779104"/>
              <a:t>‹#›</a:t>
            </a:fld>
            <a:endParaRPr lang="ja-JP" altLang="en-US" dirty="0">
              <a:solidFill>
                <a:prstClr val="black">
                  <a:tint val="75000"/>
                </a:prstClr>
              </a:solidFill>
            </a:endParaRPr>
          </a:p>
        </p:txBody>
      </p:sp>
      <p:sp>
        <p:nvSpPr>
          <p:cNvPr id="7" name="Text Box 8"/>
          <p:cNvSpPr txBox="1">
            <a:spLocks noChangeArrowheads="1"/>
          </p:cNvSpPr>
          <p:nvPr userDrawn="1"/>
        </p:nvSpPr>
        <p:spPr bwMode="auto">
          <a:xfrm>
            <a:off x="457" y="4975121"/>
            <a:ext cx="3057231" cy="174761"/>
          </a:xfrm>
          <a:prstGeom prst="rect">
            <a:avLst/>
          </a:prstGeom>
          <a:noFill/>
          <a:ln>
            <a:noFill/>
          </a:ln>
          <a:effectLst/>
          <a:extLst/>
        </p:spPr>
        <p:txBody>
          <a:bodyPr vert="horz" wrap="square" lIns="76684" tIns="39875" rIns="76684" bIns="39875"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solidFill>
                  <a:prstClr val="black">
                    <a:lumMod val="50000"/>
                    <a:lumOff val="50000"/>
                  </a:prstClr>
                </a:solidFill>
                <a:latin typeface="メイリオ"/>
                <a:ea typeface="メイリオ"/>
              </a:rPr>
              <a:t>次期基幹系システム推進室  </a:t>
            </a:r>
            <a:r>
              <a:rPr lang="en-US" altLang="ja-JP" dirty="0" smtClean="0">
                <a:solidFill>
                  <a:prstClr val="black">
                    <a:lumMod val="50000"/>
                    <a:lumOff val="50000"/>
                  </a:prstClr>
                </a:solidFill>
                <a:latin typeface="メイリオ"/>
                <a:ea typeface="メイリオ"/>
              </a:rPr>
              <a:t>Project</a:t>
            </a:r>
            <a:r>
              <a:rPr lang="ja-JP" altLang="en-US" dirty="0" smtClean="0">
                <a:solidFill>
                  <a:prstClr val="black">
                    <a:lumMod val="50000"/>
                    <a:lumOff val="50000"/>
                  </a:prstClr>
                </a:solidFill>
                <a:latin typeface="メイリオ"/>
                <a:ea typeface="メイリオ"/>
              </a:rPr>
              <a:t> </a:t>
            </a:r>
            <a:r>
              <a:rPr lang="en-US" altLang="ja-JP" dirty="0" smtClean="0">
                <a:solidFill>
                  <a:prstClr val="black">
                    <a:lumMod val="50000"/>
                    <a:lumOff val="50000"/>
                  </a:prstClr>
                </a:solidFill>
                <a:latin typeface="メイリオ"/>
                <a:ea typeface="メイリオ"/>
              </a:rPr>
              <a:t>Confidential</a:t>
            </a:r>
          </a:p>
        </p:txBody>
      </p:sp>
    </p:spTree>
    <p:extLst>
      <p:ext uri="{BB962C8B-B14F-4D97-AF65-F5344CB8AC3E}">
        <p14:creationId xmlns:p14="http://schemas.microsoft.com/office/powerpoint/2010/main" val="3315700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779104" rtl="0" eaLnBrk="1" latinLnBrk="0" hangingPunct="1">
        <a:spcBef>
          <a:spcPct val="0"/>
        </a:spcBef>
        <a:buNone/>
        <a:defRPr kumimoji="1" sz="2000" b="1" kern="1200">
          <a:solidFill>
            <a:schemeClr val="tx1"/>
          </a:solidFill>
          <a:latin typeface="+mj-lt"/>
          <a:ea typeface="+mj-ea"/>
          <a:cs typeface="+mj-cs"/>
        </a:defRPr>
      </a:lvl1pPr>
    </p:titleStyle>
    <p:body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tx1"/>
          </a:solidFill>
          <a:latin typeface="+mj-ea"/>
          <a:ea typeface="+mj-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tx1"/>
          </a:solidFill>
          <a:latin typeface="+mj-ea"/>
          <a:ea typeface="+mj-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tx1"/>
          </a:solidFill>
          <a:latin typeface="+mj-ea"/>
          <a:ea typeface="+mj-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tx1"/>
          </a:solidFill>
          <a:latin typeface="+mj-ea"/>
          <a:ea typeface="+mj-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tx1"/>
          </a:solidFill>
          <a:latin typeface="+mj-ea"/>
          <a:ea typeface="+mj-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tx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tx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tx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tx1"/>
          </a:solidFill>
          <a:latin typeface="+mn-lt"/>
          <a:ea typeface="+mn-ea"/>
          <a:cs typeface="+mn-cs"/>
        </a:defRPr>
      </a:lvl9pPr>
    </p:bodyStyle>
    <p:otherStyle>
      <a:defPPr>
        <a:defRPr lang="ja-JP"/>
      </a:defPPr>
      <a:lvl1pPr marL="0" algn="l" defTabSz="779104" rtl="0" eaLnBrk="1" latinLnBrk="0" hangingPunct="1">
        <a:defRPr kumimoji="1" sz="1500" kern="1200">
          <a:solidFill>
            <a:schemeClr val="tx1"/>
          </a:solidFill>
          <a:latin typeface="+mn-lt"/>
          <a:ea typeface="+mn-ea"/>
          <a:cs typeface="+mn-cs"/>
        </a:defRPr>
      </a:lvl1pPr>
      <a:lvl2pPr marL="389552" algn="l" defTabSz="779104" rtl="0" eaLnBrk="1" latinLnBrk="0" hangingPunct="1">
        <a:defRPr kumimoji="1" sz="1500" kern="1200">
          <a:solidFill>
            <a:schemeClr val="tx1"/>
          </a:solidFill>
          <a:latin typeface="+mn-lt"/>
          <a:ea typeface="+mn-ea"/>
          <a:cs typeface="+mn-cs"/>
        </a:defRPr>
      </a:lvl2pPr>
      <a:lvl3pPr marL="779104" algn="l" defTabSz="779104" rtl="0" eaLnBrk="1" latinLnBrk="0" hangingPunct="1">
        <a:defRPr kumimoji="1" sz="1500" kern="1200">
          <a:solidFill>
            <a:schemeClr val="tx1"/>
          </a:solidFill>
          <a:latin typeface="+mn-lt"/>
          <a:ea typeface="+mn-ea"/>
          <a:cs typeface="+mn-cs"/>
        </a:defRPr>
      </a:lvl3pPr>
      <a:lvl4pPr marL="1168655" algn="l" defTabSz="779104" rtl="0" eaLnBrk="1" latinLnBrk="0" hangingPunct="1">
        <a:defRPr kumimoji="1" sz="1500" kern="1200">
          <a:solidFill>
            <a:schemeClr val="tx1"/>
          </a:solidFill>
          <a:latin typeface="+mn-lt"/>
          <a:ea typeface="+mn-ea"/>
          <a:cs typeface="+mn-cs"/>
        </a:defRPr>
      </a:lvl4pPr>
      <a:lvl5pPr marL="1558207" algn="l" defTabSz="779104" rtl="0" eaLnBrk="1" latinLnBrk="0" hangingPunct="1">
        <a:defRPr kumimoji="1" sz="1500" kern="1200">
          <a:solidFill>
            <a:schemeClr val="tx1"/>
          </a:solidFill>
          <a:latin typeface="+mn-lt"/>
          <a:ea typeface="+mn-ea"/>
          <a:cs typeface="+mn-cs"/>
        </a:defRPr>
      </a:lvl5pPr>
      <a:lvl6pPr marL="1947759" algn="l" defTabSz="779104" rtl="0" eaLnBrk="1" latinLnBrk="0" hangingPunct="1">
        <a:defRPr kumimoji="1" sz="1500" kern="1200">
          <a:solidFill>
            <a:schemeClr val="tx1"/>
          </a:solidFill>
          <a:latin typeface="+mn-lt"/>
          <a:ea typeface="+mn-ea"/>
          <a:cs typeface="+mn-cs"/>
        </a:defRPr>
      </a:lvl6pPr>
      <a:lvl7pPr marL="2337310" algn="l" defTabSz="779104" rtl="0" eaLnBrk="1" latinLnBrk="0" hangingPunct="1">
        <a:defRPr kumimoji="1" sz="1500" kern="1200">
          <a:solidFill>
            <a:schemeClr val="tx1"/>
          </a:solidFill>
          <a:latin typeface="+mn-lt"/>
          <a:ea typeface="+mn-ea"/>
          <a:cs typeface="+mn-cs"/>
        </a:defRPr>
      </a:lvl7pPr>
      <a:lvl8pPr marL="2726863" algn="l" defTabSz="779104" rtl="0" eaLnBrk="1" latinLnBrk="0" hangingPunct="1">
        <a:defRPr kumimoji="1" sz="1500" kern="1200">
          <a:solidFill>
            <a:schemeClr val="tx1"/>
          </a:solidFill>
          <a:latin typeface="+mn-lt"/>
          <a:ea typeface="+mn-ea"/>
          <a:cs typeface="+mn-cs"/>
        </a:defRPr>
      </a:lvl8pPr>
      <a:lvl9pPr marL="3116414" algn="l" defTabSz="779104"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4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4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5" Type="http://schemas.openxmlformats.org/officeDocument/2006/relationships/image" Target="../media/image60.emf"/><Relationship Id="rId4" Type="http://schemas.openxmlformats.org/officeDocument/2006/relationships/image" Target="../media/image59.emf"/></Relationships>
</file>

<file path=ppt/slides/_rels/slide4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タスクナビ画面説明</a:t>
            </a:r>
            <a:r>
              <a:rPr lang="en-US" altLang="ja-JP" dirty="0" smtClean="0"/>
              <a:t/>
            </a:r>
            <a:br>
              <a:rPr lang="en-US" altLang="ja-JP" dirty="0" smtClean="0"/>
            </a:br>
            <a:r>
              <a:rPr lang="ja-JP" altLang="en-US" dirty="0" smtClean="0"/>
              <a:t>（基本設計）</a:t>
            </a:r>
            <a:r>
              <a:rPr lang="en-US" altLang="ja-JP" dirty="0" smtClean="0"/>
              <a:t/>
            </a:r>
            <a:br>
              <a:rPr lang="en-US" altLang="ja-JP" dirty="0" smtClean="0"/>
            </a:br>
            <a:r>
              <a:rPr lang="ja-JP" altLang="en-US" sz="1600" dirty="0"/>
              <a:t>業務チーム向け</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2015/10/15</a:t>
            </a:r>
          </a:p>
          <a:p>
            <a:r>
              <a:rPr lang="ja-JP" altLang="en-US" dirty="0" smtClean="0"/>
              <a:t>次期基幹系システム推進室</a:t>
            </a:r>
            <a:endParaRPr lang="en-US" altLang="ja-JP" dirty="0" smtClean="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a:t>
            </a:fld>
            <a:endParaRPr lang="ja-JP" altLang="en-US" dirty="0">
              <a:solidFill>
                <a:prstClr val="black">
                  <a:tint val="75000"/>
                </a:prstClr>
              </a:solidFill>
            </a:endParaRPr>
          </a:p>
        </p:txBody>
      </p:sp>
    </p:spTree>
    <p:extLst>
      <p:ext uri="{BB962C8B-B14F-4D97-AF65-F5344CB8AC3E}">
        <p14:creationId xmlns:p14="http://schemas.microsoft.com/office/powerpoint/2010/main" val="292371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正方形/長方形 163"/>
          <p:cNvSpPr/>
          <p:nvPr/>
        </p:nvSpPr>
        <p:spPr>
          <a:xfrm>
            <a:off x="107504" y="483518"/>
            <a:ext cx="9001000" cy="9128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63" name="正方形/長方形 162"/>
          <p:cNvSpPr/>
          <p:nvPr/>
        </p:nvSpPr>
        <p:spPr>
          <a:xfrm>
            <a:off x="107504" y="483518"/>
            <a:ext cx="1584176" cy="4320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smtClean="0"/>
              <a:t>タスクナビの利用シーン＿代理設定</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10</a:t>
            </a:fld>
            <a:endParaRPr lang="ja-JP" altLang="en-US" dirty="0">
              <a:solidFill>
                <a:prstClr val="black">
                  <a:tint val="75000"/>
                </a:prstClr>
              </a:solidFill>
            </a:endParaRPr>
          </a:p>
        </p:txBody>
      </p:sp>
      <p:sp>
        <p:nvSpPr>
          <p:cNvPr id="12" name="コンテンツ プレースホルダー 11"/>
          <p:cNvSpPr>
            <a:spLocks noGrp="1"/>
          </p:cNvSpPr>
          <p:nvPr>
            <p:ph idx="1"/>
          </p:nvPr>
        </p:nvSpPr>
        <p:spPr>
          <a:xfrm>
            <a:off x="3491880" y="1580649"/>
            <a:ext cx="627647" cy="26658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ja-JP" altLang="en-US" sz="1000" dirty="0">
                <a:solidFill>
                  <a:schemeClr val="tx1"/>
                </a:solidFill>
              </a:rPr>
              <a:t>起票</a:t>
            </a:r>
            <a:endParaRPr kumimoji="1" lang="ja-JP" altLang="en-US" sz="1000" dirty="0">
              <a:solidFill>
                <a:schemeClr val="tx1"/>
              </a:solidFill>
            </a:endParaRPr>
          </a:p>
        </p:txBody>
      </p:sp>
      <p:grpSp>
        <p:nvGrpSpPr>
          <p:cNvPr id="13" name="グループ化 12"/>
          <p:cNvGrpSpPr/>
          <p:nvPr/>
        </p:nvGrpSpPr>
        <p:grpSpPr>
          <a:xfrm>
            <a:off x="3210785" y="921744"/>
            <a:ext cx="792467" cy="387606"/>
            <a:chOff x="-58956" y="2222071"/>
            <a:chExt cx="1386924" cy="577871"/>
          </a:xfrm>
        </p:grpSpPr>
        <p:grpSp>
          <p:nvGrpSpPr>
            <p:cNvPr id="14" name="グループ化 13"/>
            <p:cNvGrpSpPr/>
            <p:nvPr/>
          </p:nvGrpSpPr>
          <p:grpSpPr>
            <a:xfrm>
              <a:off x="-58956" y="2222071"/>
              <a:ext cx="485187" cy="525362"/>
              <a:chOff x="1641804" y="4975279"/>
              <a:chExt cx="648075" cy="648073"/>
            </a:xfrm>
          </p:grpSpPr>
          <p:pic>
            <p:nvPicPr>
              <p:cNvPr id="16"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4" y="4975279"/>
                <a:ext cx="648069"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テキスト ボックス 14"/>
            <p:cNvSpPr txBox="1"/>
            <p:nvPr/>
          </p:nvSpPr>
          <p:spPr>
            <a:xfrm>
              <a:off x="398795" y="2455801"/>
              <a:ext cx="929173" cy="344141"/>
            </a:xfrm>
            <a:prstGeom prst="rect">
              <a:avLst/>
            </a:prstGeom>
            <a:noFill/>
          </p:spPr>
          <p:txBody>
            <a:bodyPr wrap="none" rtlCol="0">
              <a:spAutoFit/>
            </a:bodyPr>
            <a:lstStyle/>
            <a:p>
              <a:r>
                <a:rPr lang="ja-JP" altLang="en-US" sz="900" u="sng" dirty="0">
                  <a:solidFill>
                    <a:prstClr val="black"/>
                  </a:solidFill>
                  <a:latin typeface="+mn-ea"/>
                </a:rPr>
                <a:t>起票者</a:t>
              </a:r>
            </a:p>
          </p:txBody>
        </p:sp>
      </p:grpSp>
      <p:sp>
        <p:nvSpPr>
          <p:cNvPr id="18" name="コンテンツ プレースホルダー 11"/>
          <p:cNvSpPr txBox="1">
            <a:spLocks/>
          </p:cNvSpPr>
          <p:nvPr/>
        </p:nvSpPr>
        <p:spPr>
          <a:xfrm>
            <a:off x="4686569"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33" name="コンテンツ プレースホルダー 11"/>
          <p:cNvSpPr txBox="1">
            <a:spLocks/>
          </p:cNvSpPr>
          <p:nvPr/>
        </p:nvSpPr>
        <p:spPr>
          <a:xfrm>
            <a:off x="4686569"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34" name="コンテンツ プレースホルダー 11"/>
          <p:cNvSpPr txBox="1">
            <a:spLocks/>
          </p:cNvSpPr>
          <p:nvPr/>
        </p:nvSpPr>
        <p:spPr>
          <a:xfrm>
            <a:off x="4686568"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grpSp>
        <p:nvGrpSpPr>
          <p:cNvPr id="48" name="グループ化 47"/>
          <p:cNvGrpSpPr/>
          <p:nvPr/>
        </p:nvGrpSpPr>
        <p:grpSpPr>
          <a:xfrm>
            <a:off x="2771800" y="555526"/>
            <a:ext cx="3096344" cy="260468"/>
            <a:chOff x="2897" y="288031"/>
            <a:chExt cx="1784817" cy="713926"/>
          </a:xfrm>
        </p:grpSpPr>
        <p:sp>
          <p:nvSpPr>
            <p:cNvPr id="49" name="山形 48"/>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担当部署</a:t>
              </a:r>
              <a:endParaRPr kumimoji="1" lang="en-US" altLang="ja-JP" sz="1000" kern="1200" dirty="0" smtClean="0"/>
            </a:p>
          </p:txBody>
        </p:sp>
      </p:grpSp>
      <p:grpSp>
        <p:nvGrpSpPr>
          <p:cNvPr id="51" name="グループ化 50"/>
          <p:cNvGrpSpPr/>
          <p:nvPr/>
        </p:nvGrpSpPr>
        <p:grpSpPr>
          <a:xfrm>
            <a:off x="5754142" y="555526"/>
            <a:ext cx="1749189" cy="260468"/>
            <a:chOff x="2897" y="288031"/>
            <a:chExt cx="1784817" cy="713926"/>
          </a:xfrm>
        </p:grpSpPr>
        <p:sp>
          <p:nvSpPr>
            <p:cNvPr id="52" name="山形 51"/>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職務</a:t>
              </a:r>
              <a:r>
                <a:rPr lang="ja-JP" altLang="en-US" sz="1000" dirty="0" smtClean="0"/>
                <a:t>権限</a:t>
              </a:r>
              <a:r>
                <a:rPr lang="ja-JP" altLang="en-US" sz="1000" dirty="0"/>
                <a:t>規程</a:t>
              </a:r>
              <a:endParaRPr kumimoji="1" lang="en-US" altLang="ja-JP" sz="1000" kern="1200" dirty="0" smtClean="0"/>
            </a:p>
          </p:txBody>
        </p:sp>
      </p:grpSp>
      <p:grpSp>
        <p:nvGrpSpPr>
          <p:cNvPr id="54" name="グループ化 53"/>
          <p:cNvGrpSpPr/>
          <p:nvPr/>
        </p:nvGrpSpPr>
        <p:grpSpPr>
          <a:xfrm>
            <a:off x="7359315" y="555526"/>
            <a:ext cx="1749189" cy="260468"/>
            <a:chOff x="2897" y="288031"/>
            <a:chExt cx="1784817" cy="713926"/>
          </a:xfrm>
        </p:grpSpPr>
        <p:sp>
          <p:nvSpPr>
            <p:cNvPr id="55" name="山形 54"/>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smtClean="0"/>
                <a:t>最終承認部署</a:t>
              </a:r>
              <a:endParaRPr kumimoji="1" lang="en-US" altLang="ja-JP" sz="1000" kern="1200" dirty="0" smtClean="0"/>
            </a:p>
          </p:txBody>
        </p:sp>
      </p:grpSp>
      <p:sp>
        <p:nvSpPr>
          <p:cNvPr id="60" name="コンテンツ プレースホルダー 11"/>
          <p:cNvSpPr txBox="1">
            <a:spLocks/>
          </p:cNvSpPr>
          <p:nvPr/>
        </p:nvSpPr>
        <p:spPr>
          <a:xfrm>
            <a:off x="7919238"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00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rgbClr val="FF0000"/>
                </a:solidFill>
              </a:rPr>
              <a:t>詳細参照</a:t>
            </a:r>
            <a:endParaRPr lang="en-US" altLang="ja-JP" sz="1000" dirty="0" smtClean="0">
              <a:solidFill>
                <a:srgbClr val="FF0000"/>
              </a:solidFill>
            </a:endParaRPr>
          </a:p>
          <a:p>
            <a:pPr marL="0" indent="0" algn="ctr">
              <a:buFont typeface="Wingdings" panose="05000000000000000000" pitchFamily="2" charset="2"/>
              <a:buNone/>
            </a:pPr>
            <a:r>
              <a:rPr lang="en-US" altLang="ja-JP" sz="1000" dirty="0" smtClean="0">
                <a:solidFill>
                  <a:srgbClr val="FF0000"/>
                </a:solidFill>
              </a:rPr>
              <a:t>/</a:t>
            </a:r>
            <a:r>
              <a:rPr lang="ja-JP" altLang="en-US" sz="1000" dirty="0" smtClean="0">
                <a:solidFill>
                  <a:srgbClr val="FF0000"/>
                </a:solidFill>
              </a:rPr>
              <a:t>各種作業</a:t>
            </a:r>
            <a:r>
              <a:rPr lang="en-US" altLang="ja-JP" sz="1000" dirty="0" smtClean="0">
                <a:solidFill>
                  <a:srgbClr val="FF0000"/>
                </a:solidFill>
              </a:rPr>
              <a:t>※</a:t>
            </a:r>
            <a:endParaRPr lang="ja-JP" altLang="en-US" sz="1000" dirty="0">
              <a:solidFill>
                <a:srgbClr val="FF0000"/>
              </a:solidFill>
            </a:endParaRPr>
          </a:p>
        </p:txBody>
      </p:sp>
      <p:cxnSp>
        <p:nvCxnSpPr>
          <p:cNvPr id="63" name="直線コネクタ 62"/>
          <p:cNvCxnSpPr/>
          <p:nvPr/>
        </p:nvCxnSpPr>
        <p:spPr>
          <a:xfrm>
            <a:off x="107504" y="1392325"/>
            <a:ext cx="849694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251520" y="3696651"/>
            <a:ext cx="1263719" cy="243251"/>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b="1" dirty="0" smtClean="0">
                <a:solidFill>
                  <a:schemeClr val="bg1"/>
                </a:solidFill>
                <a:latin typeface="+mj-ea"/>
                <a:ea typeface="+mj-ea"/>
              </a:rPr>
              <a:t>タスクナビ</a:t>
            </a:r>
            <a:endParaRPr lang="ja-JP" altLang="en-US" sz="900" b="1" dirty="0">
              <a:solidFill>
                <a:schemeClr val="bg1"/>
              </a:solidFill>
              <a:latin typeface="+mj-ea"/>
              <a:ea typeface="+mj-ea"/>
            </a:endParaRPr>
          </a:p>
        </p:txBody>
      </p:sp>
      <p:sp>
        <p:nvSpPr>
          <p:cNvPr id="66" name="角丸四角形 65"/>
          <p:cNvSpPr/>
          <p:nvPr/>
        </p:nvSpPr>
        <p:spPr>
          <a:xfrm>
            <a:off x="269931" y="1707654"/>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err="1" smtClean="0">
                <a:solidFill>
                  <a:schemeClr val="tx1"/>
                </a:solidFill>
                <a:latin typeface="+mj-ea"/>
                <a:ea typeface="+mj-ea"/>
              </a:rPr>
              <a:t>SalesNAVI</a:t>
            </a:r>
            <a:endParaRPr lang="ja-JP" altLang="en-US" sz="900" b="1" dirty="0">
              <a:solidFill>
                <a:schemeClr val="tx1"/>
              </a:solidFill>
              <a:latin typeface="+mj-ea"/>
              <a:ea typeface="+mj-ea"/>
            </a:endParaRPr>
          </a:p>
        </p:txBody>
      </p:sp>
      <p:sp>
        <p:nvSpPr>
          <p:cNvPr id="67" name="角丸四角形 66"/>
          <p:cNvSpPr/>
          <p:nvPr/>
        </p:nvSpPr>
        <p:spPr>
          <a:xfrm>
            <a:off x="277347" y="187490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a:solidFill>
                  <a:schemeClr val="tx1"/>
                </a:solidFill>
                <a:latin typeface="+mj-ea"/>
                <a:ea typeface="+mj-ea"/>
              </a:rPr>
              <a:t>SAP ERP</a:t>
            </a:r>
            <a:endParaRPr lang="ja-JP" altLang="en-US" sz="900" b="1" dirty="0">
              <a:solidFill>
                <a:schemeClr val="tx1"/>
              </a:solidFill>
              <a:latin typeface="+mj-ea"/>
              <a:ea typeface="+mj-ea"/>
            </a:endParaRPr>
          </a:p>
        </p:txBody>
      </p:sp>
      <p:sp>
        <p:nvSpPr>
          <p:cNvPr id="68" name="角丸四角形 67"/>
          <p:cNvSpPr/>
          <p:nvPr/>
        </p:nvSpPr>
        <p:spPr>
          <a:xfrm>
            <a:off x="277347" y="2045313"/>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PJNAV</a:t>
            </a:r>
            <a:r>
              <a:rPr lang="en-US" altLang="ja-JP" sz="900" b="1" dirty="0">
                <a:solidFill>
                  <a:schemeClr val="tx1"/>
                </a:solidFill>
                <a:latin typeface="+mj-ea"/>
                <a:ea typeface="+mj-ea"/>
              </a:rPr>
              <a:t>I</a:t>
            </a:r>
            <a:endParaRPr lang="ja-JP" altLang="en-US" sz="900" b="1" dirty="0">
              <a:solidFill>
                <a:schemeClr val="tx1"/>
              </a:solidFill>
              <a:latin typeface="+mj-ea"/>
              <a:ea typeface="+mj-ea"/>
            </a:endParaRPr>
          </a:p>
        </p:txBody>
      </p:sp>
      <p:sp>
        <p:nvSpPr>
          <p:cNvPr id="70" name="コンテンツ プレースホルダー 11"/>
          <p:cNvSpPr txBox="1">
            <a:spLocks/>
          </p:cNvSpPr>
          <p:nvPr/>
        </p:nvSpPr>
        <p:spPr>
          <a:xfrm>
            <a:off x="2816773" y="2283718"/>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chemeClr val="tx1"/>
                </a:solidFill>
              </a:rPr>
              <a:t>取消</a:t>
            </a:r>
            <a:endParaRPr lang="ja-JP" altLang="en-US" sz="1000" dirty="0">
              <a:solidFill>
                <a:schemeClr val="tx1"/>
              </a:solidFill>
            </a:endParaRPr>
          </a:p>
        </p:txBody>
      </p:sp>
      <p:cxnSp>
        <p:nvCxnSpPr>
          <p:cNvPr id="71" name="直線コネクタ 70"/>
          <p:cNvCxnSpPr/>
          <p:nvPr/>
        </p:nvCxnSpPr>
        <p:spPr>
          <a:xfrm flipH="1">
            <a:off x="5778572" y="815994"/>
            <a:ext cx="1640" cy="39880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7359315" y="820374"/>
            <a:ext cx="4879" cy="398362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コンテンツ プレースホルダー 11"/>
          <p:cNvSpPr txBox="1">
            <a:spLocks/>
          </p:cNvSpPr>
          <p:nvPr/>
        </p:nvSpPr>
        <p:spPr>
          <a:xfrm>
            <a:off x="3319697" y="45374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通知</a:t>
            </a:r>
          </a:p>
        </p:txBody>
      </p:sp>
      <p:cxnSp>
        <p:nvCxnSpPr>
          <p:cNvPr id="32" name="カギ線コネクタ 31"/>
          <p:cNvCxnSpPr>
            <a:stCxn id="33" idx="2"/>
            <a:endCxn id="129" idx="2"/>
          </p:cNvCxnSpPr>
          <p:nvPr/>
        </p:nvCxnSpPr>
        <p:spPr>
          <a:xfrm rot="5400000" flipH="1">
            <a:off x="3984632" y="3108087"/>
            <a:ext cx="664650" cy="1366872"/>
          </a:xfrm>
          <a:prstGeom prst="bentConnector3">
            <a:avLst>
              <a:gd name="adj1" fmla="val -3439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8" name="カギ線コネクタ 87"/>
          <p:cNvCxnSpPr>
            <a:stCxn id="12" idx="3"/>
            <a:endCxn id="100" idx="1"/>
          </p:cNvCxnSpPr>
          <p:nvPr/>
        </p:nvCxnSpPr>
        <p:spPr>
          <a:xfrm>
            <a:off x="4119527" y="1713941"/>
            <a:ext cx="452473" cy="19362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4572000"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1" name="禁止 110"/>
          <p:cNvSpPr/>
          <p:nvPr/>
        </p:nvSpPr>
        <p:spPr>
          <a:xfrm>
            <a:off x="5233563"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2" name="禁止 111"/>
          <p:cNvSpPr/>
          <p:nvPr/>
        </p:nvSpPr>
        <p:spPr>
          <a:xfrm>
            <a:off x="3295332" y="2436337"/>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3" name="コンテンツ プレースホルダー 11"/>
          <p:cNvSpPr txBox="1">
            <a:spLocks/>
          </p:cNvSpPr>
          <p:nvPr/>
        </p:nvSpPr>
        <p:spPr>
          <a:xfrm>
            <a:off x="6219886"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14" name="コンテンツ プレースホルダー 11"/>
          <p:cNvSpPr txBox="1">
            <a:spLocks/>
          </p:cNvSpPr>
          <p:nvPr/>
        </p:nvSpPr>
        <p:spPr>
          <a:xfrm>
            <a:off x="6219886" y="386213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15" name="コンテンツ プレースホルダー 11"/>
          <p:cNvSpPr txBox="1">
            <a:spLocks/>
          </p:cNvSpPr>
          <p:nvPr/>
        </p:nvSpPr>
        <p:spPr>
          <a:xfrm>
            <a:off x="6219885" y="352354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16" name="角丸四角形 115"/>
          <p:cNvSpPr/>
          <p:nvPr/>
        </p:nvSpPr>
        <p:spPr>
          <a:xfrm>
            <a:off x="6105317" y="310947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7" name="禁止 116"/>
          <p:cNvSpPr/>
          <p:nvPr/>
        </p:nvSpPr>
        <p:spPr>
          <a:xfrm>
            <a:off x="6766880" y="365396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18" name="カギ線コネクタ 117"/>
          <p:cNvCxnSpPr>
            <a:stCxn id="18" idx="3"/>
            <a:endCxn id="116" idx="1"/>
          </p:cNvCxnSpPr>
          <p:nvPr/>
        </p:nvCxnSpPr>
        <p:spPr>
          <a:xfrm>
            <a:off x="5314216" y="3321036"/>
            <a:ext cx="791101" cy="334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カギ線コネクタ 120"/>
          <p:cNvCxnSpPr>
            <a:stCxn id="114" idx="2"/>
            <a:endCxn id="129" idx="2"/>
          </p:cNvCxnSpPr>
          <p:nvPr/>
        </p:nvCxnSpPr>
        <p:spPr>
          <a:xfrm rot="5400000" flipH="1">
            <a:off x="4748856" y="2343864"/>
            <a:ext cx="669520" cy="2900189"/>
          </a:xfrm>
          <a:prstGeom prst="bentConnector3">
            <a:avLst>
              <a:gd name="adj1" fmla="val -3414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107504" y="2787774"/>
            <a:ext cx="8504876" cy="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カギ線コネクタ 124"/>
          <p:cNvCxnSpPr>
            <a:stCxn id="113" idx="3"/>
            <a:endCxn id="140" idx="1"/>
          </p:cNvCxnSpPr>
          <p:nvPr/>
        </p:nvCxnSpPr>
        <p:spPr>
          <a:xfrm>
            <a:off x="6847533" y="3325906"/>
            <a:ext cx="957496" cy="3243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コンテンツ プレースホルダー 11"/>
          <p:cNvSpPr txBox="1">
            <a:spLocks/>
          </p:cNvSpPr>
          <p:nvPr/>
        </p:nvSpPr>
        <p:spPr>
          <a:xfrm>
            <a:off x="3319697"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割当</a:t>
            </a:r>
          </a:p>
        </p:txBody>
      </p:sp>
      <p:cxnSp>
        <p:nvCxnSpPr>
          <p:cNvPr id="132" name="カギ線コネクタ 131"/>
          <p:cNvCxnSpPr>
            <a:stCxn id="129" idx="0"/>
            <a:endCxn id="212" idx="2"/>
          </p:cNvCxnSpPr>
          <p:nvPr/>
        </p:nvCxnSpPr>
        <p:spPr>
          <a:xfrm rot="16200000" flipV="1">
            <a:off x="3280734" y="2839826"/>
            <a:ext cx="542061" cy="163515"/>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コンテンツ プレースホルダー 11"/>
          <p:cNvSpPr txBox="1">
            <a:spLocks/>
          </p:cNvSpPr>
          <p:nvPr/>
        </p:nvSpPr>
        <p:spPr>
          <a:xfrm>
            <a:off x="7919598"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38" name="コンテンツ プレースホルダー 11"/>
          <p:cNvSpPr txBox="1">
            <a:spLocks/>
          </p:cNvSpPr>
          <p:nvPr/>
        </p:nvSpPr>
        <p:spPr>
          <a:xfrm>
            <a:off x="7919598"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39" name="コンテンツ プレースホルダー 11"/>
          <p:cNvSpPr txBox="1">
            <a:spLocks/>
          </p:cNvSpPr>
          <p:nvPr/>
        </p:nvSpPr>
        <p:spPr>
          <a:xfrm>
            <a:off x="7919597"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40" name="角丸四角形 139"/>
          <p:cNvSpPr/>
          <p:nvPr/>
        </p:nvSpPr>
        <p:spPr>
          <a:xfrm>
            <a:off x="7805029"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1" name="禁止 140"/>
          <p:cNvSpPr/>
          <p:nvPr/>
        </p:nvSpPr>
        <p:spPr>
          <a:xfrm>
            <a:off x="8466592"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44" name="カギ線コネクタ 143"/>
          <p:cNvCxnSpPr>
            <a:stCxn id="138" idx="2"/>
            <a:endCxn id="129" idx="2"/>
          </p:cNvCxnSpPr>
          <p:nvPr/>
        </p:nvCxnSpPr>
        <p:spPr>
          <a:xfrm rot="5400000" flipH="1">
            <a:off x="5601147" y="1491573"/>
            <a:ext cx="664650" cy="4599901"/>
          </a:xfrm>
          <a:prstGeom prst="bentConnector3">
            <a:avLst>
              <a:gd name="adj1" fmla="val -3439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カギ線コネクタ 146"/>
          <p:cNvCxnSpPr>
            <a:stCxn id="140" idx="0"/>
            <a:endCxn id="60" idx="2"/>
          </p:cNvCxnSpPr>
          <p:nvPr/>
        </p:nvCxnSpPr>
        <p:spPr>
          <a:xfrm rot="5400000" flipH="1" flipV="1">
            <a:off x="7736872" y="2608413"/>
            <a:ext cx="989563" cy="2818"/>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1" name="カギ線コネクタ 150"/>
          <p:cNvCxnSpPr>
            <a:stCxn id="137" idx="3"/>
            <a:endCxn id="73" idx="3"/>
          </p:cNvCxnSpPr>
          <p:nvPr/>
        </p:nvCxnSpPr>
        <p:spPr>
          <a:xfrm flipH="1">
            <a:off x="3947344" y="3321036"/>
            <a:ext cx="4599901" cy="1349670"/>
          </a:xfrm>
          <a:prstGeom prst="bentConnector3">
            <a:avLst>
              <a:gd name="adj1" fmla="val -4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691680" y="483518"/>
            <a:ext cx="0" cy="432048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1" name="コンテンツ プレースホルダー 11"/>
          <p:cNvSpPr txBox="1">
            <a:spLocks/>
          </p:cNvSpPr>
          <p:nvPr/>
        </p:nvSpPr>
        <p:spPr>
          <a:xfrm>
            <a:off x="3491880" y="219633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再起票</a:t>
            </a:r>
          </a:p>
        </p:txBody>
      </p:sp>
      <p:sp>
        <p:nvSpPr>
          <p:cNvPr id="212" name="角丸四角形 211"/>
          <p:cNvSpPr/>
          <p:nvPr/>
        </p:nvSpPr>
        <p:spPr>
          <a:xfrm>
            <a:off x="2752600" y="2139702"/>
            <a:ext cx="1434812" cy="510851"/>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13" name="カギ線コネクタ 212"/>
          <p:cNvCxnSpPr>
            <a:stCxn id="211" idx="3"/>
            <a:endCxn id="100" idx="1"/>
          </p:cNvCxnSpPr>
          <p:nvPr/>
        </p:nvCxnSpPr>
        <p:spPr>
          <a:xfrm>
            <a:off x="4119527" y="2329628"/>
            <a:ext cx="452473" cy="13206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5" name="コンテンツ プレースホルダー 11"/>
          <p:cNvSpPr txBox="1">
            <a:spLocks/>
          </p:cNvSpPr>
          <p:nvPr/>
        </p:nvSpPr>
        <p:spPr>
          <a:xfrm>
            <a:off x="4680830" y="1856075"/>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75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rgbClr val="FF0000"/>
                </a:solidFill>
              </a:rPr>
              <a:t>詳細</a:t>
            </a:r>
            <a:r>
              <a:rPr lang="ja-JP" altLang="en-US" sz="1000" dirty="0" smtClean="0">
                <a:solidFill>
                  <a:srgbClr val="FF0000"/>
                </a:solidFill>
              </a:rPr>
              <a:t>参照</a:t>
            </a:r>
            <a:r>
              <a:rPr lang="en-US" altLang="ja-JP" sz="1000" dirty="0" smtClean="0">
                <a:solidFill>
                  <a:srgbClr val="FF0000"/>
                </a:solidFill>
              </a:rPr>
              <a:t>※</a:t>
            </a:r>
            <a:endParaRPr lang="ja-JP" altLang="en-US" sz="1000" dirty="0">
              <a:solidFill>
                <a:srgbClr val="FF0000"/>
              </a:solidFill>
            </a:endParaRPr>
          </a:p>
        </p:txBody>
      </p:sp>
      <p:sp>
        <p:nvSpPr>
          <p:cNvPr id="256" name="コンテンツ プレースホルダー 11"/>
          <p:cNvSpPr txBox="1">
            <a:spLocks/>
          </p:cNvSpPr>
          <p:nvPr/>
        </p:nvSpPr>
        <p:spPr>
          <a:xfrm>
            <a:off x="6217861"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75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rgbClr val="FF0000"/>
                </a:solidFill>
              </a:rPr>
              <a:t>詳細</a:t>
            </a:r>
            <a:r>
              <a:rPr lang="ja-JP" altLang="en-US" sz="1000" dirty="0" smtClean="0">
                <a:solidFill>
                  <a:srgbClr val="FF0000"/>
                </a:solidFill>
              </a:rPr>
              <a:t>参照</a:t>
            </a:r>
            <a:r>
              <a:rPr lang="en-US" altLang="ja-JP" sz="1000" dirty="0" smtClean="0">
                <a:solidFill>
                  <a:srgbClr val="FF0000"/>
                </a:solidFill>
              </a:rPr>
              <a:t>※</a:t>
            </a:r>
            <a:endParaRPr lang="ja-JP" altLang="en-US" sz="1000" dirty="0">
              <a:solidFill>
                <a:srgbClr val="FF0000"/>
              </a:solidFill>
            </a:endParaRPr>
          </a:p>
        </p:txBody>
      </p:sp>
      <p:cxnSp>
        <p:nvCxnSpPr>
          <p:cNvPr id="257" name="カギ線コネクタ 256"/>
          <p:cNvCxnSpPr>
            <a:stCxn id="116" idx="0"/>
            <a:endCxn id="256" idx="2"/>
          </p:cNvCxnSpPr>
          <p:nvPr/>
        </p:nvCxnSpPr>
        <p:spPr>
          <a:xfrm rot="5400000" flipH="1" flipV="1">
            <a:off x="6033892" y="2611681"/>
            <a:ext cx="994433" cy="1153"/>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0" name="カギ線コネクタ 259"/>
          <p:cNvCxnSpPr>
            <a:stCxn id="100" idx="0"/>
            <a:endCxn id="255" idx="2"/>
          </p:cNvCxnSpPr>
          <p:nvPr/>
        </p:nvCxnSpPr>
        <p:spPr>
          <a:xfrm rot="16200000" flipV="1">
            <a:off x="4504963" y="2612350"/>
            <a:ext cx="981944" cy="2561"/>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67" name="角丸四角形 266"/>
          <p:cNvSpPr/>
          <p:nvPr/>
        </p:nvSpPr>
        <p:spPr>
          <a:xfrm>
            <a:off x="277347" y="2211710"/>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CSNAVI</a:t>
            </a:r>
            <a:endParaRPr lang="ja-JP" altLang="en-US" sz="900" b="1" dirty="0">
              <a:solidFill>
                <a:schemeClr val="tx1"/>
              </a:solidFill>
              <a:latin typeface="+mj-ea"/>
              <a:ea typeface="+mj-ea"/>
            </a:endParaRPr>
          </a:p>
        </p:txBody>
      </p:sp>
      <p:grpSp>
        <p:nvGrpSpPr>
          <p:cNvPr id="107" name="グループ化 106"/>
          <p:cNvGrpSpPr/>
          <p:nvPr/>
        </p:nvGrpSpPr>
        <p:grpSpPr>
          <a:xfrm>
            <a:off x="4499992" y="916328"/>
            <a:ext cx="1193242" cy="234716"/>
            <a:chOff x="-15308" y="2400048"/>
            <a:chExt cx="3204969" cy="678997"/>
          </a:xfrm>
        </p:grpSpPr>
        <p:grpSp>
          <p:nvGrpSpPr>
            <p:cNvPr id="108" name="グループ化 107"/>
            <p:cNvGrpSpPr/>
            <p:nvPr/>
          </p:nvGrpSpPr>
          <p:grpSpPr>
            <a:xfrm>
              <a:off x="-15308" y="2400048"/>
              <a:ext cx="485185" cy="525362"/>
              <a:chOff x="1700106" y="5194828"/>
              <a:chExt cx="648073" cy="648073"/>
            </a:xfrm>
          </p:grpSpPr>
          <p:pic>
            <p:nvPicPr>
              <p:cNvPr id="110"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 name="テキスト ボックス 108"/>
            <p:cNvSpPr txBox="1"/>
            <p:nvPr/>
          </p:nvSpPr>
          <p:spPr>
            <a:xfrm>
              <a:off x="398795" y="2455802"/>
              <a:ext cx="2790866" cy="623243"/>
            </a:xfrm>
            <a:prstGeom prst="rect">
              <a:avLst/>
            </a:prstGeom>
            <a:noFill/>
          </p:spPr>
          <p:txBody>
            <a:bodyPr wrap="none" rtlCol="0">
              <a:spAutoFit/>
            </a:bodyPr>
            <a:lstStyle/>
            <a:p>
              <a:r>
                <a:rPr lang="ja-JP" altLang="en-US" sz="800" u="sng" dirty="0" smtClean="0">
                  <a:solidFill>
                    <a:prstClr val="black"/>
                  </a:solidFill>
                  <a:latin typeface="+mn-ea"/>
                </a:rPr>
                <a:t>課長</a:t>
              </a:r>
              <a:r>
                <a:rPr lang="en-US" altLang="ja-JP" sz="800" u="sng" dirty="0" smtClean="0">
                  <a:solidFill>
                    <a:prstClr val="black"/>
                  </a:solidFill>
                  <a:latin typeface="+mn-ea"/>
                </a:rPr>
                <a:t>/</a:t>
              </a:r>
              <a:r>
                <a:rPr lang="ja-JP" altLang="en-US" sz="800" u="sng" dirty="0" smtClean="0">
                  <a:solidFill>
                    <a:prstClr val="black"/>
                  </a:solidFill>
                  <a:latin typeface="+mn-ea"/>
                </a:rPr>
                <a:t>部長</a:t>
              </a:r>
              <a:r>
                <a:rPr lang="en-US" altLang="ja-JP" sz="800" u="sng" dirty="0" smtClean="0">
                  <a:solidFill>
                    <a:prstClr val="black"/>
                  </a:solidFill>
                  <a:latin typeface="+mn-ea"/>
                </a:rPr>
                <a:t>(</a:t>
              </a:r>
              <a:r>
                <a:rPr lang="ja-JP" altLang="en-US" sz="800" u="sng" dirty="0" smtClean="0">
                  <a:solidFill>
                    <a:prstClr val="black"/>
                  </a:solidFill>
                  <a:latin typeface="+mn-ea"/>
                </a:rPr>
                <a:t>本部長</a:t>
              </a:r>
              <a:r>
                <a:rPr lang="en-US" altLang="ja-JP" sz="800" u="sng" dirty="0" smtClean="0">
                  <a:solidFill>
                    <a:prstClr val="black"/>
                  </a:solidFill>
                  <a:latin typeface="+mn-ea"/>
                </a:rPr>
                <a:t>)</a:t>
              </a:r>
              <a:endParaRPr lang="ja-JP" altLang="en-US" sz="800" u="sng" dirty="0">
                <a:solidFill>
                  <a:prstClr val="black"/>
                </a:solidFill>
                <a:latin typeface="+mn-ea"/>
              </a:endParaRPr>
            </a:p>
          </p:txBody>
        </p:sp>
      </p:grpSp>
      <p:grpSp>
        <p:nvGrpSpPr>
          <p:cNvPr id="120" name="グループ化 119"/>
          <p:cNvGrpSpPr/>
          <p:nvPr/>
        </p:nvGrpSpPr>
        <p:grpSpPr>
          <a:xfrm>
            <a:off x="4504405" y="1137727"/>
            <a:ext cx="646618" cy="234717"/>
            <a:chOff x="-15308" y="2400048"/>
            <a:chExt cx="1736773" cy="679000"/>
          </a:xfrm>
        </p:grpSpPr>
        <p:grpSp>
          <p:nvGrpSpPr>
            <p:cNvPr id="122" name="グループ化 121"/>
            <p:cNvGrpSpPr/>
            <p:nvPr/>
          </p:nvGrpSpPr>
          <p:grpSpPr>
            <a:xfrm>
              <a:off x="-15308" y="2400048"/>
              <a:ext cx="485185" cy="525362"/>
              <a:chOff x="1700106" y="5194828"/>
              <a:chExt cx="648073" cy="648073"/>
            </a:xfrm>
          </p:grpSpPr>
          <p:pic>
            <p:nvPicPr>
              <p:cNvPr id="126"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 name="テキスト ボックス 122"/>
            <p:cNvSpPr txBox="1"/>
            <p:nvPr/>
          </p:nvSpPr>
          <p:spPr>
            <a:xfrm>
              <a:off x="398796" y="2455802"/>
              <a:ext cx="1322669" cy="623246"/>
            </a:xfrm>
            <a:prstGeom prst="rect">
              <a:avLst/>
            </a:prstGeom>
            <a:noFill/>
          </p:spPr>
          <p:txBody>
            <a:bodyPr wrap="none" rtlCol="0">
              <a:spAutoFit/>
            </a:bodyPr>
            <a:lstStyle/>
            <a:p>
              <a:r>
                <a:rPr lang="ja-JP" altLang="en-US" sz="800" u="sng" dirty="0">
                  <a:solidFill>
                    <a:prstClr val="black"/>
                  </a:solidFill>
                  <a:latin typeface="+mn-ea"/>
                </a:rPr>
                <a:t>代理者</a:t>
              </a:r>
            </a:p>
          </p:txBody>
        </p:sp>
      </p:grpSp>
      <p:grpSp>
        <p:nvGrpSpPr>
          <p:cNvPr id="128" name="グループ化 127"/>
          <p:cNvGrpSpPr/>
          <p:nvPr/>
        </p:nvGrpSpPr>
        <p:grpSpPr>
          <a:xfrm>
            <a:off x="7740352" y="891498"/>
            <a:ext cx="1103474" cy="234717"/>
            <a:chOff x="-15308" y="2400048"/>
            <a:chExt cx="2963859" cy="679000"/>
          </a:xfrm>
        </p:grpSpPr>
        <p:grpSp>
          <p:nvGrpSpPr>
            <p:cNvPr id="130" name="グループ化 129"/>
            <p:cNvGrpSpPr/>
            <p:nvPr/>
          </p:nvGrpSpPr>
          <p:grpSpPr>
            <a:xfrm>
              <a:off x="-15308" y="2400048"/>
              <a:ext cx="485185" cy="525362"/>
              <a:chOff x="1700106" y="5194828"/>
              <a:chExt cx="648073" cy="648073"/>
            </a:xfrm>
          </p:grpSpPr>
          <p:pic>
            <p:nvPicPr>
              <p:cNvPr id="133"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1" name="テキスト ボックス 130"/>
            <p:cNvSpPr txBox="1"/>
            <p:nvPr/>
          </p:nvSpPr>
          <p:spPr>
            <a:xfrm>
              <a:off x="398796" y="2455802"/>
              <a:ext cx="2549755" cy="623246"/>
            </a:xfrm>
            <a:prstGeom prst="rect">
              <a:avLst/>
            </a:prstGeom>
            <a:noFill/>
          </p:spPr>
          <p:txBody>
            <a:bodyPr wrap="none" rtlCol="0">
              <a:spAutoFit/>
            </a:bodyPr>
            <a:lstStyle/>
            <a:p>
              <a:r>
                <a:rPr lang="ja-JP" altLang="en-US" sz="800" u="sng" dirty="0">
                  <a:solidFill>
                    <a:prstClr val="black"/>
                  </a:solidFill>
                  <a:latin typeface="+mn-ea"/>
                </a:rPr>
                <a:t>作業</a:t>
              </a:r>
              <a:r>
                <a:rPr lang="en-US" altLang="ja-JP" sz="800" u="sng" dirty="0" smtClean="0">
                  <a:solidFill>
                    <a:prstClr val="black"/>
                  </a:solidFill>
                  <a:latin typeface="+mn-ea"/>
                </a:rPr>
                <a:t>/</a:t>
              </a:r>
              <a:r>
                <a:rPr lang="ja-JP" altLang="en-US" sz="800" u="sng" dirty="0" smtClean="0">
                  <a:solidFill>
                    <a:prstClr val="black"/>
                  </a:solidFill>
                  <a:latin typeface="+mn-ea"/>
                </a:rPr>
                <a:t>承認</a:t>
              </a:r>
              <a:r>
                <a:rPr lang="ja-JP" altLang="en-US" sz="800" u="sng" dirty="0">
                  <a:solidFill>
                    <a:prstClr val="black"/>
                  </a:solidFill>
                  <a:latin typeface="+mn-ea"/>
                </a:rPr>
                <a:t>担当者</a:t>
              </a:r>
            </a:p>
          </p:txBody>
        </p:sp>
      </p:grpSp>
      <p:grpSp>
        <p:nvGrpSpPr>
          <p:cNvPr id="135" name="グループ化 134"/>
          <p:cNvGrpSpPr/>
          <p:nvPr/>
        </p:nvGrpSpPr>
        <p:grpSpPr>
          <a:xfrm>
            <a:off x="7751051" y="1112897"/>
            <a:ext cx="646618" cy="234717"/>
            <a:chOff x="-15308" y="2400048"/>
            <a:chExt cx="1736773" cy="679000"/>
          </a:xfrm>
        </p:grpSpPr>
        <p:grpSp>
          <p:nvGrpSpPr>
            <p:cNvPr id="136" name="グループ化 135"/>
            <p:cNvGrpSpPr/>
            <p:nvPr/>
          </p:nvGrpSpPr>
          <p:grpSpPr>
            <a:xfrm>
              <a:off x="-15308" y="2400048"/>
              <a:ext cx="485185" cy="525362"/>
              <a:chOff x="1700106" y="5194828"/>
              <a:chExt cx="648073" cy="648073"/>
            </a:xfrm>
          </p:grpSpPr>
          <p:pic>
            <p:nvPicPr>
              <p:cNvPr id="143"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2" name="テキスト ボックス 141"/>
            <p:cNvSpPr txBox="1"/>
            <p:nvPr/>
          </p:nvSpPr>
          <p:spPr>
            <a:xfrm>
              <a:off x="398796" y="2455802"/>
              <a:ext cx="1322669" cy="623246"/>
            </a:xfrm>
            <a:prstGeom prst="rect">
              <a:avLst/>
            </a:prstGeom>
            <a:noFill/>
          </p:spPr>
          <p:txBody>
            <a:bodyPr wrap="none" rtlCol="0">
              <a:spAutoFit/>
            </a:bodyPr>
            <a:lstStyle/>
            <a:p>
              <a:r>
                <a:rPr lang="ja-JP" altLang="en-US" sz="800" u="sng" dirty="0" smtClean="0">
                  <a:solidFill>
                    <a:prstClr val="black"/>
                  </a:solidFill>
                  <a:latin typeface="+mn-ea"/>
                </a:rPr>
                <a:t>代理者</a:t>
              </a:r>
              <a:endParaRPr lang="ja-JP" altLang="en-US" sz="800" u="sng" dirty="0">
                <a:solidFill>
                  <a:prstClr val="black"/>
                </a:solidFill>
                <a:latin typeface="+mn-ea"/>
              </a:endParaRPr>
            </a:p>
          </p:txBody>
        </p:sp>
      </p:grpSp>
      <p:grpSp>
        <p:nvGrpSpPr>
          <p:cNvPr id="146" name="グループ化 145"/>
          <p:cNvGrpSpPr/>
          <p:nvPr/>
        </p:nvGrpSpPr>
        <p:grpSpPr>
          <a:xfrm>
            <a:off x="6084168" y="910771"/>
            <a:ext cx="851802" cy="234717"/>
            <a:chOff x="-15308" y="2400048"/>
            <a:chExt cx="2287884" cy="679000"/>
          </a:xfrm>
        </p:grpSpPr>
        <p:grpSp>
          <p:nvGrpSpPr>
            <p:cNvPr id="148" name="グループ化 147"/>
            <p:cNvGrpSpPr/>
            <p:nvPr/>
          </p:nvGrpSpPr>
          <p:grpSpPr>
            <a:xfrm>
              <a:off x="-15308" y="2400048"/>
              <a:ext cx="485185" cy="525362"/>
              <a:chOff x="1700106" y="5194828"/>
              <a:chExt cx="648073" cy="648073"/>
            </a:xfrm>
          </p:grpSpPr>
          <p:pic>
            <p:nvPicPr>
              <p:cNvPr id="150"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9" name="テキスト ボックス 148"/>
            <p:cNvSpPr txBox="1"/>
            <p:nvPr/>
          </p:nvSpPr>
          <p:spPr>
            <a:xfrm>
              <a:off x="398796" y="2455802"/>
              <a:ext cx="1873780" cy="623246"/>
            </a:xfrm>
            <a:prstGeom prst="rect">
              <a:avLst/>
            </a:prstGeom>
            <a:noFill/>
          </p:spPr>
          <p:txBody>
            <a:bodyPr wrap="none" rtlCol="0">
              <a:spAutoFit/>
            </a:bodyPr>
            <a:lstStyle/>
            <a:p>
              <a:r>
                <a:rPr lang="ja-JP" altLang="en-US" sz="800" u="sng" dirty="0">
                  <a:solidFill>
                    <a:prstClr val="black"/>
                  </a:solidFill>
                  <a:latin typeface="+mn-ea"/>
                </a:rPr>
                <a:t>承認担当者</a:t>
              </a:r>
            </a:p>
          </p:txBody>
        </p:sp>
      </p:grpSp>
      <p:grpSp>
        <p:nvGrpSpPr>
          <p:cNvPr id="153" name="グループ化 152"/>
          <p:cNvGrpSpPr/>
          <p:nvPr/>
        </p:nvGrpSpPr>
        <p:grpSpPr>
          <a:xfrm>
            <a:off x="6107201" y="1132170"/>
            <a:ext cx="646618" cy="234717"/>
            <a:chOff x="-15308" y="2400048"/>
            <a:chExt cx="1736773" cy="679000"/>
          </a:xfrm>
        </p:grpSpPr>
        <p:grpSp>
          <p:nvGrpSpPr>
            <p:cNvPr id="154" name="グループ化 153"/>
            <p:cNvGrpSpPr/>
            <p:nvPr/>
          </p:nvGrpSpPr>
          <p:grpSpPr>
            <a:xfrm>
              <a:off x="-15308" y="2400048"/>
              <a:ext cx="485185" cy="525362"/>
              <a:chOff x="1700106" y="5194828"/>
              <a:chExt cx="648073" cy="648073"/>
            </a:xfrm>
          </p:grpSpPr>
          <p:pic>
            <p:nvPicPr>
              <p:cNvPr id="156"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5" name="テキスト ボックス 154"/>
            <p:cNvSpPr txBox="1"/>
            <p:nvPr/>
          </p:nvSpPr>
          <p:spPr>
            <a:xfrm>
              <a:off x="398796" y="2455802"/>
              <a:ext cx="1322669" cy="623246"/>
            </a:xfrm>
            <a:prstGeom prst="rect">
              <a:avLst/>
            </a:prstGeom>
            <a:noFill/>
          </p:spPr>
          <p:txBody>
            <a:bodyPr wrap="none" rtlCol="0">
              <a:spAutoFit/>
            </a:bodyPr>
            <a:lstStyle/>
            <a:p>
              <a:r>
                <a:rPr lang="ja-JP" altLang="en-US" sz="800" u="sng" dirty="0" smtClean="0">
                  <a:solidFill>
                    <a:prstClr val="black"/>
                  </a:solidFill>
                  <a:latin typeface="+mn-ea"/>
                </a:rPr>
                <a:t>代理者</a:t>
              </a:r>
              <a:endParaRPr lang="ja-JP" altLang="en-US" sz="800" u="sng" dirty="0">
                <a:solidFill>
                  <a:prstClr val="black"/>
                </a:solidFill>
                <a:latin typeface="+mn-ea"/>
              </a:endParaRPr>
            </a:p>
          </p:txBody>
        </p:sp>
      </p:grpSp>
      <p:sp>
        <p:nvSpPr>
          <p:cNvPr id="158" name="角丸四角形 157"/>
          <p:cNvSpPr/>
          <p:nvPr/>
        </p:nvSpPr>
        <p:spPr>
          <a:xfrm>
            <a:off x="4427808" y="857143"/>
            <a:ext cx="1265426" cy="490471"/>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9" name="角丸四角形 158"/>
          <p:cNvSpPr/>
          <p:nvPr/>
        </p:nvSpPr>
        <p:spPr>
          <a:xfrm>
            <a:off x="5996023" y="857142"/>
            <a:ext cx="1265426" cy="490471"/>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0" name="角丸四角形 159"/>
          <p:cNvSpPr/>
          <p:nvPr/>
        </p:nvSpPr>
        <p:spPr>
          <a:xfrm>
            <a:off x="7677181" y="867661"/>
            <a:ext cx="1265426" cy="490471"/>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61" name="直線コネクタ 160"/>
          <p:cNvCxnSpPr/>
          <p:nvPr/>
        </p:nvCxnSpPr>
        <p:spPr>
          <a:xfrm flipH="1">
            <a:off x="2698153" y="483518"/>
            <a:ext cx="1640" cy="430818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1" name="コンテンツ プレースホルダー 11"/>
          <p:cNvSpPr txBox="1">
            <a:spLocks/>
          </p:cNvSpPr>
          <p:nvPr/>
        </p:nvSpPr>
        <p:spPr>
          <a:xfrm>
            <a:off x="1907704"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smtClean="0">
                <a:solidFill>
                  <a:schemeClr val="tx1"/>
                </a:solidFill>
              </a:rPr>
              <a:t>代理設定</a:t>
            </a:r>
            <a:endParaRPr lang="ja-JP" altLang="en-US" sz="1000" dirty="0">
              <a:solidFill>
                <a:schemeClr val="tx1"/>
              </a:solidFill>
            </a:endParaRPr>
          </a:p>
        </p:txBody>
      </p:sp>
      <p:grpSp>
        <p:nvGrpSpPr>
          <p:cNvPr id="175" name="グループ化 174"/>
          <p:cNvGrpSpPr/>
          <p:nvPr/>
        </p:nvGrpSpPr>
        <p:grpSpPr>
          <a:xfrm>
            <a:off x="1730906" y="559906"/>
            <a:ext cx="896878" cy="260468"/>
            <a:chOff x="2897" y="288031"/>
            <a:chExt cx="1784817" cy="713926"/>
          </a:xfrm>
        </p:grpSpPr>
        <p:sp>
          <p:nvSpPr>
            <p:cNvPr id="176" name="山形 175"/>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1"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smtClean="0"/>
                <a:t>事前</a:t>
              </a:r>
              <a:r>
                <a:rPr lang="ja-JP" altLang="en-US" sz="1000" dirty="0"/>
                <a:t>設定</a:t>
              </a:r>
              <a:endParaRPr kumimoji="1" lang="en-US" altLang="ja-JP" sz="1000" kern="1200" dirty="0" smtClean="0"/>
            </a:p>
          </p:txBody>
        </p:sp>
      </p:grpSp>
      <p:grpSp>
        <p:nvGrpSpPr>
          <p:cNvPr id="182" name="グループ化 181"/>
          <p:cNvGrpSpPr/>
          <p:nvPr/>
        </p:nvGrpSpPr>
        <p:grpSpPr>
          <a:xfrm>
            <a:off x="1740613" y="916329"/>
            <a:ext cx="959179" cy="372218"/>
            <a:chOff x="-58956" y="2222071"/>
            <a:chExt cx="1678691" cy="554929"/>
          </a:xfrm>
        </p:grpSpPr>
        <p:grpSp>
          <p:nvGrpSpPr>
            <p:cNvPr id="183" name="グループ化 182"/>
            <p:cNvGrpSpPr/>
            <p:nvPr/>
          </p:nvGrpSpPr>
          <p:grpSpPr>
            <a:xfrm>
              <a:off x="-58956" y="2222071"/>
              <a:ext cx="485187" cy="525362"/>
              <a:chOff x="1641804" y="4975279"/>
              <a:chExt cx="648075" cy="648073"/>
            </a:xfrm>
          </p:grpSpPr>
          <p:pic>
            <p:nvPicPr>
              <p:cNvPr id="185"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4" y="4975279"/>
                <a:ext cx="648069"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 name="テキスト ボックス 183"/>
            <p:cNvSpPr txBox="1"/>
            <p:nvPr/>
          </p:nvSpPr>
          <p:spPr>
            <a:xfrm>
              <a:off x="398795" y="2455801"/>
              <a:ext cx="1220940" cy="321199"/>
            </a:xfrm>
            <a:prstGeom prst="rect">
              <a:avLst/>
            </a:prstGeom>
            <a:noFill/>
          </p:spPr>
          <p:txBody>
            <a:bodyPr wrap="none" rtlCol="0">
              <a:spAutoFit/>
            </a:bodyPr>
            <a:lstStyle/>
            <a:p>
              <a:r>
                <a:rPr lang="ja-JP" altLang="en-US" sz="800" u="sng" dirty="0" smtClean="0">
                  <a:solidFill>
                    <a:prstClr val="black"/>
                  </a:solidFill>
                  <a:latin typeface="+mn-ea"/>
                </a:rPr>
                <a:t>代理</a:t>
              </a:r>
              <a:r>
                <a:rPr lang="ja-JP" altLang="en-US" sz="800" u="sng" dirty="0">
                  <a:solidFill>
                    <a:prstClr val="black"/>
                  </a:solidFill>
                  <a:latin typeface="+mn-ea"/>
                </a:rPr>
                <a:t>依頼者</a:t>
              </a:r>
              <a:endParaRPr lang="en-US" altLang="ja-JP" sz="800" u="sng" dirty="0" smtClean="0">
                <a:solidFill>
                  <a:prstClr val="black"/>
                </a:solidFill>
                <a:latin typeface="+mn-ea"/>
              </a:endParaRPr>
            </a:p>
          </p:txBody>
        </p:sp>
      </p:grpSp>
      <p:sp>
        <p:nvSpPr>
          <p:cNvPr id="187" name="角丸四角形 186"/>
          <p:cNvSpPr/>
          <p:nvPr/>
        </p:nvSpPr>
        <p:spPr>
          <a:xfrm>
            <a:off x="1815694" y="3106491"/>
            <a:ext cx="812089" cy="423735"/>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8" name="テキスト ボックス 187"/>
          <p:cNvSpPr txBox="1"/>
          <p:nvPr/>
        </p:nvSpPr>
        <p:spPr>
          <a:xfrm>
            <a:off x="4427984" y="1564218"/>
            <a:ext cx="4462276" cy="215444"/>
          </a:xfrm>
          <a:prstGeom prst="rect">
            <a:avLst/>
          </a:prstGeom>
          <a:solidFill>
            <a:schemeClr val="bg1"/>
          </a:solidFill>
        </p:spPr>
        <p:txBody>
          <a:bodyPr wrap="square" rtlCol="0">
            <a:spAutoFit/>
          </a:bodyPr>
          <a:lstStyle/>
          <a:p>
            <a:r>
              <a:rPr kumimoji="1" lang="en-US" altLang="ja-JP" sz="800" dirty="0" smtClean="0">
                <a:solidFill>
                  <a:srgbClr val="FF0000"/>
                </a:solidFill>
                <a:latin typeface="+mn-ea"/>
              </a:rPr>
              <a:t>※</a:t>
            </a:r>
            <a:r>
              <a:rPr kumimoji="1" lang="ja-JP" altLang="en-US" sz="800" dirty="0" smtClean="0">
                <a:solidFill>
                  <a:srgbClr val="FF0000"/>
                </a:solidFill>
                <a:latin typeface="+mn-ea"/>
              </a:rPr>
              <a:t>　</a:t>
            </a:r>
            <a:r>
              <a:rPr lang="ja-JP" altLang="en-US" sz="800" dirty="0" smtClean="0">
                <a:solidFill>
                  <a:srgbClr val="FF0000"/>
                </a:solidFill>
                <a:latin typeface="+mn-ea"/>
              </a:rPr>
              <a:t>代理</a:t>
            </a:r>
            <a:r>
              <a:rPr kumimoji="1" lang="ja-JP" altLang="en-US" sz="800" dirty="0" smtClean="0">
                <a:solidFill>
                  <a:srgbClr val="FF0000"/>
                </a:solidFill>
                <a:latin typeface="+mn-ea"/>
              </a:rPr>
              <a:t>者は各起票元のシステムにおいても</a:t>
            </a:r>
            <a:r>
              <a:rPr lang="ja-JP" altLang="en-US" sz="800" dirty="0">
                <a:solidFill>
                  <a:srgbClr val="FF0000"/>
                </a:solidFill>
                <a:latin typeface="+mn-ea"/>
              </a:rPr>
              <a:t>、</a:t>
            </a:r>
            <a:r>
              <a:rPr kumimoji="1" lang="ja-JP" altLang="en-US" sz="800" dirty="0" smtClean="0">
                <a:solidFill>
                  <a:srgbClr val="FF0000"/>
                </a:solidFill>
                <a:latin typeface="+mn-ea"/>
              </a:rPr>
              <a:t>適切な権限でアクセスできる必要がある。</a:t>
            </a:r>
          </a:p>
        </p:txBody>
      </p:sp>
      <p:grpSp>
        <p:nvGrpSpPr>
          <p:cNvPr id="189" name="グループ化 188"/>
          <p:cNvGrpSpPr/>
          <p:nvPr/>
        </p:nvGrpSpPr>
        <p:grpSpPr>
          <a:xfrm>
            <a:off x="3731395" y="1980167"/>
            <a:ext cx="543571" cy="136795"/>
            <a:chOff x="3203848" y="2002907"/>
            <a:chExt cx="543571" cy="136795"/>
          </a:xfrm>
        </p:grpSpPr>
        <p:sp>
          <p:nvSpPr>
            <p:cNvPr id="190" name="角丸四角形吹き出し 189"/>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91" name="加算記号 190"/>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92"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93" name="二等辺三角形 192"/>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94" name="グループ化 193"/>
          <p:cNvGrpSpPr/>
          <p:nvPr/>
        </p:nvGrpSpPr>
        <p:grpSpPr>
          <a:xfrm>
            <a:off x="3732452" y="1415727"/>
            <a:ext cx="435789" cy="141774"/>
            <a:chOff x="3199876" y="1421864"/>
            <a:chExt cx="435789" cy="141774"/>
          </a:xfrm>
        </p:grpSpPr>
        <p:pic>
          <p:nvPicPr>
            <p:cNvPr id="195"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8065" y="1421864"/>
              <a:ext cx="167600" cy="132473"/>
            </a:xfrm>
            <a:prstGeom prst="rect">
              <a:avLst/>
            </a:prstGeom>
            <a:solidFill>
              <a:schemeClr val="accent1">
                <a:lumMod val="20000"/>
                <a:lumOff val="80000"/>
              </a:schemeClr>
            </a:solidFill>
          </p:spPr>
        </p:pic>
        <p:sp>
          <p:nvSpPr>
            <p:cNvPr id="196" name="角丸四角形吹き出し 195"/>
            <p:cNvSpPr/>
            <p:nvPr/>
          </p:nvSpPr>
          <p:spPr>
            <a:xfrm>
              <a:off x="3347864" y="1436483"/>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97" name="加算記号 196"/>
            <p:cNvSpPr/>
            <p:nvPr/>
          </p:nvSpPr>
          <p:spPr>
            <a:xfrm>
              <a:off x="3199876" y="1430346"/>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grpSp>
        <p:nvGrpSpPr>
          <p:cNvPr id="198" name="グループ化 197"/>
          <p:cNvGrpSpPr/>
          <p:nvPr/>
        </p:nvGrpSpPr>
        <p:grpSpPr>
          <a:xfrm>
            <a:off x="5110865" y="2922369"/>
            <a:ext cx="543571" cy="136795"/>
            <a:chOff x="3203848" y="2002907"/>
            <a:chExt cx="543571" cy="136795"/>
          </a:xfrm>
        </p:grpSpPr>
        <p:sp>
          <p:nvSpPr>
            <p:cNvPr id="199" name="角丸四角形吹き出し 198"/>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00" name="加算記号 199"/>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01"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02" name="二等辺三角形 201"/>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03" name="グループ化 202"/>
          <p:cNvGrpSpPr/>
          <p:nvPr/>
        </p:nvGrpSpPr>
        <p:grpSpPr>
          <a:xfrm>
            <a:off x="6664184" y="2927779"/>
            <a:ext cx="543571" cy="136795"/>
            <a:chOff x="3203848" y="2002907"/>
            <a:chExt cx="543571" cy="136795"/>
          </a:xfrm>
        </p:grpSpPr>
        <p:sp>
          <p:nvSpPr>
            <p:cNvPr id="204" name="角丸四角形吹き出し 203"/>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05" name="加算記号 204"/>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06"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07" name="二等辺三角形 206"/>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08" name="グループ化 207"/>
          <p:cNvGrpSpPr/>
          <p:nvPr/>
        </p:nvGrpSpPr>
        <p:grpSpPr>
          <a:xfrm>
            <a:off x="8300255" y="2921531"/>
            <a:ext cx="543571" cy="136795"/>
            <a:chOff x="3203848" y="2002907"/>
            <a:chExt cx="543571" cy="136795"/>
          </a:xfrm>
        </p:grpSpPr>
        <p:sp>
          <p:nvSpPr>
            <p:cNvPr id="209" name="角丸四角形吹き出し 208"/>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10" name="加算記号 209"/>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14"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15" name="二等辺三角形 21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sp>
        <p:nvSpPr>
          <p:cNvPr id="106" name="正方形/長方形 105"/>
          <p:cNvSpPr/>
          <p:nvPr/>
        </p:nvSpPr>
        <p:spPr>
          <a:xfrm>
            <a:off x="2731559" y="1412207"/>
            <a:ext cx="1555652" cy="3401445"/>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Tree>
    <p:extLst>
      <p:ext uri="{BB962C8B-B14F-4D97-AF65-F5344CB8AC3E}">
        <p14:creationId xmlns:p14="http://schemas.microsoft.com/office/powerpoint/2010/main" val="247814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強調線吹き出し 1 19"/>
          <p:cNvSpPr/>
          <p:nvPr/>
        </p:nvSpPr>
        <p:spPr>
          <a:xfrm rot="5400000">
            <a:off x="5601112" y="3321196"/>
            <a:ext cx="645629" cy="687629"/>
          </a:xfrm>
          <a:prstGeom prst="accentCallout1">
            <a:avLst>
              <a:gd name="adj1" fmla="val 49958"/>
              <a:gd name="adj2" fmla="val -7831"/>
              <a:gd name="adj3" fmla="val 166211"/>
              <a:gd name="adj4" fmla="val -6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kumimoji="1" lang="ja-JP" altLang="en-US" sz="11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a:t>タスクナビ</a:t>
            </a:r>
            <a:r>
              <a:rPr lang="ja-JP" altLang="en-US" dirty="0" smtClean="0"/>
              <a:t>の概要（</a:t>
            </a:r>
            <a:r>
              <a:rPr kumimoji="1" lang="ja-JP" altLang="en-US" dirty="0" smtClean="0"/>
              <a:t>起動場所）</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11</a:t>
            </a:fld>
            <a:endParaRPr lang="ja-JP" altLang="en-US" dirty="0">
              <a:solidFill>
                <a:prstClr val="black">
                  <a:tint val="75000"/>
                </a:prstClr>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886" y="1765003"/>
            <a:ext cx="3607684" cy="2453225"/>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3496" y="1732304"/>
            <a:ext cx="3672408" cy="2485924"/>
          </a:xfrm>
          <a:prstGeom prst="rect">
            <a:avLst/>
          </a:prstGeom>
        </p:spPr>
      </p:pic>
      <p:sp>
        <p:nvSpPr>
          <p:cNvPr id="7" name="角丸四角形 6"/>
          <p:cNvSpPr/>
          <p:nvPr/>
        </p:nvSpPr>
        <p:spPr>
          <a:xfrm>
            <a:off x="2627784" y="2308091"/>
            <a:ext cx="144016" cy="144016"/>
          </a:xfrm>
          <a:prstGeom prst="round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500" dirty="0" smtClean="0">
              <a:solidFill>
                <a:schemeClr val="tx1"/>
              </a:solidFill>
              <a:latin typeface="+mj-ea"/>
              <a:ea typeface="+mj-ea"/>
            </a:endParaRPr>
          </a:p>
        </p:txBody>
      </p:sp>
      <p:sp>
        <p:nvSpPr>
          <p:cNvPr id="8" name="角丸四角形 7"/>
          <p:cNvSpPr/>
          <p:nvPr/>
        </p:nvSpPr>
        <p:spPr>
          <a:xfrm>
            <a:off x="5144213" y="3676243"/>
            <a:ext cx="1123528" cy="144016"/>
          </a:xfrm>
          <a:prstGeom prst="round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500" dirty="0" smtClean="0">
              <a:solidFill>
                <a:schemeClr val="tx1"/>
              </a:solidFill>
              <a:latin typeface="+mj-ea"/>
              <a:ea typeface="+mj-ea"/>
            </a:endParaRPr>
          </a:p>
        </p:txBody>
      </p:sp>
      <p:sp>
        <p:nvSpPr>
          <p:cNvPr id="9" name="テキスト ボックス 8"/>
          <p:cNvSpPr txBox="1"/>
          <p:nvPr/>
        </p:nvSpPr>
        <p:spPr>
          <a:xfrm>
            <a:off x="107504" y="581732"/>
            <a:ext cx="3664080" cy="338554"/>
          </a:xfrm>
          <a:prstGeom prst="rect">
            <a:avLst/>
          </a:prstGeom>
          <a:noFill/>
        </p:spPr>
        <p:txBody>
          <a:bodyPr wrap="none" rtlCol="0">
            <a:spAutoFit/>
          </a:bodyPr>
          <a:lstStyle/>
          <a:p>
            <a:r>
              <a:rPr kumimoji="1" lang="ja-JP" altLang="en-US" sz="1600" dirty="0" smtClean="0">
                <a:latin typeface="+mn-ea"/>
              </a:rPr>
              <a:t>①</a:t>
            </a:r>
            <a:r>
              <a:rPr kumimoji="1" lang="en-US" altLang="ja-JP" sz="1600" dirty="0" smtClean="0">
                <a:latin typeface="+mn-ea"/>
              </a:rPr>
              <a:t>CTC</a:t>
            </a:r>
            <a:r>
              <a:rPr kumimoji="1" lang="ja-JP" altLang="en-US" sz="1600" dirty="0" smtClean="0">
                <a:latin typeface="+mn-ea"/>
              </a:rPr>
              <a:t>ポータルの上部にあるアイコン</a:t>
            </a:r>
          </a:p>
        </p:txBody>
      </p:sp>
      <p:sp>
        <p:nvSpPr>
          <p:cNvPr id="10" name="テキスト ボックス 9"/>
          <p:cNvSpPr txBox="1"/>
          <p:nvPr/>
        </p:nvSpPr>
        <p:spPr>
          <a:xfrm>
            <a:off x="4511544" y="581732"/>
            <a:ext cx="4279633" cy="338554"/>
          </a:xfrm>
          <a:prstGeom prst="rect">
            <a:avLst/>
          </a:prstGeom>
          <a:noFill/>
        </p:spPr>
        <p:txBody>
          <a:bodyPr wrap="none" rtlCol="0">
            <a:spAutoFit/>
          </a:bodyPr>
          <a:lstStyle/>
          <a:p>
            <a:r>
              <a:rPr lang="ja-JP" altLang="en-US" sz="1600" dirty="0">
                <a:latin typeface="+mn-ea"/>
              </a:rPr>
              <a:t>②</a:t>
            </a:r>
            <a:r>
              <a:rPr kumimoji="1" lang="en-US" altLang="ja-JP" sz="1600" dirty="0" smtClean="0">
                <a:latin typeface="+mn-ea"/>
              </a:rPr>
              <a:t>CTC</a:t>
            </a:r>
            <a:r>
              <a:rPr kumimoji="1" lang="ja-JP" altLang="en-US" sz="1600" dirty="0" smtClean="0">
                <a:latin typeface="+mn-ea"/>
              </a:rPr>
              <a:t>ポータルのツールキットページの一覧</a:t>
            </a:r>
          </a:p>
        </p:txBody>
      </p:sp>
      <p:sp>
        <p:nvSpPr>
          <p:cNvPr id="11" name="円形吹き出し 10"/>
          <p:cNvSpPr/>
          <p:nvPr/>
        </p:nvSpPr>
        <p:spPr>
          <a:xfrm>
            <a:off x="467544" y="915566"/>
            <a:ext cx="3240360" cy="982353"/>
          </a:xfrm>
          <a:prstGeom prst="wedgeEllipseCallout">
            <a:avLst>
              <a:gd name="adj1" fmla="val 18232"/>
              <a:gd name="adj2" fmla="val 827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nvGrpSpPr>
          <p:cNvPr id="14" name="グループ化 13"/>
          <p:cNvGrpSpPr/>
          <p:nvPr/>
        </p:nvGrpSpPr>
        <p:grpSpPr>
          <a:xfrm>
            <a:off x="2411760" y="1011947"/>
            <a:ext cx="720080" cy="629669"/>
            <a:chOff x="81870" y="828338"/>
            <a:chExt cx="720080" cy="629669"/>
          </a:xfrm>
        </p:grpSpPr>
        <p:sp>
          <p:nvSpPr>
            <p:cNvPr id="12" name="角丸四角形 11"/>
            <p:cNvSpPr/>
            <p:nvPr/>
          </p:nvSpPr>
          <p:spPr>
            <a:xfrm>
              <a:off x="81870" y="953951"/>
              <a:ext cx="576064" cy="504056"/>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mj-ea"/>
                  <a:ea typeface="+mj-ea"/>
                </a:rPr>
                <a:t>タスクナビ</a:t>
              </a:r>
            </a:p>
          </p:txBody>
        </p:sp>
        <p:sp>
          <p:nvSpPr>
            <p:cNvPr id="13" name="円/楕円 12"/>
            <p:cNvSpPr/>
            <p:nvPr/>
          </p:nvSpPr>
          <p:spPr>
            <a:xfrm>
              <a:off x="513918" y="828338"/>
              <a:ext cx="288032" cy="288032"/>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latin typeface="+mj-ea"/>
                  <a:ea typeface="+mj-ea"/>
                </a:rPr>
                <a:t>１</a:t>
              </a:r>
            </a:p>
          </p:txBody>
        </p:sp>
      </p:grpSp>
      <p:sp>
        <p:nvSpPr>
          <p:cNvPr id="15" name="強調線吹き出し 1 14"/>
          <p:cNvSpPr/>
          <p:nvPr/>
        </p:nvSpPr>
        <p:spPr>
          <a:xfrm>
            <a:off x="4355976" y="1023174"/>
            <a:ext cx="3312368" cy="612648"/>
          </a:xfrm>
          <a:prstGeom prst="accentCallout1">
            <a:avLst>
              <a:gd name="adj1" fmla="val 18750"/>
              <a:gd name="adj2" fmla="val -8333"/>
              <a:gd name="adj3" fmla="val 46809"/>
              <a:gd name="adj4" fmla="val -201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solidFill>
                <a:latin typeface="+mj-ea"/>
                <a:ea typeface="+mj-ea"/>
              </a:rPr>
              <a:t>タスクが存在することをお知らせ</a:t>
            </a:r>
            <a:endParaRPr kumimoji="1" lang="en-US" altLang="ja-JP" sz="1400" dirty="0" smtClean="0">
              <a:solidFill>
                <a:schemeClr val="tx1"/>
              </a:solidFill>
              <a:latin typeface="+mj-ea"/>
              <a:ea typeface="+mj-ea"/>
            </a:endParaRPr>
          </a:p>
          <a:p>
            <a:r>
              <a:rPr kumimoji="1" lang="en-US" altLang="ja-JP" sz="1100" dirty="0" smtClean="0">
                <a:solidFill>
                  <a:schemeClr val="tx1"/>
                </a:solidFill>
                <a:latin typeface="+mj-ea"/>
                <a:ea typeface="+mj-ea"/>
              </a:rPr>
              <a:t>※</a:t>
            </a:r>
            <a:r>
              <a:rPr kumimoji="1" lang="ja-JP" altLang="en-US" sz="1100" dirty="0" smtClean="0">
                <a:solidFill>
                  <a:schemeClr val="tx1"/>
                </a:solidFill>
                <a:latin typeface="+mj-ea"/>
                <a:ea typeface="+mj-ea"/>
              </a:rPr>
              <a:t>件数にするか新着のみお知らせかは検討中</a:t>
            </a:r>
          </a:p>
        </p:txBody>
      </p:sp>
      <p:sp>
        <p:nvSpPr>
          <p:cNvPr id="16" name="角丸四角形 15"/>
          <p:cNvSpPr/>
          <p:nvPr/>
        </p:nvSpPr>
        <p:spPr>
          <a:xfrm>
            <a:off x="1043608" y="1137560"/>
            <a:ext cx="576064" cy="504056"/>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900" b="1" dirty="0" smtClean="0">
                <a:solidFill>
                  <a:schemeClr val="bg1"/>
                </a:solidFill>
                <a:latin typeface="+mj-ea"/>
                <a:ea typeface="+mj-ea"/>
              </a:rPr>
              <a:t>タスクナビ</a:t>
            </a:r>
          </a:p>
        </p:txBody>
      </p:sp>
      <p:sp>
        <p:nvSpPr>
          <p:cNvPr id="17" name="円/楕円 16"/>
          <p:cNvSpPr/>
          <p:nvPr/>
        </p:nvSpPr>
        <p:spPr>
          <a:xfrm>
            <a:off x="1475656" y="1011947"/>
            <a:ext cx="288032" cy="288032"/>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800" b="1" dirty="0">
                <a:solidFill>
                  <a:schemeClr val="bg1"/>
                </a:solidFill>
                <a:latin typeface="+mj-ea"/>
                <a:ea typeface="+mj-ea"/>
              </a:rPr>
              <a:t>new</a:t>
            </a:r>
            <a:endParaRPr kumimoji="1" lang="ja-JP" altLang="en-US" sz="800" b="1" dirty="0" smtClean="0">
              <a:solidFill>
                <a:schemeClr val="bg1"/>
              </a:solidFill>
              <a:latin typeface="+mj-ea"/>
              <a:ea typeface="+mj-ea"/>
            </a:endParaRPr>
          </a:p>
        </p:txBody>
      </p:sp>
      <p:sp>
        <p:nvSpPr>
          <p:cNvPr id="18" name="テキスト ボックス 17"/>
          <p:cNvSpPr txBox="1"/>
          <p:nvPr/>
        </p:nvSpPr>
        <p:spPr>
          <a:xfrm>
            <a:off x="1683839" y="1378530"/>
            <a:ext cx="646331" cy="276999"/>
          </a:xfrm>
          <a:prstGeom prst="rect">
            <a:avLst/>
          </a:prstGeom>
          <a:noFill/>
        </p:spPr>
        <p:txBody>
          <a:bodyPr wrap="none" rtlCol="0">
            <a:spAutoFit/>
          </a:bodyPr>
          <a:lstStyle/>
          <a:p>
            <a:r>
              <a:rPr lang="ja-JP" altLang="en-US" sz="1200" dirty="0" smtClean="0">
                <a:latin typeface="+mn-ea"/>
              </a:rPr>
              <a:t>また</a:t>
            </a:r>
            <a:r>
              <a:rPr lang="ja-JP" altLang="en-US" sz="1200" dirty="0">
                <a:latin typeface="+mn-ea"/>
              </a:rPr>
              <a:t>は</a:t>
            </a:r>
            <a:endParaRPr kumimoji="1" lang="ja-JP" altLang="en-US" sz="1200" dirty="0" smtClean="0">
              <a:latin typeface="+mn-ea"/>
            </a:endParaRPr>
          </a:p>
        </p:txBody>
      </p:sp>
      <p:sp>
        <p:nvSpPr>
          <p:cNvPr id="21" name="強調線吹き出し 1 20"/>
          <p:cNvSpPr/>
          <p:nvPr/>
        </p:nvSpPr>
        <p:spPr>
          <a:xfrm rot="5400000">
            <a:off x="4363351" y="3212448"/>
            <a:ext cx="478775" cy="2941796"/>
          </a:xfrm>
          <a:prstGeom prst="accentCallout1">
            <a:avLst>
              <a:gd name="adj1" fmla="val 49958"/>
              <a:gd name="adj2" fmla="val -7831"/>
              <a:gd name="adj3" fmla="val 23739"/>
              <a:gd name="adj4" fmla="val -1252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endParaRPr kumimoji="1" lang="ja-JP" altLang="en-US" sz="1100" dirty="0" smtClean="0">
              <a:solidFill>
                <a:schemeClr val="tx1"/>
              </a:solidFill>
              <a:latin typeface="+mj-ea"/>
              <a:ea typeface="+mj-ea"/>
            </a:endParaRPr>
          </a:p>
        </p:txBody>
      </p:sp>
      <p:sp>
        <p:nvSpPr>
          <p:cNvPr id="19" name="強調線吹き出し 1 18"/>
          <p:cNvSpPr/>
          <p:nvPr/>
        </p:nvSpPr>
        <p:spPr>
          <a:xfrm rot="5400000">
            <a:off x="4363350" y="3212354"/>
            <a:ext cx="478775" cy="2941796"/>
          </a:xfrm>
          <a:prstGeom prst="accentCallout1">
            <a:avLst>
              <a:gd name="adj1" fmla="val 49958"/>
              <a:gd name="adj2" fmla="val -7831"/>
              <a:gd name="adj3" fmla="val 112184"/>
              <a:gd name="adj4" fmla="val -4134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r>
              <a:rPr lang="ja-JP" altLang="en-US" sz="1100" dirty="0">
                <a:solidFill>
                  <a:schemeClr val="tx1"/>
                </a:solidFill>
                <a:latin typeface="+mj-ea"/>
                <a:ea typeface="+mj-ea"/>
              </a:rPr>
              <a:t>クリック</a:t>
            </a:r>
            <a:r>
              <a:rPr lang="ja-JP" altLang="en-US" sz="1100" dirty="0" smtClean="0">
                <a:solidFill>
                  <a:schemeClr val="tx1"/>
                </a:solidFill>
                <a:latin typeface="+mj-ea"/>
                <a:ea typeface="+mj-ea"/>
              </a:rPr>
              <a:t>するとタスクナビのタスクリスト</a:t>
            </a:r>
            <a:endParaRPr lang="en-US" altLang="ja-JP" sz="1100" dirty="0" smtClean="0">
              <a:solidFill>
                <a:schemeClr val="tx1"/>
              </a:solidFill>
              <a:latin typeface="+mj-ea"/>
              <a:ea typeface="+mj-ea"/>
            </a:endParaRPr>
          </a:p>
          <a:p>
            <a:r>
              <a:rPr lang="ja-JP" altLang="en-US" sz="1100" dirty="0" smtClean="0">
                <a:solidFill>
                  <a:schemeClr val="tx1"/>
                </a:solidFill>
                <a:latin typeface="+mj-ea"/>
                <a:ea typeface="+mj-ea"/>
              </a:rPr>
              <a:t>画面が別</a:t>
            </a:r>
            <a:r>
              <a:rPr lang="en-US" altLang="ja-JP" sz="1100" dirty="0" smtClean="0">
                <a:solidFill>
                  <a:schemeClr val="tx1"/>
                </a:solidFill>
                <a:latin typeface="+mj-ea"/>
                <a:ea typeface="+mj-ea"/>
              </a:rPr>
              <a:t>Window</a:t>
            </a:r>
            <a:r>
              <a:rPr lang="ja-JP" altLang="en-US" sz="1100" dirty="0" smtClean="0">
                <a:solidFill>
                  <a:schemeClr val="tx1"/>
                </a:solidFill>
                <a:latin typeface="+mj-ea"/>
                <a:ea typeface="+mj-ea"/>
              </a:rPr>
              <a:t>で表示される</a:t>
            </a:r>
            <a:endParaRPr kumimoji="1" lang="ja-JP" altLang="en-US" sz="1100" dirty="0" smtClean="0">
              <a:solidFill>
                <a:schemeClr val="tx1"/>
              </a:solidFill>
              <a:latin typeface="+mj-ea"/>
              <a:ea typeface="+mj-ea"/>
            </a:endParaRPr>
          </a:p>
        </p:txBody>
      </p:sp>
      <p:sp>
        <p:nvSpPr>
          <p:cNvPr id="22" name="テキスト ボックス 21"/>
          <p:cNvSpPr txBox="1"/>
          <p:nvPr/>
        </p:nvSpPr>
        <p:spPr>
          <a:xfrm>
            <a:off x="1717912" y="913830"/>
            <a:ext cx="800219" cy="276999"/>
          </a:xfrm>
          <a:prstGeom prst="rect">
            <a:avLst/>
          </a:prstGeom>
          <a:noFill/>
        </p:spPr>
        <p:txBody>
          <a:bodyPr wrap="none" rtlCol="0">
            <a:spAutoFit/>
          </a:bodyPr>
          <a:lstStyle/>
          <a:p>
            <a:r>
              <a:rPr kumimoji="1" lang="en-US" altLang="ja-JP" sz="1200" dirty="0" smtClean="0">
                <a:solidFill>
                  <a:srgbClr val="FF0000"/>
                </a:solidFill>
                <a:latin typeface="+mn-ea"/>
              </a:rPr>
              <a:t>※</a:t>
            </a:r>
            <a:r>
              <a:rPr kumimoji="1" lang="ja-JP" altLang="en-US" sz="1200" dirty="0" smtClean="0">
                <a:solidFill>
                  <a:srgbClr val="FF0000"/>
                </a:solidFill>
                <a:latin typeface="+mn-ea"/>
              </a:rPr>
              <a:t>検討中</a:t>
            </a:r>
          </a:p>
        </p:txBody>
      </p:sp>
    </p:spTree>
    <p:extLst>
      <p:ext uri="{BB962C8B-B14F-4D97-AF65-F5344CB8AC3E}">
        <p14:creationId xmlns:p14="http://schemas.microsoft.com/office/powerpoint/2010/main" val="105049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タスクナビの概要</a:t>
            </a:r>
            <a:r>
              <a:rPr lang="ja-JP" altLang="en-US" dirty="0" smtClean="0"/>
              <a:t>（</a:t>
            </a:r>
            <a:r>
              <a:rPr kumimoji="1" lang="ja-JP" altLang="en-US" dirty="0" smtClean="0"/>
              <a:t>画面遷移図）</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12</a:t>
            </a:fld>
            <a:endParaRPr lang="ja-JP" altLang="en-US" dirty="0">
              <a:solidFill>
                <a:prstClr val="black">
                  <a:tint val="75000"/>
                </a:prstClr>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81" y="453426"/>
            <a:ext cx="7141748" cy="466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タスクナビの概要</a:t>
            </a:r>
            <a:r>
              <a:rPr lang="ja-JP" altLang="en-US" dirty="0" smtClean="0"/>
              <a:t>（</a:t>
            </a:r>
            <a:r>
              <a:rPr kumimoji="1" lang="ja-JP" altLang="en-US" dirty="0" smtClean="0"/>
              <a:t>画面構成）</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13</a:t>
            </a:fld>
            <a:endParaRPr lang="ja-JP" altLang="en-US" dirty="0">
              <a:solidFill>
                <a:prstClr val="black">
                  <a:tint val="75000"/>
                </a:prstClr>
              </a:solidFill>
            </a:endParaRPr>
          </a:p>
        </p:txBody>
      </p:sp>
      <p:sp>
        <p:nvSpPr>
          <p:cNvPr id="7" name="角丸四角形吹き出し 6"/>
          <p:cNvSpPr/>
          <p:nvPr/>
        </p:nvSpPr>
        <p:spPr>
          <a:xfrm>
            <a:off x="514400" y="510376"/>
            <a:ext cx="1897360" cy="549206"/>
          </a:xfrm>
          <a:prstGeom prst="wedgeRoundRectCallout">
            <a:avLst>
              <a:gd name="adj1" fmla="val -49966"/>
              <a:gd name="adj2" fmla="val 850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b="1" u="sng" dirty="0" smtClean="0">
                <a:solidFill>
                  <a:schemeClr val="tx1"/>
                </a:solidFill>
                <a:latin typeface="+mj-ea"/>
                <a:ea typeface="+mj-ea"/>
              </a:rPr>
              <a:t>メニューアイコン</a:t>
            </a:r>
            <a:endParaRPr kumimoji="1" lang="en-US" altLang="ja-JP" sz="1000" b="1" u="sng" dirty="0" smtClean="0">
              <a:solidFill>
                <a:schemeClr val="tx1"/>
              </a:solidFill>
              <a:latin typeface="+mj-ea"/>
              <a:ea typeface="+mj-ea"/>
            </a:endParaRPr>
          </a:p>
          <a:p>
            <a:pPr algn="ctr"/>
            <a:r>
              <a:rPr lang="ja-JP" altLang="en-US" sz="1000" dirty="0" smtClean="0">
                <a:solidFill>
                  <a:schemeClr val="tx1"/>
                </a:solidFill>
                <a:latin typeface="+mj-ea"/>
                <a:ea typeface="+mj-ea"/>
              </a:rPr>
              <a:t>クリックするとタスクナビ用のメニューを表示</a:t>
            </a:r>
            <a:endParaRPr kumimoji="1" lang="ja-JP" altLang="en-US" sz="1000" dirty="0" smtClean="0">
              <a:solidFill>
                <a:schemeClr val="tx1"/>
              </a:solidFill>
              <a:latin typeface="+mj-ea"/>
              <a:ea typeface="+mj-ea"/>
            </a:endParaRPr>
          </a:p>
        </p:txBody>
      </p:sp>
      <p:sp>
        <p:nvSpPr>
          <p:cNvPr id="8" name="角丸四角形吹き出し 7"/>
          <p:cNvSpPr/>
          <p:nvPr/>
        </p:nvSpPr>
        <p:spPr>
          <a:xfrm>
            <a:off x="6876256" y="1575358"/>
            <a:ext cx="2088232" cy="864096"/>
          </a:xfrm>
          <a:prstGeom prst="wedgeRoundRectCallout">
            <a:avLst>
              <a:gd name="adj1" fmla="val -62532"/>
              <a:gd name="adj2" fmla="val -691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b="1" u="sng" dirty="0" smtClean="0">
                <a:solidFill>
                  <a:schemeClr val="tx1"/>
                </a:solidFill>
                <a:latin typeface="+mj-ea"/>
                <a:ea typeface="+mj-ea"/>
              </a:rPr>
              <a:t>ヘッダエリア</a:t>
            </a:r>
            <a:endParaRPr lang="en-US" altLang="ja-JP" sz="1000" b="1" u="sng" dirty="0" smtClean="0">
              <a:solidFill>
                <a:schemeClr val="tx1"/>
              </a:solidFill>
              <a:latin typeface="+mj-ea"/>
              <a:ea typeface="+mj-ea"/>
            </a:endParaRPr>
          </a:p>
          <a:p>
            <a:pPr algn="ctr"/>
            <a:r>
              <a:rPr kumimoji="1" lang="ja-JP" altLang="en-US" sz="1000" dirty="0" smtClean="0">
                <a:solidFill>
                  <a:schemeClr val="tx1"/>
                </a:solidFill>
                <a:latin typeface="+mj-ea"/>
                <a:ea typeface="+mj-ea"/>
              </a:rPr>
              <a:t>固定で表示する部分で、現在の画面名やログインユーザー情報を表示</a:t>
            </a:r>
          </a:p>
        </p:txBody>
      </p:sp>
      <p:sp>
        <p:nvSpPr>
          <p:cNvPr id="9" name="角丸四角形吹き出し 8"/>
          <p:cNvSpPr/>
          <p:nvPr/>
        </p:nvSpPr>
        <p:spPr>
          <a:xfrm>
            <a:off x="6876256" y="3663590"/>
            <a:ext cx="2088232" cy="1051196"/>
          </a:xfrm>
          <a:prstGeom prst="wedgeRoundRectCallout">
            <a:avLst>
              <a:gd name="adj1" fmla="val -64270"/>
              <a:gd name="adj2" fmla="val -4043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b="1" u="sng" dirty="0" smtClean="0">
                <a:solidFill>
                  <a:schemeClr val="tx1"/>
                </a:solidFill>
                <a:latin typeface="+mj-ea"/>
                <a:ea typeface="+mj-ea"/>
              </a:rPr>
              <a:t>業務エリア</a:t>
            </a:r>
            <a:endParaRPr lang="en-US" altLang="ja-JP" sz="1000" b="1" u="sng" dirty="0" smtClean="0">
              <a:solidFill>
                <a:schemeClr val="tx1"/>
              </a:solidFill>
              <a:latin typeface="+mj-ea"/>
              <a:ea typeface="+mj-ea"/>
            </a:endParaRPr>
          </a:p>
          <a:p>
            <a:pPr algn="ctr"/>
            <a:r>
              <a:rPr kumimoji="1" lang="ja-JP" altLang="en-US" sz="1000" dirty="0" smtClean="0">
                <a:solidFill>
                  <a:schemeClr val="tx1"/>
                </a:solidFill>
                <a:latin typeface="+mj-ea"/>
                <a:ea typeface="+mj-ea"/>
              </a:rPr>
              <a:t>ユーザーが入力や選択処理などの操作を行う部分で、メニュー選択や画面遷移によって機能別に画面が入れ替わる部分</a:t>
            </a: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0525"/>
            <a:ext cx="6244359" cy="347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0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35" y="1116509"/>
            <a:ext cx="5726257" cy="3183433"/>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2483768" y="535322"/>
            <a:ext cx="6480720" cy="4345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a:t>タスクナビの概要</a:t>
            </a:r>
            <a:r>
              <a:rPr lang="ja-JP" altLang="en-US" dirty="0" smtClean="0"/>
              <a:t>（</a:t>
            </a:r>
            <a:r>
              <a:rPr kumimoji="1" lang="ja-JP" altLang="en-US" dirty="0" smtClean="0"/>
              <a:t>権限とメニュー表示）</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14</a:t>
            </a:fld>
            <a:endParaRPr lang="ja-JP" altLang="en-US" dirty="0">
              <a:solidFill>
                <a:prstClr val="black">
                  <a:tint val="75000"/>
                </a:prstClr>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019" y="3241289"/>
            <a:ext cx="1499225" cy="928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294" y="3241289"/>
            <a:ext cx="1445780" cy="16347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392" y="3238054"/>
            <a:ext cx="1460439" cy="1352566"/>
          </a:xfrm>
          <a:prstGeom prst="rect">
            <a:avLst/>
          </a:prstGeom>
          <a:noFill/>
          <a:extLst>
            <a:ext uri="{909E8E84-426E-40DD-AFC4-6F175D3DCCD1}">
              <a14:hiddenFill xmlns:a14="http://schemas.microsoft.com/office/drawing/2010/main">
                <a:solidFill>
                  <a:srgbClr val="FFFFFF"/>
                </a:solidFill>
              </a14:hiddenFill>
            </a:ext>
          </a:extLst>
        </p:spPr>
      </p:pic>
      <p:sp>
        <p:nvSpPr>
          <p:cNvPr id="9" name="右カーブ矢印 8"/>
          <p:cNvSpPr/>
          <p:nvPr/>
        </p:nvSpPr>
        <p:spPr>
          <a:xfrm>
            <a:off x="172227" y="1188517"/>
            <a:ext cx="379457" cy="792088"/>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0" name="角丸四角形吹き出し 9"/>
          <p:cNvSpPr/>
          <p:nvPr/>
        </p:nvSpPr>
        <p:spPr>
          <a:xfrm>
            <a:off x="251520" y="472491"/>
            <a:ext cx="1368152" cy="404727"/>
          </a:xfrm>
          <a:prstGeom prst="wedgeRoundRectCallout">
            <a:avLst>
              <a:gd name="adj1" fmla="val -25143"/>
              <a:gd name="adj2" fmla="val 11126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クリックするとメニューを表示</a:t>
            </a:r>
          </a:p>
        </p:txBody>
      </p:sp>
      <p:graphicFrame>
        <p:nvGraphicFramePr>
          <p:cNvPr id="11" name="表 10"/>
          <p:cNvGraphicFramePr>
            <a:graphicFrameLocks noGrp="1"/>
          </p:cNvGraphicFramePr>
          <p:nvPr>
            <p:extLst>
              <p:ext uri="{D42A27DB-BD31-4B8C-83A1-F6EECF244321}">
                <p14:modId xmlns:p14="http://schemas.microsoft.com/office/powerpoint/2010/main" val="2638112820"/>
              </p:ext>
            </p:extLst>
          </p:nvPr>
        </p:nvGraphicFramePr>
        <p:xfrm>
          <a:off x="2776095" y="608846"/>
          <a:ext cx="6096000" cy="2131032"/>
        </p:xfrm>
        <a:graphic>
          <a:graphicData uri="http://schemas.openxmlformats.org/drawingml/2006/table">
            <a:tbl>
              <a:tblPr firstRow="1" bandRow="1">
                <a:tableStyleId>{5C22544A-7EE6-4342-B048-85BDC9FD1C3A}</a:tableStyleId>
              </a:tblPr>
              <a:tblGrid>
                <a:gridCol w="1867913"/>
                <a:gridCol w="3229786"/>
                <a:gridCol w="998301"/>
              </a:tblGrid>
              <a:tr h="314104">
                <a:tc>
                  <a:txBody>
                    <a:bodyPr/>
                    <a:lstStyle/>
                    <a:p>
                      <a:r>
                        <a:rPr kumimoji="1" lang="ja-JP" altLang="en-US" sz="1000" dirty="0" smtClean="0"/>
                        <a:t>権限</a:t>
                      </a:r>
                      <a:endParaRPr kumimoji="1" lang="ja-JP" altLang="en-US" sz="1000" dirty="0"/>
                    </a:p>
                  </a:txBody>
                  <a:tcPr/>
                </a:tc>
                <a:tc>
                  <a:txBody>
                    <a:bodyPr/>
                    <a:lstStyle/>
                    <a:p>
                      <a:r>
                        <a:rPr kumimoji="1" lang="ja-JP" altLang="en-US" sz="1000" dirty="0" smtClean="0"/>
                        <a:t>説明</a:t>
                      </a:r>
                      <a:endParaRPr kumimoji="1" lang="ja-JP" altLang="en-US" sz="1000" dirty="0"/>
                    </a:p>
                  </a:txBody>
                  <a:tcPr/>
                </a:tc>
                <a:tc>
                  <a:txBody>
                    <a:bodyPr/>
                    <a:lstStyle/>
                    <a:p>
                      <a:r>
                        <a:rPr kumimoji="1" lang="ja-JP" altLang="en-US" sz="1000" dirty="0" smtClean="0"/>
                        <a:t>メニュー表示</a:t>
                      </a:r>
                      <a:endParaRPr kumimoji="1" lang="ja-JP" altLang="en-US" sz="1000" dirty="0"/>
                    </a:p>
                  </a:txBody>
                  <a:tcPr/>
                </a:tc>
              </a:tr>
              <a:tr h="314104">
                <a:tc>
                  <a:txBody>
                    <a:bodyPr/>
                    <a:lstStyle/>
                    <a:p>
                      <a:r>
                        <a:rPr kumimoji="1" lang="ja-JP" altLang="en-US" sz="1000" dirty="0" smtClean="0"/>
                        <a:t>一般</a:t>
                      </a:r>
                      <a:endParaRPr kumimoji="1" lang="ja-JP" altLang="en-US" sz="1000" dirty="0"/>
                    </a:p>
                  </a:txBody>
                  <a:tcPr/>
                </a:tc>
                <a:tc>
                  <a:txBody>
                    <a:bodyPr/>
                    <a:lstStyle/>
                    <a:p>
                      <a:r>
                        <a:rPr kumimoji="1" lang="ja-JP" altLang="en-US" sz="1000" dirty="0" smtClean="0"/>
                        <a:t>下記権限のいずれにも当てはまらないユーザー</a:t>
                      </a:r>
                      <a:endParaRPr kumimoji="1" lang="ja-JP" altLang="en-US" sz="1000" dirty="0"/>
                    </a:p>
                  </a:txBody>
                  <a:tcPr/>
                </a:tc>
                <a:tc>
                  <a:txBody>
                    <a:bodyPr/>
                    <a:lstStyle/>
                    <a:p>
                      <a:r>
                        <a:rPr kumimoji="1" lang="ja-JP" altLang="en-US" sz="1400" dirty="0" smtClean="0"/>
                        <a:t>①（</a:t>
                      </a:r>
                      <a:r>
                        <a:rPr kumimoji="1" lang="en-US" altLang="ja-JP" sz="1400" dirty="0" smtClean="0"/>
                        <a:t>※</a:t>
                      </a:r>
                      <a:r>
                        <a:rPr kumimoji="1" lang="ja-JP" altLang="en-US" sz="1400" dirty="0" smtClean="0"/>
                        <a:t>）</a:t>
                      </a:r>
                      <a:endParaRPr kumimoji="1" lang="ja-JP" altLang="en-US" sz="1400" dirty="0"/>
                    </a:p>
                  </a:txBody>
                  <a:tcPr/>
                </a:tc>
              </a:tr>
              <a:tr h="314104">
                <a:tc>
                  <a:txBody>
                    <a:bodyPr/>
                    <a:lstStyle/>
                    <a:p>
                      <a:r>
                        <a:rPr kumimoji="1" lang="ja-JP" altLang="en-US" sz="1000" dirty="0" smtClean="0"/>
                        <a:t>部内上長</a:t>
                      </a:r>
                      <a:endParaRPr kumimoji="1" lang="ja-JP" altLang="en-US" sz="1000" dirty="0"/>
                    </a:p>
                  </a:txBody>
                  <a:tcPr/>
                </a:tc>
                <a:tc>
                  <a:txBody>
                    <a:bodyPr/>
                    <a:lstStyle/>
                    <a:p>
                      <a:r>
                        <a:rPr kumimoji="1" lang="ja-JP" altLang="en-US" sz="1000" dirty="0" smtClean="0"/>
                        <a:t>所属部署（主務・兼務）の役職に、部長格および課長格が設定されているユーザー</a:t>
                      </a:r>
                      <a:endParaRPr kumimoji="1" lang="ja-JP" altLang="en-US" sz="1000" dirty="0"/>
                    </a:p>
                  </a:txBody>
                  <a:tcPr/>
                </a:tc>
                <a:tc>
                  <a:txBody>
                    <a:bodyPr/>
                    <a:lstStyle/>
                    <a:p>
                      <a:r>
                        <a:rPr kumimoji="1" lang="ja-JP" altLang="en-US" sz="1400" dirty="0" smtClean="0"/>
                        <a:t>①（</a:t>
                      </a:r>
                      <a:r>
                        <a:rPr kumimoji="1" lang="en-US" altLang="ja-JP" sz="1400" dirty="0" smtClean="0"/>
                        <a:t>※</a:t>
                      </a:r>
                      <a:r>
                        <a:rPr kumimoji="1" lang="ja-JP" altLang="en-US" sz="1400" dirty="0" smtClean="0"/>
                        <a:t>）</a:t>
                      </a:r>
                      <a:endParaRPr kumimoji="1" lang="ja-JP" altLang="en-US" sz="1400" dirty="0"/>
                    </a:p>
                  </a:txBody>
                  <a:tcPr/>
                </a:tc>
              </a:tr>
              <a:tr h="314104">
                <a:tc>
                  <a:txBody>
                    <a:bodyPr/>
                    <a:lstStyle/>
                    <a:p>
                      <a:r>
                        <a:rPr kumimoji="1" lang="ja-JP" altLang="en-US" sz="1000" dirty="0" smtClean="0"/>
                        <a:t>プロセスモニター</a:t>
                      </a:r>
                      <a:endParaRPr kumimoji="1" lang="ja-JP" altLang="en-US" sz="1000" dirty="0"/>
                    </a:p>
                  </a:txBody>
                  <a:tcPr/>
                </a:tc>
                <a:tc>
                  <a:txBody>
                    <a:bodyPr/>
                    <a:lstStyle/>
                    <a:p>
                      <a:r>
                        <a:rPr kumimoji="1" lang="ja-JP" altLang="en-US" sz="1000" dirty="0" smtClean="0"/>
                        <a:t>特定のプロセスについて、全タスクを参照する権限をもつユーザー（Ｇ会社別）</a:t>
                      </a:r>
                      <a:endParaRPr kumimoji="1" lang="ja-JP" altLang="en-US" sz="1000" dirty="0"/>
                    </a:p>
                  </a:txBody>
                  <a:tcPr/>
                </a:tc>
                <a:tc>
                  <a:txBody>
                    <a:bodyPr/>
                    <a:lstStyle/>
                    <a:p>
                      <a:r>
                        <a:rPr kumimoji="1" lang="ja-JP" altLang="en-US" sz="1400" dirty="0" smtClean="0"/>
                        <a:t>①（</a:t>
                      </a:r>
                      <a:r>
                        <a:rPr kumimoji="1" lang="en-US" altLang="ja-JP" sz="1400" dirty="0" smtClean="0"/>
                        <a:t>※</a:t>
                      </a:r>
                      <a:r>
                        <a:rPr kumimoji="1" lang="ja-JP" altLang="en-US" sz="1400" dirty="0" smtClean="0"/>
                        <a:t>）</a:t>
                      </a:r>
                      <a:endParaRPr kumimoji="1" lang="ja-JP" altLang="en-US" sz="1400" dirty="0"/>
                    </a:p>
                  </a:txBody>
                  <a:tcPr/>
                </a:tc>
              </a:tr>
              <a:tr h="314104">
                <a:tc>
                  <a:txBody>
                    <a:bodyPr/>
                    <a:lstStyle/>
                    <a:p>
                      <a:r>
                        <a:rPr kumimoji="1" lang="ja-JP" altLang="en-US" sz="1000" dirty="0" smtClean="0"/>
                        <a:t>プロセス別</a:t>
                      </a:r>
                      <a:r>
                        <a:rPr kumimoji="1" lang="zh-CN" altLang="en-US" sz="1000" dirty="0" smtClean="0"/>
                        <a:t>代理</a:t>
                      </a:r>
                      <a:r>
                        <a:rPr kumimoji="1" lang="en-US" altLang="zh-CN" sz="1000" dirty="0" smtClean="0"/>
                        <a:t>/</a:t>
                      </a:r>
                      <a:r>
                        <a:rPr kumimoji="1" lang="zh-CN" altLang="en-US" sz="1000" dirty="0" smtClean="0"/>
                        <a:t>委任</a:t>
                      </a:r>
                      <a:r>
                        <a:rPr kumimoji="1" lang="ja-JP" altLang="en-US" sz="1000" dirty="0" smtClean="0"/>
                        <a:t>管理</a:t>
                      </a:r>
                      <a:r>
                        <a:rPr kumimoji="1" lang="zh-CN" altLang="en-US" sz="1000" dirty="0" smtClean="0"/>
                        <a:t>者</a:t>
                      </a:r>
                      <a:endParaRPr kumimoji="1" lang="ja-JP" altLang="en-US" sz="1000" dirty="0"/>
                    </a:p>
                  </a:txBody>
                  <a:tcPr/>
                </a:tc>
                <a:tc>
                  <a:txBody>
                    <a:bodyPr/>
                    <a:lstStyle/>
                    <a:p>
                      <a:r>
                        <a:rPr kumimoji="1" lang="ja-JP" altLang="en-US" sz="1000" dirty="0" smtClean="0"/>
                        <a:t>特定のプロセスについて、代理設定</a:t>
                      </a:r>
                      <a:r>
                        <a:rPr kumimoji="1" lang="en-US" altLang="ja-JP" sz="1000" dirty="0" smtClean="0"/>
                        <a:t>/</a:t>
                      </a:r>
                      <a:r>
                        <a:rPr kumimoji="1" lang="ja-JP" altLang="en-US" sz="1000" dirty="0" smtClean="0"/>
                        <a:t>委任を制限なく行えるユーザー（Ｇ会社別）</a:t>
                      </a:r>
                      <a:endParaRPr kumimoji="1" lang="ja-JP" altLang="en-US" sz="1000" dirty="0"/>
                    </a:p>
                  </a:txBody>
                  <a:tcPr/>
                </a:tc>
                <a:tc>
                  <a:txBody>
                    <a:bodyPr/>
                    <a:lstStyle/>
                    <a:p>
                      <a:r>
                        <a:rPr kumimoji="1" lang="ja-JP" altLang="en-US" sz="1400" dirty="0" smtClean="0"/>
                        <a:t>②</a:t>
                      </a:r>
                      <a:endParaRPr kumimoji="1" lang="ja-JP" altLang="en-US" sz="1400" dirty="0"/>
                    </a:p>
                  </a:txBody>
                  <a:tcPr/>
                </a:tc>
              </a:tr>
              <a:tr h="314104">
                <a:tc>
                  <a:txBody>
                    <a:bodyPr/>
                    <a:lstStyle/>
                    <a:p>
                      <a:r>
                        <a:rPr kumimoji="1" lang="ja-JP" altLang="en-US" sz="1000" dirty="0" smtClean="0"/>
                        <a:t>システム管理者</a:t>
                      </a:r>
                      <a:endParaRPr kumimoji="1" lang="ja-JP" altLang="en-US" sz="1000" dirty="0"/>
                    </a:p>
                  </a:txBody>
                  <a:tcPr/>
                </a:tc>
                <a:tc>
                  <a:txBody>
                    <a:bodyPr/>
                    <a:lstStyle/>
                    <a:p>
                      <a:r>
                        <a:rPr kumimoji="1" lang="ja-JP" altLang="en-US" sz="1000" dirty="0" smtClean="0"/>
                        <a:t>スーパーユーザー（全Ｇ会社共通）</a:t>
                      </a:r>
                      <a:endParaRPr kumimoji="1" lang="ja-JP" altLang="en-US" sz="1000" dirty="0"/>
                    </a:p>
                  </a:txBody>
                  <a:tcPr/>
                </a:tc>
                <a:tc>
                  <a:txBody>
                    <a:bodyPr/>
                    <a:lstStyle/>
                    <a:p>
                      <a:r>
                        <a:rPr kumimoji="1" lang="ja-JP" altLang="en-US" sz="1400" dirty="0" smtClean="0"/>
                        <a:t>③</a:t>
                      </a:r>
                      <a:endParaRPr kumimoji="1" lang="ja-JP" altLang="en-US" sz="1400" dirty="0"/>
                    </a:p>
                  </a:txBody>
                  <a:tcPr/>
                </a:tc>
              </a:tr>
            </a:tbl>
          </a:graphicData>
        </a:graphic>
      </p:graphicFrame>
      <p:sp>
        <p:nvSpPr>
          <p:cNvPr id="13" name="テキスト ボックス 12"/>
          <p:cNvSpPr txBox="1"/>
          <p:nvPr/>
        </p:nvSpPr>
        <p:spPr>
          <a:xfrm>
            <a:off x="2843808" y="3202700"/>
            <a:ext cx="415498" cy="369332"/>
          </a:xfrm>
          <a:prstGeom prst="rect">
            <a:avLst/>
          </a:prstGeom>
          <a:noFill/>
        </p:spPr>
        <p:txBody>
          <a:bodyPr wrap="none" rtlCol="0">
            <a:spAutoFit/>
          </a:bodyPr>
          <a:lstStyle/>
          <a:p>
            <a:r>
              <a:rPr kumimoji="1" lang="ja-JP" altLang="en-US" sz="1800" b="1" dirty="0" smtClean="0">
                <a:latin typeface="+mn-ea"/>
              </a:rPr>
              <a:t>①</a:t>
            </a:r>
          </a:p>
        </p:txBody>
      </p:sp>
      <p:sp>
        <p:nvSpPr>
          <p:cNvPr id="14" name="テキスト ボックス 13"/>
          <p:cNvSpPr txBox="1"/>
          <p:nvPr/>
        </p:nvSpPr>
        <p:spPr>
          <a:xfrm>
            <a:off x="4860032" y="3202700"/>
            <a:ext cx="415498" cy="369332"/>
          </a:xfrm>
          <a:prstGeom prst="rect">
            <a:avLst/>
          </a:prstGeom>
          <a:noFill/>
        </p:spPr>
        <p:txBody>
          <a:bodyPr wrap="none" rtlCol="0">
            <a:spAutoFit/>
          </a:bodyPr>
          <a:lstStyle/>
          <a:p>
            <a:r>
              <a:rPr lang="ja-JP" altLang="en-US" sz="1800" b="1" dirty="0">
                <a:latin typeface="+mn-ea"/>
              </a:rPr>
              <a:t>②</a:t>
            </a:r>
            <a:endParaRPr kumimoji="1" lang="ja-JP" altLang="en-US" sz="1800" b="1" dirty="0" smtClean="0">
              <a:latin typeface="+mn-ea"/>
            </a:endParaRPr>
          </a:p>
        </p:txBody>
      </p:sp>
      <p:sp>
        <p:nvSpPr>
          <p:cNvPr id="15" name="テキスト ボックス 14"/>
          <p:cNvSpPr txBox="1"/>
          <p:nvPr/>
        </p:nvSpPr>
        <p:spPr>
          <a:xfrm>
            <a:off x="6860171" y="3202700"/>
            <a:ext cx="415498" cy="369332"/>
          </a:xfrm>
          <a:prstGeom prst="rect">
            <a:avLst/>
          </a:prstGeom>
          <a:noFill/>
        </p:spPr>
        <p:txBody>
          <a:bodyPr wrap="none" rtlCol="0">
            <a:spAutoFit/>
          </a:bodyPr>
          <a:lstStyle/>
          <a:p>
            <a:r>
              <a:rPr lang="ja-JP" altLang="en-US" sz="1800" b="1" dirty="0" smtClean="0">
                <a:latin typeface="+mn-ea"/>
              </a:rPr>
              <a:t>③</a:t>
            </a:r>
            <a:endParaRPr kumimoji="1" lang="ja-JP" altLang="en-US" sz="1800" b="1" dirty="0" smtClean="0">
              <a:latin typeface="+mn-ea"/>
            </a:endParaRPr>
          </a:p>
        </p:txBody>
      </p:sp>
      <p:sp>
        <p:nvSpPr>
          <p:cNvPr id="16" name="右矢印 15"/>
          <p:cNvSpPr/>
          <p:nvPr/>
        </p:nvSpPr>
        <p:spPr>
          <a:xfrm>
            <a:off x="1713987" y="2280147"/>
            <a:ext cx="648072"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7" name="テキスト ボックス 16"/>
          <p:cNvSpPr txBox="1"/>
          <p:nvPr/>
        </p:nvSpPr>
        <p:spPr>
          <a:xfrm>
            <a:off x="2680259" y="2756730"/>
            <a:ext cx="6340197" cy="400110"/>
          </a:xfrm>
          <a:prstGeom prst="rect">
            <a:avLst/>
          </a:prstGeom>
          <a:noFill/>
        </p:spPr>
        <p:txBody>
          <a:bodyPr wrap="none" rtlCol="0">
            <a:spAutoFit/>
          </a:bodyPr>
          <a:lstStyle/>
          <a:p>
            <a:r>
              <a:rPr lang="en-US" altLang="ja-JP" sz="1000" dirty="0">
                <a:latin typeface="+mn-ea"/>
              </a:rPr>
              <a:t>※</a:t>
            </a:r>
            <a:r>
              <a:rPr lang="ja-JP" altLang="en-US" sz="1000" dirty="0">
                <a:latin typeface="+mn-ea"/>
              </a:rPr>
              <a:t>代理設定は課長格・部長格・本部長格のみ表示される</a:t>
            </a:r>
            <a:endParaRPr lang="en-US" altLang="ja-JP" sz="1000" dirty="0">
              <a:latin typeface="+mn-ea"/>
            </a:endParaRPr>
          </a:p>
          <a:p>
            <a:r>
              <a:rPr lang="ja-JP" altLang="en-US" sz="1000" dirty="0">
                <a:latin typeface="+mn-ea"/>
              </a:rPr>
              <a:t>　一般、部内上長、プロセスモニターの権限によるタスクリスト表示の違いは「タスクリスト画面」を参照</a:t>
            </a:r>
          </a:p>
        </p:txBody>
      </p:sp>
    </p:spTree>
    <p:extLst>
      <p:ext uri="{BB962C8B-B14F-4D97-AF65-F5344CB8AC3E}">
        <p14:creationId xmlns:p14="http://schemas.microsoft.com/office/powerpoint/2010/main" val="48690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15</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タスクリスト画面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30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タスクリスト画面（画面構成）</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16</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555526"/>
            <a:ext cx="7268294" cy="3891358"/>
          </a:xfrm>
          <a:prstGeom prst="rect">
            <a:avLst/>
          </a:prstGeom>
          <a:noFill/>
          <a:extLst>
            <a:ext uri="{909E8E84-426E-40DD-AFC4-6F175D3DCCD1}">
              <a14:hiddenFill xmlns:a14="http://schemas.microsoft.com/office/drawing/2010/main">
                <a:solidFill>
                  <a:srgbClr val="FFFFFF"/>
                </a:solidFill>
              </a14:hiddenFill>
            </a:ext>
          </a:extLst>
        </p:spPr>
      </p:pic>
      <p:sp>
        <p:nvSpPr>
          <p:cNvPr id="7" name="右中かっこ 6"/>
          <p:cNvSpPr/>
          <p:nvPr/>
        </p:nvSpPr>
        <p:spPr>
          <a:xfrm>
            <a:off x="7445433" y="555527"/>
            <a:ext cx="150903" cy="43204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p:cNvSpPr/>
          <p:nvPr/>
        </p:nvSpPr>
        <p:spPr>
          <a:xfrm>
            <a:off x="7445433" y="1028827"/>
            <a:ext cx="150903" cy="39079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p:cNvSpPr/>
          <p:nvPr/>
        </p:nvSpPr>
        <p:spPr>
          <a:xfrm>
            <a:off x="7445433" y="1460874"/>
            <a:ext cx="150903" cy="283906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7668344" y="530628"/>
            <a:ext cx="1296144"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タスクをステータス別に表示するためのボタン</a:t>
            </a:r>
          </a:p>
        </p:txBody>
      </p:sp>
      <p:sp>
        <p:nvSpPr>
          <p:cNvPr id="11" name="テキスト ボックス 10"/>
          <p:cNvSpPr txBox="1"/>
          <p:nvPr/>
        </p:nvSpPr>
        <p:spPr>
          <a:xfrm>
            <a:off x="7668344" y="1105810"/>
            <a:ext cx="1296144"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タスクを一括処理したり、リストのページ処理を行うボタン</a:t>
            </a:r>
          </a:p>
        </p:txBody>
      </p:sp>
      <p:sp>
        <p:nvSpPr>
          <p:cNvPr id="12" name="テキスト ボックス 11"/>
          <p:cNvSpPr txBox="1"/>
          <p:nvPr/>
        </p:nvSpPr>
        <p:spPr>
          <a:xfrm>
            <a:off x="7668344" y="2630595"/>
            <a:ext cx="1296144"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タスクのリストを表示</a:t>
            </a:r>
          </a:p>
        </p:txBody>
      </p:sp>
      <p:sp>
        <p:nvSpPr>
          <p:cNvPr id="13" name="右中かっこ 12"/>
          <p:cNvSpPr/>
          <p:nvPr/>
        </p:nvSpPr>
        <p:spPr>
          <a:xfrm rot="5400000">
            <a:off x="1794526" y="3073518"/>
            <a:ext cx="226354" cy="2592287"/>
          </a:xfrm>
          <a:prstGeom prst="rightBrace">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4" name="右中かっこ 13"/>
          <p:cNvSpPr/>
          <p:nvPr/>
        </p:nvSpPr>
        <p:spPr>
          <a:xfrm rot="5400000">
            <a:off x="5029949" y="2502389"/>
            <a:ext cx="226355" cy="373454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1259631" y="4557777"/>
            <a:ext cx="1296144"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項目の固定表示</a:t>
            </a:r>
          </a:p>
        </p:txBody>
      </p:sp>
      <p:sp>
        <p:nvSpPr>
          <p:cNvPr id="16" name="テキスト ボックス 15"/>
          <p:cNvSpPr txBox="1"/>
          <p:nvPr/>
        </p:nvSpPr>
        <p:spPr>
          <a:xfrm>
            <a:off x="4287028" y="4557777"/>
            <a:ext cx="1872208"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横スクロールして項目を表示</a:t>
            </a:r>
          </a:p>
        </p:txBody>
      </p:sp>
      <p:sp>
        <p:nvSpPr>
          <p:cNvPr id="17" name="角丸四角形吹き出し 16"/>
          <p:cNvSpPr/>
          <p:nvPr/>
        </p:nvSpPr>
        <p:spPr>
          <a:xfrm>
            <a:off x="365100" y="2847790"/>
            <a:ext cx="914400" cy="243792"/>
          </a:xfrm>
          <a:prstGeom prst="wedgeRoundRectCallout">
            <a:avLst>
              <a:gd name="adj1" fmla="val 67709"/>
              <a:gd name="adj2" fmla="val -1375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緊急マーク</a:t>
            </a:r>
          </a:p>
        </p:txBody>
      </p:sp>
      <p:sp>
        <p:nvSpPr>
          <p:cNvPr id="18" name="角丸四角形吹き出し 17"/>
          <p:cNvSpPr/>
          <p:nvPr/>
        </p:nvSpPr>
        <p:spPr>
          <a:xfrm>
            <a:off x="639415" y="3234512"/>
            <a:ext cx="914400" cy="487356"/>
          </a:xfrm>
          <a:prstGeom prst="wedgeRoundRectCallout">
            <a:avLst>
              <a:gd name="adj1" fmla="val 61458"/>
              <a:gd name="adj2" fmla="val -1719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受付済み（ロック）</a:t>
            </a:r>
            <a:r>
              <a:rPr kumimoji="1" lang="ja-JP" altLang="en-US" sz="1000" dirty="0" smtClean="0">
                <a:solidFill>
                  <a:schemeClr val="tx1"/>
                </a:solidFill>
                <a:latin typeface="+mj-ea"/>
                <a:ea typeface="+mj-ea"/>
              </a:rPr>
              <a:t>マーク</a:t>
            </a:r>
          </a:p>
        </p:txBody>
      </p:sp>
      <p:sp>
        <p:nvSpPr>
          <p:cNvPr id="19" name="角丸四角形吹き出し 18"/>
          <p:cNvSpPr/>
          <p:nvPr/>
        </p:nvSpPr>
        <p:spPr>
          <a:xfrm>
            <a:off x="1691680" y="3579862"/>
            <a:ext cx="914400" cy="243792"/>
          </a:xfrm>
          <a:prstGeom prst="wedgeRoundRectCallout">
            <a:avLst>
              <a:gd name="adj1" fmla="val -29166"/>
              <a:gd name="adj2" fmla="val -23127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束ねタスク</a:t>
            </a:r>
            <a:endParaRPr kumimoji="1" lang="ja-JP" altLang="en-US" sz="1000" dirty="0" smtClean="0">
              <a:solidFill>
                <a:schemeClr val="tx1"/>
              </a:solidFill>
              <a:latin typeface="+mj-ea"/>
              <a:ea typeface="+mj-ea"/>
            </a:endParaRPr>
          </a:p>
        </p:txBody>
      </p:sp>
      <p:sp>
        <p:nvSpPr>
          <p:cNvPr id="20" name="角丸四角形吹き出し 19"/>
          <p:cNvSpPr/>
          <p:nvPr/>
        </p:nvSpPr>
        <p:spPr>
          <a:xfrm>
            <a:off x="3349175" y="2657653"/>
            <a:ext cx="914400" cy="380274"/>
          </a:xfrm>
          <a:prstGeom prst="wedgeRoundRectCallout">
            <a:avLst>
              <a:gd name="adj1" fmla="val 56251"/>
              <a:gd name="adj2" fmla="val -14982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添付処理マーク</a:t>
            </a:r>
            <a:endParaRPr kumimoji="1" lang="ja-JP" altLang="en-US" sz="1000" dirty="0" smtClean="0">
              <a:solidFill>
                <a:schemeClr val="tx1"/>
              </a:solidFill>
              <a:latin typeface="+mj-ea"/>
              <a:ea typeface="+mj-ea"/>
            </a:endParaRPr>
          </a:p>
        </p:txBody>
      </p:sp>
      <p:sp>
        <p:nvSpPr>
          <p:cNvPr id="21" name="正方形/長方形 20"/>
          <p:cNvSpPr/>
          <p:nvPr/>
        </p:nvSpPr>
        <p:spPr>
          <a:xfrm>
            <a:off x="4355976" y="2427734"/>
            <a:ext cx="144016" cy="14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2" name="角丸四角形吹き出し 21"/>
          <p:cNvSpPr/>
          <p:nvPr/>
        </p:nvSpPr>
        <p:spPr>
          <a:xfrm>
            <a:off x="4315206" y="2901445"/>
            <a:ext cx="914400" cy="380274"/>
          </a:xfrm>
          <a:prstGeom prst="wedgeRoundRectCallout">
            <a:avLst>
              <a:gd name="adj1" fmla="val -17707"/>
              <a:gd name="adj2" fmla="val -11976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コメント入力マーク</a:t>
            </a:r>
            <a:endParaRPr kumimoji="1" lang="ja-JP" altLang="en-US" sz="1000" dirty="0" smtClean="0">
              <a:solidFill>
                <a:schemeClr val="tx1"/>
              </a:solidFill>
              <a:latin typeface="+mj-ea"/>
              <a:ea typeface="+mj-ea"/>
            </a:endParaRPr>
          </a:p>
        </p:txBody>
      </p:sp>
      <p:sp>
        <p:nvSpPr>
          <p:cNvPr id="23" name="角丸四角形吹き出し 22"/>
          <p:cNvSpPr/>
          <p:nvPr/>
        </p:nvSpPr>
        <p:spPr>
          <a:xfrm>
            <a:off x="5394848" y="2854238"/>
            <a:ext cx="914400" cy="380274"/>
          </a:xfrm>
          <a:prstGeom prst="wedgeRoundRectCallout">
            <a:avLst>
              <a:gd name="adj1" fmla="val -49999"/>
              <a:gd name="adj2" fmla="val -1097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複数人割当済みマーク</a:t>
            </a:r>
          </a:p>
        </p:txBody>
      </p:sp>
    </p:spTree>
    <p:extLst>
      <p:ext uri="{BB962C8B-B14F-4D97-AF65-F5344CB8AC3E}">
        <p14:creationId xmlns:p14="http://schemas.microsoft.com/office/powerpoint/2010/main" val="282244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タスクリスト画面（タスク状態の種類）</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17</a:t>
            </a:fld>
            <a:endParaRPr lang="ja-JP" altLang="en-US" dirty="0">
              <a:solidFill>
                <a:prstClr val="black">
                  <a:tint val="75000"/>
                </a:prstClr>
              </a:solidFill>
            </a:endParaRPr>
          </a:p>
        </p:txBody>
      </p:sp>
      <p:graphicFrame>
        <p:nvGraphicFramePr>
          <p:cNvPr id="6" name="表 5"/>
          <p:cNvGraphicFramePr>
            <a:graphicFrameLocks noGrp="1"/>
          </p:cNvGraphicFramePr>
          <p:nvPr>
            <p:extLst>
              <p:ext uri="{D42A27DB-BD31-4B8C-83A1-F6EECF244321}">
                <p14:modId xmlns:p14="http://schemas.microsoft.com/office/powerpoint/2010/main" val="343032689"/>
              </p:ext>
            </p:extLst>
          </p:nvPr>
        </p:nvGraphicFramePr>
        <p:xfrm>
          <a:off x="395536" y="1186429"/>
          <a:ext cx="8245848" cy="2748280"/>
        </p:xfrm>
        <a:graphic>
          <a:graphicData uri="http://schemas.openxmlformats.org/drawingml/2006/table">
            <a:tbl>
              <a:tblPr firstRow="1" bandRow="1">
                <a:tableStyleId>{5C22544A-7EE6-4342-B048-85BDC9FD1C3A}</a:tableStyleId>
              </a:tblPr>
              <a:tblGrid>
                <a:gridCol w="1567157"/>
                <a:gridCol w="6678691"/>
              </a:tblGrid>
              <a:tr h="370840">
                <a:tc>
                  <a:txBody>
                    <a:bodyPr/>
                    <a:lstStyle/>
                    <a:p>
                      <a:r>
                        <a:rPr kumimoji="1" lang="ja-JP" altLang="en-US" sz="1000" dirty="0" smtClean="0"/>
                        <a:t>ステータス</a:t>
                      </a:r>
                      <a:endParaRPr kumimoji="1" lang="ja-JP" altLang="en-US" sz="1000" dirty="0"/>
                    </a:p>
                  </a:txBody>
                  <a:tcPr/>
                </a:tc>
                <a:tc>
                  <a:txBody>
                    <a:bodyPr/>
                    <a:lstStyle/>
                    <a:p>
                      <a:r>
                        <a:rPr kumimoji="1" lang="ja-JP" altLang="en-US" sz="1000" dirty="0" smtClean="0"/>
                        <a:t>説明</a:t>
                      </a:r>
                      <a:endParaRPr kumimoji="1" lang="ja-JP" altLang="en-US" sz="1000" dirty="0"/>
                    </a:p>
                  </a:txBody>
                  <a:tcPr/>
                </a:tc>
              </a:tr>
              <a:tr h="370840">
                <a:tc>
                  <a:txBody>
                    <a:bodyPr/>
                    <a:lstStyle/>
                    <a:p>
                      <a:r>
                        <a:rPr kumimoji="1" lang="ja-JP" altLang="en-US" sz="1000" dirty="0" smtClean="0"/>
                        <a:t>割当中タスク＞処理待ち</a:t>
                      </a:r>
                      <a:endParaRPr kumimoji="1" lang="ja-JP" altLang="en-US" sz="1000" dirty="0"/>
                    </a:p>
                  </a:txBody>
                  <a:tcPr/>
                </a:tc>
                <a:tc>
                  <a:txBody>
                    <a:bodyPr/>
                    <a:lstStyle/>
                    <a:p>
                      <a:r>
                        <a:rPr kumimoji="1" lang="ja-JP" altLang="en-US" sz="1000" dirty="0" smtClean="0"/>
                        <a:t>ログインアカウントに割当中のタスク（要承認）が表示される。（代理としての割当含む）</a:t>
                      </a:r>
                      <a:endParaRPr kumimoji="1" lang="ja-JP" altLang="en-US" sz="1000" dirty="0"/>
                    </a:p>
                  </a:txBody>
                  <a:tcPr/>
                </a:tc>
              </a:tr>
              <a:tr h="370840">
                <a:tc>
                  <a:txBody>
                    <a:bodyPr/>
                    <a:lstStyle/>
                    <a:p>
                      <a:r>
                        <a:rPr kumimoji="1" lang="ja-JP" altLang="en-US" sz="1000" dirty="0" smtClean="0"/>
                        <a:t>割当中タスク＞ｲﾝﾌｫﾒｰｼｮﾝ</a:t>
                      </a:r>
                      <a:endParaRPr kumimoji="1" lang="ja-JP" altLang="en-US" sz="1000" dirty="0"/>
                    </a:p>
                  </a:txBody>
                  <a:tcPr/>
                </a:tc>
                <a:tc>
                  <a:txBody>
                    <a:bodyPr/>
                    <a:lstStyle/>
                    <a:p>
                      <a:r>
                        <a:rPr kumimoji="1" lang="ja-JP" altLang="en-US" sz="1000" dirty="0" smtClean="0"/>
                        <a:t>ログインアカウントに割当中のタスク（承認不要</a:t>
                      </a:r>
                      <a:r>
                        <a:rPr kumimoji="1" lang="en-US" altLang="ja-JP" sz="1000" dirty="0" smtClean="0"/>
                        <a:t>-</a:t>
                      </a:r>
                      <a:r>
                        <a:rPr kumimoji="1" lang="ja-JP" altLang="en-US" sz="1000" dirty="0" smtClean="0"/>
                        <a:t>参照）が表示される。（代理としての割当含む）</a:t>
                      </a:r>
                      <a:endParaRPr kumimoji="1" lang="ja-JP" altLang="en-US" sz="1000" dirty="0"/>
                    </a:p>
                  </a:txBody>
                  <a:tcPr/>
                </a:tc>
              </a:tr>
              <a:tr h="370840">
                <a:tc>
                  <a:txBody>
                    <a:bodyPr/>
                    <a:lstStyle/>
                    <a:p>
                      <a:r>
                        <a:rPr kumimoji="1" lang="ja-JP" altLang="en-US" sz="1000" dirty="0" smtClean="0"/>
                        <a:t>処理済タスク＞起票（</a:t>
                      </a:r>
                      <a:r>
                        <a:rPr kumimoji="1" lang="en-US" altLang="ja-JP" sz="1000" dirty="0" smtClean="0"/>
                        <a:t>※1</a:t>
                      </a:r>
                      <a:r>
                        <a:rPr kumimoji="1" lang="ja-JP" altLang="en-US" sz="1000" dirty="0" smtClean="0"/>
                        <a:t>）</a:t>
                      </a:r>
                      <a:endParaRPr kumimoji="1" lang="ja-JP" altLang="en-US" sz="1000" dirty="0"/>
                    </a:p>
                  </a:txBody>
                  <a:tcPr/>
                </a:tc>
                <a:tc>
                  <a:txBody>
                    <a:bodyPr/>
                    <a:lstStyle/>
                    <a:p>
                      <a:r>
                        <a:rPr kumimoji="1" lang="ja-JP" altLang="en-US" sz="1000" dirty="0" smtClean="0"/>
                        <a:t>ログインアカウントが、起票したタスクが表示される。（代行者が起票したタスクも含む）</a:t>
                      </a:r>
                      <a:endParaRPr kumimoji="1" lang="ja-JP" altLang="en-US" sz="1000" dirty="0"/>
                    </a:p>
                  </a:txBody>
                  <a:tcPr/>
                </a:tc>
              </a:tr>
              <a:tr h="370840">
                <a:tc>
                  <a:txBody>
                    <a:bodyPr/>
                    <a:lstStyle/>
                    <a:p>
                      <a:r>
                        <a:rPr kumimoji="1" lang="ja-JP" altLang="en-US" sz="1000" dirty="0" smtClean="0"/>
                        <a:t>処理済タスク＞承認・確認（</a:t>
                      </a:r>
                      <a:r>
                        <a:rPr kumimoji="1" lang="en-US" altLang="ja-JP" sz="1000" dirty="0" smtClean="0"/>
                        <a:t>※1</a:t>
                      </a:r>
                      <a:r>
                        <a:rPr kumimoji="1" lang="ja-JP" altLang="en-US" sz="1000" dirty="0" smtClean="0"/>
                        <a:t>）</a:t>
                      </a:r>
                      <a:endParaRPr kumimoji="1" lang="ja-JP" altLang="en-US" sz="1000" dirty="0"/>
                    </a:p>
                  </a:txBody>
                  <a:tcPr/>
                </a:tc>
                <a:tc>
                  <a:txBody>
                    <a:bodyPr/>
                    <a:lstStyle/>
                    <a:p>
                      <a:r>
                        <a:rPr kumimoji="1" lang="ja-JP" altLang="en-US" sz="1000" dirty="0" smtClean="0"/>
                        <a:t>ログインアカウントが、承認系（承認・審査など）、差戻し、却下、引戻し、取消、委任、インフォメーション確認の処理を行ったタスクが表示される。（担当処理を代理者が処理した場合も含む。）</a:t>
                      </a:r>
                      <a:endParaRPr kumimoji="1" lang="ja-JP" altLang="en-US" sz="1000" dirty="0"/>
                    </a:p>
                  </a:txBody>
                  <a:tcPr/>
                </a:tc>
              </a:tr>
              <a:tr h="370840">
                <a:tc>
                  <a:txBody>
                    <a:bodyPr/>
                    <a:lstStyle/>
                    <a:p>
                      <a:r>
                        <a:rPr kumimoji="1" lang="ja-JP" altLang="en-US" sz="1000" dirty="0" smtClean="0"/>
                        <a:t>モニタータスク＞部内（</a:t>
                      </a:r>
                      <a:r>
                        <a:rPr kumimoji="1" lang="en-US" altLang="ja-JP" sz="1000" dirty="0" smtClean="0"/>
                        <a:t>※1</a:t>
                      </a:r>
                      <a:r>
                        <a:rPr kumimoji="1" lang="ja-JP" altLang="en-US" sz="1000" dirty="0" smtClean="0"/>
                        <a:t>）</a:t>
                      </a:r>
                      <a:endParaRPr kumimoji="1" lang="ja-JP" altLang="en-US" sz="1000" dirty="0"/>
                    </a:p>
                  </a:txBody>
                  <a:tcPr/>
                </a:tc>
                <a:tc>
                  <a:txBody>
                    <a:bodyPr/>
                    <a:lstStyle/>
                    <a:p>
                      <a:r>
                        <a:rPr kumimoji="1" lang="ja-JP" altLang="en-US" sz="1000" dirty="0" smtClean="0"/>
                        <a:t>ログインアカウントの所属部署（主務・兼務）と同じ部署もしくは、その配下部署に所属する部署に割り当てられたタスク（</a:t>
                      </a:r>
                      <a:r>
                        <a:rPr kumimoji="1" lang="en-US" altLang="ja-JP" sz="1000" dirty="0" smtClean="0"/>
                        <a:t>or</a:t>
                      </a:r>
                      <a:r>
                        <a:rPr kumimoji="1" lang="ja-JP" altLang="en-US" sz="1000" dirty="0" smtClean="0"/>
                        <a:t>処理済タスク）が表示される。（部長・課長クラスの役職者のみ利用可能）</a:t>
                      </a:r>
                      <a:endParaRPr kumimoji="1" lang="ja-JP" altLang="en-US" sz="1000" dirty="0"/>
                    </a:p>
                  </a:txBody>
                  <a:tcPr/>
                </a:tc>
              </a:tr>
              <a:tr h="370840">
                <a:tc>
                  <a:txBody>
                    <a:bodyPr/>
                    <a:lstStyle/>
                    <a:p>
                      <a:r>
                        <a:rPr kumimoji="1" lang="ja-JP" altLang="en-US" sz="1000" dirty="0" smtClean="0"/>
                        <a:t>モニタータスク＞プロセス（</a:t>
                      </a:r>
                      <a:r>
                        <a:rPr kumimoji="1" lang="en-US" altLang="ja-JP" sz="1000" dirty="0" smtClean="0"/>
                        <a:t>※1</a:t>
                      </a:r>
                      <a:r>
                        <a:rPr kumimoji="1" lang="ja-JP" altLang="en-US" sz="1000" dirty="0" smtClean="0"/>
                        <a:t>）</a:t>
                      </a:r>
                      <a:endParaRPr kumimoji="1" lang="ja-JP" altLang="en-US" sz="1000" dirty="0"/>
                    </a:p>
                  </a:txBody>
                  <a:tcPr/>
                </a:tc>
                <a:tc>
                  <a:txBody>
                    <a:bodyPr/>
                    <a:lstStyle/>
                    <a:p>
                      <a:pPr marL="0" marR="0" indent="0" algn="l" defTabSz="779104" rtl="0" eaLnBrk="1" fontAlgn="auto" latinLnBrk="0" hangingPunct="1">
                        <a:lnSpc>
                          <a:spcPct val="100000"/>
                        </a:lnSpc>
                        <a:spcBef>
                          <a:spcPts val="0"/>
                        </a:spcBef>
                        <a:spcAft>
                          <a:spcPts val="0"/>
                        </a:spcAft>
                        <a:buClrTx/>
                        <a:buSzTx/>
                        <a:buFontTx/>
                        <a:buNone/>
                        <a:tabLst/>
                        <a:defRPr/>
                      </a:pPr>
                      <a:r>
                        <a:rPr kumimoji="1" lang="ja-JP" altLang="en-US" sz="1000" dirty="0" smtClean="0"/>
                        <a:t>ログインアカウントがモニターとして登録されているプロセスの、現割り当てタスク（</a:t>
                      </a:r>
                      <a:r>
                        <a:rPr kumimoji="1" lang="en-US" altLang="ja-JP" sz="1000" dirty="0" smtClean="0"/>
                        <a:t>or</a:t>
                      </a:r>
                      <a:r>
                        <a:rPr kumimoji="1" lang="ja-JP" altLang="en-US" sz="1000" dirty="0" smtClean="0"/>
                        <a:t>処理済タスク）がすべて表示される。（プロセスモニター権限を持つユーザーのみ利用可能）</a:t>
                      </a:r>
                    </a:p>
                  </a:txBody>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55526"/>
            <a:ext cx="8245848" cy="51378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392163" y="4241173"/>
            <a:ext cx="7175362" cy="246221"/>
          </a:xfrm>
          <a:prstGeom prst="rect">
            <a:avLst/>
          </a:prstGeom>
          <a:noFill/>
        </p:spPr>
        <p:txBody>
          <a:bodyPr wrap="none" rtlCol="0">
            <a:spAutoFit/>
          </a:bodyPr>
          <a:lstStyle/>
          <a:p>
            <a:r>
              <a:rPr lang="ja-JP" altLang="en-US" sz="1000" dirty="0"/>
              <a:t>（</a:t>
            </a:r>
            <a:r>
              <a:rPr lang="en-US" altLang="ja-JP" sz="1000" dirty="0"/>
              <a:t>※1</a:t>
            </a:r>
            <a:r>
              <a:rPr lang="ja-JP" altLang="en-US" sz="1000" dirty="0"/>
              <a:t>）完了タスク表示（オプション条件）：チェックをつけると、取り消しもしくは完了しているタスクも表示される。</a:t>
            </a:r>
            <a:endParaRPr kumimoji="1" lang="ja-JP" altLang="en-US" sz="1000" dirty="0" smtClean="0">
              <a:solidFill>
                <a:srgbClr val="FF0000"/>
              </a:solidFill>
              <a:latin typeface="+mn-ea"/>
            </a:endParaRPr>
          </a:p>
        </p:txBody>
      </p:sp>
    </p:spTree>
    <p:extLst>
      <p:ext uri="{BB962C8B-B14F-4D97-AF65-F5344CB8AC3E}">
        <p14:creationId xmlns:p14="http://schemas.microsoft.com/office/powerpoint/2010/main" val="216643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タスクリスト画面（処理待ち）</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18</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987574"/>
            <a:ext cx="7268294" cy="389135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7668344" y="962676"/>
            <a:ext cx="1296144"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タスクリスのデフォルト表示は「処理済待ち」として表示される</a:t>
            </a:r>
          </a:p>
        </p:txBody>
      </p:sp>
      <p:sp>
        <p:nvSpPr>
          <p:cNvPr id="17" name="角丸四角形 16"/>
          <p:cNvSpPr/>
          <p:nvPr/>
        </p:nvSpPr>
        <p:spPr>
          <a:xfrm>
            <a:off x="539552" y="1146224"/>
            <a:ext cx="936451" cy="27339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8" name="右中かっこ 17"/>
          <p:cNvSpPr/>
          <p:nvPr/>
        </p:nvSpPr>
        <p:spPr>
          <a:xfrm>
            <a:off x="7440522" y="987575"/>
            <a:ext cx="150903" cy="43204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150921" y="453321"/>
            <a:ext cx="2364750" cy="246221"/>
          </a:xfrm>
          <a:prstGeom prst="rect">
            <a:avLst/>
          </a:prstGeom>
          <a:noFill/>
        </p:spPr>
        <p:txBody>
          <a:bodyPr wrap="none" rtlCol="0">
            <a:spAutoFit/>
          </a:bodyPr>
          <a:lstStyle/>
          <a:p>
            <a:r>
              <a:rPr kumimoji="1" lang="ja-JP" altLang="en-US" sz="1000" dirty="0" smtClean="0">
                <a:latin typeface="+mn-ea"/>
              </a:rPr>
              <a:t>処理すべきタスクの一覧が表示される</a:t>
            </a:r>
          </a:p>
        </p:txBody>
      </p:sp>
    </p:spTree>
    <p:extLst>
      <p:ext uri="{BB962C8B-B14F-4D97-AF65-F5344CB8AC3E}">
        <p14:creationId xmlns:p14="http://schemas.microsoft.com/office/powerpoint/2010/main" val="298905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タスクリスト画面（インフォメーション）</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19</a:t>
            </a:fld>
            <a:endParaRPr lang="ja-JP" altLang="en-US" dirty="0">
              <a:solidFill>
                <a:prstClr val="black">
                  <a:tint val="75000"/>
                </a:prstClr>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49" y="985351"/>
            <a:ext cx="7219268" cy="3834546"/>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5"/>
          <p:cNvSpPr/>
          <p:nvPr/>
        </p:nvSpPr>
        <p:spPr>
          <a:xfrm>
            <a:off x="755576" y="1489407"/>
            <a:ext cx="1584176" cy="36003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7" name="角丸四角形 6"/>
          <p:cNvSpPr/>
          <p:nvPr/>
        </p:nvSpPr>
        <p:spPr>
          <a:xfrm>
            <a:off x="755576" y="2150732"/>
            <a:ext cx="720080" cy="221899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8" name="右中かっこ 7"/>
          <p:cNvSpPr/>
          <p:nvPr/>
        </p:nvSpPr>
        <p:spPr>
          <a:xfrm>
            <a:off x="7429933" y="1417398"/>
            <a:ext cx="150903" cy="43204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7612377" y="1430315"/>
            <a:ext cx="129614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「全て既読」ぼたんを押すと、インフォメーションのタスク一覧が全て処理済タスクになる</a:t>
            </a:r>
            <a:r>
              <a:rPr lang="ja-JP" altLang="en-US" sz="1000" dirty="0">
                <a:latin typeface="+mn-ea"/>
              </a:rPr>
              <a:t>（インフォメーション一覧から消える</a:t>
            </a:r>
            <a:r>
              <a:rPr lang="ja-JP" altLang="en-US" sz="1000" dirty="0" smtClean="0">
                <a:latin typeface="+mn-ea"/>
              </a:rPr>
              <a:t>）</a:t>
            </a:r>
            <a:endParaRPr lang="ja-JP" altLang="en-US" sz="1000" dirty="0">
              <a:latin typeface="+mn-ea"/>
            </a:endParaRPr>
          </a:p>
        </p:txBody>
      </p:sp>
      <p:sp>
        <p:nvSpPr>
          <p:cNvPr id="10" name="右中かっこ 9"/>
          <p:cNvSpPr/>
          <p:nvPr/>
        </p:nvSpPr>
        <p:spPr>
          <a:xfrm rot="5400000">
            <a:off x="1057176" y="4068127"/>
            <a:ext cx="116880" cy="720080"/>
          </a:xfrm>
          <a:prstGeom prst="rightBrace">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539552" y="4547904"/>
            <a:ext cx="4752528"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dirty="0" smtClean="0">
                <a:latin typeface="+mn-ea"/>
              </a:rPr>
              <a:t>「詳細」ボタンが「確認」ボタンになり、確認ボタンを押して、詳細画面が開かれた時点で処理済タスクとなる（インフォメーション一覧から消える）</a:t>
            </a:r>
            <a:endParaRPr kumimoji="1" lang="ja-JP" altLang="en-US" sz="1000" dirty="0" smtClean="0">
              <a:latin typeface="+mn-ea"/>
            </a:endParaRPr>
          </a:p>
        </p:txBody>
      </p:sp>
      <p:sp>
        <p:nvSpPr>
          <p:cNvPr id="12" name="角丸四角形 11"/>
          <p:cNvSpPr/>
          <p:nvPr/>
        </p:nvSpPr>
        <p:spPr>
          <a:xfrm>
            <a:off x="1475309" y="1142621"/>
            <a:ext cx="936451" cy="27339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3" name="テキスト ボックス 12"/>
          <p:cNvSpPr txBox="1"/>
          <p:nvPr/>
        </p:nvSpPr>
        <p:spPr>
          <a:xfrm>
            <a:off x="172229" y="484898"/>
            <a:ext cx="8576236" cy="400110"/>
          </a:xfrm>
          <a:prstGeom prst="rect">
            <a:avLst/>
          </a:prstGeom>
          <a:noFill/>
        </p:spPr>
        <p:txBody>
          <a:bodyPr wrap="square" rtlCol="0">
            <a:spAutoFit/>
          </a:bodyPr>
          <a:lstStyle/>
          <a:p>
            <a:r>
              <a:rPr lang="ja-JP" altLang="en-US" sz="1000" dirty="0" smtClean="0">
                <a:latin typeface="+mn-ea"/>
              </a:rPr>
              <a:t>お知らせ一覧が表示される。本一覧で確認処理を行わない場合でも、タスクは次の処理に進んで行く。本一覧にはタスクの完了、未完了状態にかかわらず表示され、ログイン者が確認（既読）した時点で一覧から消え、処理済タスクに移動される。（メールのような扱い）</a:t>
            </a:r>
            <a:endParaRPr kumimoji="1" lang="ja-JP" altLang="en-US" sz="1000" dirty="0" smtClean="0">
              <a:latin typeface="+mn-ea"/>
            </a:endParaRPr>
          </a:p>
        </p:txBody>
      </p:sp>
    </p:spTree>
    <p:extLst>
      <p:ext uri="{BB962C8B-B14F-4D97-AF65-F5344CB8AC3E}">
        <p14:creationId xmlns:p14="http://schemas.microsoft.com/office/powerpoint/2010/main" val="35833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178274" y="465518"/>
            <a:ext cx="8780674" cy="4410488"/>
          </a:xfrm>
        </p:spPr>
        <p:txBody>
          <a:bodyPr>
            <a:normAutofit/>
          </a:bodyPr>
          <a:lstStyle/>
          <a:p>
            <a:r>
              <a:rPr lang="ja-JP" altLang="en-US" dirty="0" smtClean="0"/>
              <a:t>タスクナビの</a:t>
            </a:r>
            <a:r>
              <a:rPr lang="ja-JP" altLang="en-US" dirty="0"/>
              <a:t>説明</a:t>
            </a:r>
            <a:endParaRPr lang="en-US" altLang="ja-JP" dirty="0" smtClean="0"/>
          </a:p>
          <a:p>
            <a:pPr lvl="1"/>
            <a:r>
              <a:rPr lang="ja-JP" altLang="en-US" dirty="0" smtClean="0"/>
              <a:t>タスクナビの概要</a:t>
            </a:r>
            <a:endParaRPr lang="en-US" altLang="ja-JP" dirty="0" smtClean="0"/>
          </a:p>
          <a:p>
            <a:pPr lvl="1"/>
            <a:r>
              <a:rPr lang="ja-JP" altLang="en-US" dirty="0" smtClean="0"/>
              <a:t>タスクリスト画面</a:t>
            </a:r>
            <a:endParaRPr lang="ja-JP" altLang="en-US" dirty="0"/>
          </a:p>
          <a:p>
            <a:pPr lvl="1"/>
            <a:r>
              <a:rPr lang="ja-JP" altLang="en-US" dirty="0" smtClean="0"/>
              <a:t>タスク詳細画面</a:t>
            </a:r>
            <a:endParaRPr lang="en-US" altLang="ja-JP" dirty="0" smtClean="0"/>
          </a:p>
          <a:p>
            <a:pPr lvl="1"/>
            <a:r>
              <a:rPr lang="ja-JP" altLang="en-US" dirty="0" smtClean="0"/>
              <a:t>委任画面・代理設定画面</a:t>
            </a:r>
            <a:endParaRPr lang="en-US" altLang="ja-JP" dirty="0" smtClean="0"/>
          </a:p>
          <a:p>
            <a:r>
              <a:rPr lang="en-US" altLang="ja-JP" dirty="0" smtClean="0"/>
              <a:t>Appendix</a:t>
            </a:r>
          </a:p>
          <a:p>
            <a:r>
              <a:rPr kumimoji="1" lang="ja-JP" altLang="en-US" dirty="0" smtClean="0"/>
              <a:t>質疑応答</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a:t>
            </a:fld>
            <a:endParaRPr lang="ja-JP" altLang="en-US" dirty="0">
              <a:solidFill>
                <a:prstClr val="black">
                  <a:tint val="75000"/>
                </a:prstClr>
              </a:solidFill>
            </a:endParaRPr>
          </a:p>
        </p:txBody>
      </p:sp>
    </p:spTree>
    <p:extLst>
      <p:ext uri="{BB962C8B-B14F-4D97-AF65-F5344CB8AC3E}">
        <p14:creationId xmlns:p14="http://schemas.microsoft.com/office/powerpoint/2010/main" val="242071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タスクリスト画面（参照のみ）</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20</a:t>
            </a:fld>
            <a:endParaRPr lang="ja-JP" altLang="en-US" dirty="0">
              <a:solidFill>
                <a:prstClr val="black">
                  <a:tint val="75000"/>
                </a:prstClr>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1059582"/>
            <a:ext cx="7208084" cy="3828606"/>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72229" y="484898"/>
            <a:ext cx="8576236" cy="400110"/>
          </a:xfrm>
          <a:prstGeom prst="rect">
            <a:avLst/>
          </a:prstGeom>
          <a:noFill/>
        </p:spPr>
        <p:txBody>
          <a:bodyPr wrap="square" rtlCol="0">
            <a:spAutoFit/>
          </a:bodyPr>
          <a:lstStyle/>
          <a:p>
            <a:r>
              <a:rPr lang="ja-JP" altLang="en-US" sz="1000" dirty="0" smtClean="0">
                <a:latin typeface="+mn-ea"/>
              </a:rPr>
              <a:t>自身が起票や承認など処理をしたタスクや、関連したタスク（自身に割り当たったが代理者が処理を行ったり、他の人に委任をしたタスクなど）、監視対象となるプロセスとして設定されているタスクの一覧が表示される。（</a:t>
            </a:r>
            <a:r>
              <a:rPr lang="en-US" altLang="ja-JP" sz="1000" dirty="0" smtClean="0">
                <a:latin typeface="+mn-ea"/>
              </a:rPr>
              <a:t>※</a:t>
            </a:r>
            <a:r>
              <a:rPr lang="ja-JP" altLang="en-US" sz="1000" dirty="0" smtClean="0">
                <a:latin typeface="+mn-ea"/>
              </a:rPr>
              <a:t>詳細は「</a:t>
            </a:r>
            <a:r>
              <a:rPr lang="ja-JP" altLang="en-US" sz="1000" dirty="0" smtClean="0"/>
              <a:t>タスクリスト</a:t>
            </a:r>
            <a:r>
              <a:rPr lang="ja-JP" altLang="en-US" sz="1000" dirty="0"/>
              <a:t>画面（タスク状態</a:t>
            </a:r>
            <a:r>
              <a:rPr lang="ja-JP" altLang="en-US" sz="1000" dirty="0" smtClean="0"/>
              <a:t>）」を参照</a:t>
            </a:r>
            <a:r>
              <a:rPr lang="ja-JP" altLang="en-US" sz="1000" dirty="0" smtClean="0">
                <a:latin typeface="+mn-ea"/>
              </a:rPr>
              <a:t>）</a:t>
            </a:r>
            <a:endParaRPr kumimoji="1" lang="ja-JP" altLang="en-US" sz="1000" dirty="0" smtClean="0">
              <a:latin typeface="+mn-ea"/>
            </a:endParaRPr>
          </a:p>
        </p:txBody>
      </p:sp>
      <p:sp>
        <p:nvSpPr>
          <p:cNvPr id="7" name="角丸四角形 6"/>
          <p:cNvSpPr/>
          <p:nvPr/>
        </p:nvSpPr>
        <p:spPr>
          <a:xfrm>
            <a:off x="2483768" y="1059582"/>
            <a:ext cx="4608512" cy="432048"/>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8" name="角丸四角形 7"/>
          <p:cNvSpPr/>
          <p:nvPr/>
        </p:nvSpPr>
        <p:spPr>
          <a:xfrm>
            <a:off x="859947" y="1536899"/>
            <a:ext cx="3600400" cy="36003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9" name="右中かっこ 8"/>
          <p:cNvSpPr/>
          <p:nvPr/>
        </p:nvSpPr>
        <p:spPr>
          <a:xfrm>
            <a:off x="7414546" y="1059582"/>
            <a:ext cx="150903" cy="43204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7668344" y="962676"/>
            <a:ext cx="129614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一覧表示させたいタスクの状態を選択する</a:t>
            </a:r>
            <a:endParaRPr kumimoji="1" lang="en-US" altLang="ja-JP" sz="1000" dirty="0" smtClean="0">
              <a:latin typeface="+mn-ea"/>
            </a:endParaRPr>
          </a:p>
          <a:p>
            <a:r>
              <a:rPr lang="en-US" altLang="ja-JP" sz="1000" dirty="0" smtClean="0">
                <a:latin typeface="+mn-ea"/>
              </a:rPr>
              <a:t>※</a:t>
            </a:r>
            <a:r>
              <a:rPr lang="ja-JP" altLang="en-US" sz="1000" dirty="0" smtClean="0">
                <a:latin typeface="+mn-ea"/>
              </a:rPr>
              <a:t>モニタタスクはモニタとして設定されているユーザーのみ表示される機能</a:t>
            </a:r>
            <a:endParaRPr kumimoji="1" lang="ja-JP" altLang="en-US" sz="1000" dirty="0" smtClean="0">
              <a:latin typeface="+mn-ea"/>
            </a:endParaRPr>
          </a:p>
        </p:txBody>
      </p:sp>
      <p:cxnSp>
        <p:nvCxnSpPr>
          <p:cNvPr id="14" name="直線コネクタ 13"/>
          <p:cNvCxnSpPr>
            <a:endCxn id="16" idx="1"/>
          </p:cNvCxnSpPr>
          <p:nvPr/>
        </p:nvCxnSpPr>
        <p:spPr>
          <a:xfrm>
            <a:off x="4572000" y="1896938"/>
            <a:ext cx="3090194" cy="12261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62194" y="2846134"/>
            <a:ext cx="1296144"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dirty="0" smtClean="0">
                <a:latin typeface="+mn-ea"/>
              </a:rPr>
              <a:t>参照のみのため、ボタンは表示されない</a:t>
            </a:r>
            <a:endParaRPr kumimoji="1" lang="ja-JP" altLang="en-US" sz="1000" dirty="0" smtClean="0">
              <a:latin typeface="+mn-ea"/>
            </a:endParaRPr>
          </a:p>
        </p:txBody>
      </p:sp>
    </p:spTree>
    <p:extLst>
      <p:ext uri="{BB962C8B-B14F-4D97-AF65-F5344CB8AC3E}">
        <p14:creationId xmlns:p14="http://schemas.microsoft.com/office/powerpoint/2010/main" val="266289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タスクリスト画面（受付処理）</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21</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987574"/>
            <a:ext cx="7268294" cy="389135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p:nvSpPr>
        <p:spPr>
          <a:xfrm>
            <a:off x="467544" y="1491630"/>
            <a:ext cx="1800200" cy="31563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3" name="テキスト ボックス 2"/>
          <p:cNvSpPr txBox="1"/>
          <p:nvPr/>
        </p:nvSpPr>
        <p:spPr>
          <a:xfrm>
            <a:off x="150921" y="453321"/>
            <a:ext cx="8813567" cy="553998"/>
          </a:xfrm>
          <a:prstGeom prst="rect">
            <a:avLst/>
          </a:prstGeom>
          <a:noFill/>
        </p:spPr>
        <p:txBody>
          <a:bodyPr wrap="square" rtlCol="0">
            <a:spAutoFit/>
          </a:bodyPr>
          <a:lstStyle/>
          <a:p>
            <a:r>
              <a:rPr kumimoji="1" lang="ja-JP" altLang="en-US" sz="1000" dirty="0" smtClean="0">
                <a:latin typeface="+mn-ea"/>
              </a:rPr>
              <a:t>担当業務が複数のユーザーに割り当てられた場合、自身が行う業務を事前に受付することにより、複数ユーザー間での作業の重複などを防ぎ効率化を行える。</a:t>
            </a:r>
            <a:r>
              <a:rPr lang="ja-JP" altLang="en-US" sz="1000" dirty="0" smtClean="0">
                <a:latin typeface="+mn-ea"/>
              </a:rPr>
              <a:t>受付</a:t>
            </a:r>
            <a:r>
              <a:rPr lang="ja-JP" altLang="en-US" sz="1000" dirty="0">
                <a:latin typeface="+mn-ea"/>
              </a:rPr>
              <a:t>を行うと対象タスクはロック状態になり、受付処理者のみ処理可能となる。ロック状態は受付解除（受付当人以外も可）を行うか、承認等でタスクが更新されると解除される。</a:t>
            </a:r>
            <a:endParaRPr kumimoji="1" lang="ja-JP" altLang="en-US" sz="1000" dirty="0" smtClean="0">
              <a:latin typeface="+mn-ea"/>
            </a:endParaRPr>
          </a:p>
        </p:txBody>
      </p:sp>
      <p:sp>
        <p:nvSpPr>
          <p:cNvPr id="9" name="角丸四角形 8"/>
          <p:cNvSpPr/>
          <p:nvPr/>
        </p:nvSpPr>
        <p:spPr>
          <a:xfrm>
            <a:off x="1615571" y="2775437"/>
            <a:ext cx="220125" cy="31563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 name="角丸四角形 10"/>
          <p:cNvSpPr/>
          <p:nvPr/>
        </p:nvSpPr>
        <p:spPr>
          <a:xfrm>
            <a:off x="5148064" y="2459806"/>
            <a:ext cx="1224136" cy="31563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3" name="角丸四角形 12"/>
          <p:cNvSpPr/>
          <p:nvPr/>
        </p:nvSpPr>
        <p:spPr>
          <a:xfrm>
            <a:off x="5148064" y="2784186"/>
            <a:ext cx="1224136" cy="31563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4" name="角丸四角形吹き出し 13"/>
          <p:cNvSpPr/>
          <p:nvPr/>
        </p:nvSpPr>
        <p:spPr>
          <a:xfrm>
            <a:off x="3131840" y="1649445"/>
            <a:ext cx="914400" cy="465112"/>
          </a:xfrm>
          <a:prstGeom prst="wedgeRoundRectCallout">
            <a:avLst>
              <a:gd name="adj1" fmla="val -147018"/>
              <a:gd name="adj2" fmla="val -213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受付／受付解除処理</a:t>
            </a:r>
          </a:p>
        </p:txBody>
      </p:sp>
      <p:sp>
        <p:nvSpPr>
          <p:cNvPr id="16" name="角丸四角形吹き出し 15"/>
          <p:cNvSpPr/>
          <p:nvPr/>
        </p:nvSpPr>
        <p:spPr>
          <a:xfrm>
            <a:off x="3491880" y="3393450"/>
            <a:ext cx="1778496" cy="465112"/>
          </a:xfrm>
          <a:prstGeom prst="wedgeRoundRectCallout">
            <a:avLst>
              <a:gd name="adj1" fmla="val 73948"/>
              <a:gd name="adj2" fmla="val -1094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受付状態</a:t>
            </a:r>
            <a:endParaRPr kumimoji="1" lang="en-US" altLang="ja-JP" sz="1000" dirty="0" smtClean="0">
              <a:solidFill>
                <a:schemeClr val="tx1"/>
              </a:solidFill>
              <a:latin typeface="+mj-ea"/>
              <a:ea typeface="+mj-ea"/>
            </a:endParaRPr>
          </a:p>
          <a:p>
            <a:pPr algn="ctr"/>
            <a:r>
              <a:rPr lang="ja-JP" altLang="en-US" sz="1000" dirty="0" smtClean="0">
                <a:solidFill>
                  <a:schemeClr val="tx1"/>
                </a:solidFill>
                <a:latin typeface="+mj-ea"/>
                <a:ea typeface="+mj-ea"/>
              </a:rPr>
              <a:t>（受付アイコンと受付処理者が表示される）</a:t>
            </a:r>
            <a:endParaRPr kumimoji="1" lang="ja-JP" altLang="en-US" sz="1000" dirty="0" smtClean="0">
              <a:solidFill>
                <a:schemeClr val="tx1"/>
              </a:solidFill>
              <a:latin typeface="+mj-ea"/>
              <a:ea typeface="+mj-ea"/>
            </a:endParaRPr>
          </a:p>
        </p:txBody>
      </p:sp>
      <p:sp>
        <p:nvSpPr>
          <p:cNvPr id="19" name="角丸四角形吹き出し 18"/>
          <p:cNvSpPr/>
          <p:nvPr/>
        </p:nvSpPr>
        <p:spPr>
          <a:xfrm>
            <a:off x="5388290" y="1850678"/>
            <a:ext cx="1418456" cy="465112"/>
          </a:xfrm>
          <a:prstGeom prst="wedgeRoundRectCallout">
            <a:avLst>
              <a:gd name="adj1" fmla="val -40375"/>
              <a:gd name="adj2" fmla="val 7529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未受付状態</a:t>
            </a:r>
            <a:endParaRPr kumimoji="1" lang="en-US" altLang="ja-JP" sz="1000" dirty="0" smtClean="0">
              <a:solidFill>
                <a:schemeClr val="tx1"/>
              </a:solidFill>
              <a:latin typeface="+mj-ea"/>
              <a:ea typeface="+mj-ea"/>
            </a:endParaRPr>
          </a:p>
        </p:txBody>
      </p:sp>
    </p:spTree>
    <p:extLst>
      <p:ext uri="{BB962C8B-B14F-4D97-AF65-F5344CB8AC3E}">
        <p14:creationId xmlns:p14="http://schemas.microsoft.com/office/powerpoint/2010/main" val="28786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タスクリスト画面（絞込み検索機能）</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22</a:t>
            </a:fld>
            <a:endParaRPr lang="ja-JP" altLang="en-US" dirty="0">
              <a:solidFill>
                <a:prstClr val="black">
                  <a:tint val="75000"/>
                </a:prstClr>
              </a:solidFill>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1045460"/>
            <a:ext cx="6838172" cy="391091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72229" y="484898"/>
            <a:ext cx="8576236" cy="553998"/>
          </a:xfrm>
          <a:prstGeom prst="rect">
            <a:avLst/>
          </a:prstGeom>
          <a:noFill/>
        </p:spPr>
        <p:txBody>
          <a:bodyPr wrap="square" rtlCol="0">
            <a:spAutoFit/>
          </a:bodyPr>
          <a:lstStyle/>
          <a:p>
            <a:r>
              <a:rPr kumimoji="1" lang="ja-JP" altLang="en-US" sz="1000" dirty="0" smtClean="0">
                <a:latin typeface="+mn-ea"/>
              </a:rPr>
              <a:t>タスクナビでは、タスクリストをはじめ一部の一覧画面で絞込み検索を行うことが出来る。絞り込み検索を行える画面にはリストのヘッダ部（左側）に絞込み検索アイコンが表示される。絞込み検索アイコンをクリックすることにより、一覧絞り込み用の入力欄がヘッダ部に表示され、絞込みたい値を入力し、</a:t>
            </a:r>
            <a:r>
              <a:rPr kumimoji="1" lang="en-US" altLang="ja-JP" sz="1000" dirty="0" smtClean="0">
                <a:latin typeface="+mn-ea"/>
              </a:rPr>
              <a:t>Enter</a:t>
            </a:r>
            <a:r>
              <a:rPr kumimoji="1" lang="ja-JP" altLang="en-US" sz="1000" dirty="0" smtClean="0">
                <a:latin typeface="+mn-ea"/>
              </a:rPr>
              <a:t>キーや</a:t>
            </a:r>
            <a:r>
              <a:rPr kumimoji="1" lang="en-US" altLang="ja-JP" sz="1000" dirty="0" smtClean="0">
                <a:latin typeface="+mn-ea"/>
              </a:rPr>
              <a:t>Tab</a:t>
            </a:r>
            <a:r>
              <a:rPr kumimoji="1" lang="ja-JP" altLang="en-US" sz="1000" dirty="0" smtClean="0">
                <a:latin typeface="+mn-ea"/>
              </a:rPr>
              <a:t>キーなどで、絞込みを実行する。</a:t>
            </a:r>
          </a:p>
        </p:txBody>
      </p:sp>
      <p:sp>
        <p:nvSpPr>
          <p:cNvPr id="8" name="正方形/長方形 7"/>
          <p:cNvSpPr/>
          <p:nvPr/>
        </p:nvSpPr>
        <p:spPr>
          <a:xfrm>
            <a:off x="4460347" y="2499742"/>
            <a:ext cx="4380485" cy="24817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aphicFrame>
        <p:nvGraphicFramePr>
          <p:cNvPr id="7" name="表 6"/>
          <p:cNvGraphicFramePr>
            <a:graphicFrameLocks noGrp="1"/>
          </p:cNvGraphicFramePr>
          <p:nvPr>
            <p:extLst>
              <p:ext uri="{D42A27DB-BD31-4B8C-83A1-F6EECF244321}">
                <p14:modId xmlns:p14="http://schemas.microsoft.com/office/powerpoint/2010/main" val="1922738375"/>
              </p:ext>
            </p:extLst>
          </p:nvPr>
        </p:nvGraphicFramePr>
        <p:xfrm>
          <a:off x="4551380" y="2610694"/>
          <a:ext cx="4216110" cy="2199924"/>
        </p:xfrm>
        <a:graphic>
          <a:graphicData uri="http://schemas.openxmlformats.org/drawingml/2006/table">
            <a:tbl>
              <a:tblPr firstRow="1" bandRow="1">
                <a:tableStyleId>{5C22544A-7EE6-4342-B048-85BDC9FD1C3A}</a:tableStyleId>
              </a:tblPr>
              <a:tblGrid>
                <a:gridCol w="1244756"/>
                <a:gridCol w="2971354"/>
              </a:tblGrid>
              <a:tr h="313761">
                <a:tc>
                  <a:txBody>
                    <a:bodyPr/>
                    <a:lstStyle/>
                    <a:p>
                      <a:r>
                        <a:rPr kumimoji="1" lang="ja-JP" altLang="en-US" sz="1000" dirty="0" smtClean="0"/>
                        <a:t>絞込み項目の分類</a:t>
                      </a:r>
                      <a:endParaRPr kumimoji="1" lang="ja-JP" altLang="en-US" sz="1000" dirty="0"/>
                    </a:p>
                  </a:txBody>
                  <a:tcPr/>
                </a:tc>
                <a:tc>
                  <a:txBody>
                    <a:bodyPr/>
                    <a:lstStyle/>
                    <a:p>
                      <a:r>
                        <a:rPr kumimoji="1" lang="ja-JP" altLang="en-US" sz="1000" dirty="0" smtClean="0"/>
                        <a:t>説明</a:t>
                      </a:r>
                      <a:endParaRPr kumimoji="1" lang="ja-JP" altLang="en-US" sz="1000" dirty="0"/>
                    </a:p>
                  </a:txBody>
                  <a:tcPr/>
                </a:tc>
              </a:tr>
              <a:tr h="313761">
                <a:tc>
                  <a:txBody>
                    <a:bodyPr/>
                    <a:lstStyle/>
                    <a:p>
                      <a:r>
                        <a:rPr kumimoji="1" lang="ja-JP" altLang="en-US" sz="1000" dirty="0" smtClean="0"/>
                        <a:t>絞込不可</a:t>
                      </a:r>
                      <a:endParaRPr kumimoji="1" lang="ja-JP" altLang="en-US" sz="1000" dirty="0"/>
                    </a:p>
                  </a:txBody>
                  <a:tcPr/>
                </a:tc>
                <a:tc>
                  <a:txBody>
                    <a:bodyPr/>
                    <a:lstStyle/>
                    <a:p>
                      <a:r>
                        <a:rPr kumimoji="1" lang="ja-JP" altLang="en-US" sz="1000" dirty="0" smtClean="0"/>
                        <a:t>タイトル行に絞込入力欄が表示されない。</a:t>
                      </a:r>
                      <a:endParaRPr kumimoji="1" lang="ja-JP" altLang="en-US" sz="1000" dirty="0"/>
                    </a:p>
                  </a:txBody>
                  <a:tcPr/>
                </a:tc>
              </a:tr>
              <a:tr h="313761">
                <a:tc>
                  <a:txBody>
                    <a:bodyPr/>
                    <a:lstStyle/>
                    <a:p>
                      <a:r>
                        <a:rPr kumimoji="1" lang="ja-JP" altLang="en-US" sz="1000" dirty="0" smtClean="0"/>
                        <a:t>日付項目</a:t>
                      </a:r>
                      <a:endParaRPr kumimoji="1" lang="ja-JP" altLang="en-US" sz="1000" dirty="0"/>
                    </a:p>
                  </a:txBody>
                  <a:tcPr/>
                </a:tc>
                <a:tc>
                  <a:txBody>
                    <a:bodyPr/>
                    <a:lstStyle/>
                    <a:p>
                      <a:r>
                        <a:rPr kumimoji="1" lang="ja-JP" altLang="en-US" sz="1000" dirty="0" smtClean="0"/>
                        <a:t>日付入力</a:t>
                      </a:r>
                      <a:r>
                        <a:rPr kumimoji="1" lang="en-US" altLang="ja-JP" sz="1000" dirty="0" smtClean="0"/>
                        <a:t>or</a:t>
                      </a:r>
                      <a:r>
                        <a:rPr kumimoji="1" lang="ja-JP" altLang="en-US" sz="1000" dirty="0" smtClean="0"/>
                        <a:t>選択での範囲検索を行う。</a:t>
                      </a:r>
                      <a:endParaRPr kumimoji="1" lang="ja-JP" altLang="en-US" sz="1000" dirty="0"/>
                    </a:p>
                  </a:txBody>
                  <a:tcPr/>
                </a:tc>
              </a:tr>
              <a:tr h="313761">
                <a:tc>
                  <a:txBody>
                    <a:bodyPr/>
                    <a:lstStyle/>
                    <a:p>
                      <a:r>
                        <a:rPr kumimoji="1" lang="ja-JP" altLang="en-US" sz="1000" dirty="0" smtClean="0"/>
                        <a:t>数値項目</a:t>
                      </a:r>
                      <a:endParaRPr kumimoji="1" lang="ja-JP" altLang="en-US" sz="1000" dirty="0"/>
                    </a:p>
                  </a:txBody>
                  <a:tcPr/>
                </a:tc>
                <a:tc>
                  <a:txBody>
                    <a:bodyPr/>
                    <a:lstStyle/>
                    <a:p>
                      <a:r>
                        <a:rPr kumimoji="1" lang="ja-JP" altLang="en-US" sz="1000" dirty="0" smtClean="0"/>
                        <a:t>数値入力での範囲検索を行う。</a:t>
                      </a:r>
                      <a:endParaRPr kumimoji="1" lang="ja-JP" altLang="en-US" sz="1000" dirty="0"/>
                    </a:p>
                  </a:txBody>
                  <a:tcPr/>
                </a:tc>
              </a:tr>
              <a:tr h="382375">
                <a:tc>
                  <a:txBody>
                    <a:bodyPr/>
                    <a:lstStyle/>
                    <a:p>
                      <a:r>
                        <a:rPr kumimoji="1" lang="ja-JP" altLang="en-US" sz="1000" dirty="0" smtClean="0"/>
                        <a:t>選択項目</a:t>
                      </a:r>
                      <a:endParaRPr kumimoji="1" lang="ja-JP" altLang="en-US" sz="1000" dirty="0"/>
                    </a:p>
                  </a:txBody>
                  <a:tcPr/>
                </a:tc>
                <a:tc>
                  <a:txBody>
                    <a:bodyPr/>
                    <a:lstStyle/>
                    <a:p>
                      <a:r>
                        <a:rPr kumimoji="1" lang="ja-JP" altLang="en-US" sz="1000" dirty="0" smtClean="0"/>
                        <a:t>ドロップダウンでの条件指定（</a:t>
                      </a:r>
                      <a:r>
                        <a:rPr kumimoji="1" lang="en-US" altLang="ja-JP" sz="1000" dirty="0" smtClean="0"/>
                        <a:t>1</a:t>
                      </a:r>
                      <a:r>
                        <a:rPr kumimoji="1" lang="ja-JP" altLang="en-US" sz="1000" dirty="0" smtClean="0"/>
                        <a:t>条件）検索を行う。</a:t>
                      </a:r>
                      <a:endParaRPr kumimoji="1" lang="ja-JP" altLang="en-US" sz="1000" dirty="0"/>
                    </a:p>
                  </a:txBody>
                  <a:tcPr/>
                </a:tc>
              </a:tr>
              <a:tr h="529442">
                <a:tc>
                  <a:txBody>
                    <a:bodyPr/>
                    <a:lstStyle/>
                    <a:p>
                      <a:r>
                        <a:rPr kumimoji="1" lang="ja-JP" altLang="en-US" sz="1000" dirty="0" smtClean="0"/>
                        <a:t>上記以外の項目</a:t>
                      </a:r>
                      <a:endParaRPr kumimoji="1" lang="ja-JP" altLang="en-US" sz="1000" dirty="0"/>
                    </a:p>
                  </a:txBody>
                  <a:tcPr/>
                </a:tc>
                <a:tc>
                  <a:txBody>
                    <a:bodyPr/>
                    <a:lstStyle/>
                    <a:p>
                      <a:r>
                        <a:rPr kumimoji="1" lang="ja-JP" altLang="en-US" sz="1000" dirty="0" smtClean="0"/>
                        <a:t>フリーワード入力のあいまい検索を行う。</a:t>
                      </a:r>
                      <a:endParaRPr kumimoji="1" lang="en-US" altLang="ja-JP" sz="1000" dirty="0" smtClean="0"/>
                    </a:p>
                    <a:p>
                      <a:r>
                        <a:rPr kumimoji="1" lang="ja-JP" altLang="en-US" sz="1000" dirty="0" smtClean="0"/>
                        <a:t>・スペース区切りで</a:t>
                      </a:r>
                      <a:r>
                        <a:rPr kumimoji="1" lang="en-US" altLang="ja-JP" sz="1000" dirty="0" smtClean="0"/>
                        <a:t>AND</a:t>
                      </a:r>
                      <a:r>
                        <a:rPr kumimoji="1" lang="ja-JP" altLang="en-US" sz="1000" dirty="0" smtClean="0"/>
                        <a:t>検索</a:t>
                      </a:r>
                      <a:endParaRPr kumimoji="1" lang="en-US" altLang="ja-JP" sz="1000" dirty="0" smtClean="0"/>
                    </a:p>
                    <a:p>
                      <a:r>
                        <a:rPr kumimoji="1" lang="ja-JP" altLang="en-US" sz="1000" dirty="0" smtClean="0"/>
                        <a:t>・各ワードの先頭に、</a:t>
                      </a:r>
                      <a:r>
                        <a:rPr kumimoji="1" lang="en-US" altLang="ja-JP" sz="1000" dirty="0" smtClean="0"/>
                        <a:t>"-"</a:t>
                      </a:r>
                      <a:r>
                        <a:rPr kumimoji="1" lang="ja-JP" altLang="en-US" sz="1000" dirty="0" smtClean="0"/>
                        <a:t>入力で除外検索</a:t>
                      </a:r>
                      <a:endParaRPr kumimoji="1" lang="ja-JP" altLang="en-US" sz="1000" dirty="0"/>
                    </a:p>
                  </a:txBody>
                  <a:tcPr/>
                </a:tc>
              </a:tr>
            </a:tbl>
          </a:graphicData>
        </a:graphic>
      </p:graphicFrame>
      <p:sp>
        <p:nvSpPr>
          <p:cNvPr id="9" name="角丸四角形吹き出し 8"/>
          <p:cNvSpPr/>
          <p:nvPr/>
        </p:nvSpPr>
        <p:spPr>
          <a:xfrm>
            <a:off x="172228" y="2859782"/>
            <a:ext cx="914400" cy="465112"/>
          </a:xfrm>
          <a:prstGeom prst="wedgeRoundRectCallout">
            <a:avLst>
              <a:gd name="adj1" fmla="val -17708"/>
              <a:gd name="adj2" fmla="val -1823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j-ea"/>
                <a:ea typeface="+mj-ea"/>
              </a:rPr>
              <a:t>絞</a:t>
            </a:r>
            <a:r>
              <a:rPr lang="ja-JP" altLang="en-US" sz="1000" dirty="0" smtClean="0">
                <a:solidFill>
                  <a:schemeClr val="tx1"/>
                </a:solidFill>
                <a:latin typeface="+mj-ea"/>
                <a:ea typeface="+mj-ea"/>
              </a:rPr>
              <a:t>込み検索アイコン</a:t>
            </a:r>
            <a:endParaRPr kumimoji="1" lang="ja-JP" altLang="en-US" sz="1000" dirty="0" smtClean="0">
              <a:solidFill>
                <a:schemeClr val="tx1"/>
              </a:solidFill>
              <a:latin typeface="+mj-ea"/>
              <a:ea typeface="+mj-ea"/>
            </a:endParaRPr>
          </a:p>
        </p:txBody>
      </p:sp>
      <p:sp>
        <p:nvSpPr>
          <p:cNvPr id="10" name="下カーブ矢印 9"/>
          <p:cNvSpPr/>
          <p:nvPr/>
        </p:nvSpPr>
        <p:spPr>
          <a:xfrm rot="1175756">
            <a:off x="6169576" y="1869633"/>
            <a:ext cx="962025" cy="425633"/>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Tree>
    <p:extLst>
      <p:ext uri="{BB962C8B-B14F-4D97-AF65-F5344CB8AC3E}">
        <p14:creationId xmlns:p14="http://schemas.microsoft.com/office/powerpoint/2010/main" val="3180534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タスクリスト画面（項目表示例）</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23</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95" y="483518"/>
            <a:ext cx="8719576"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30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タスクリスト画面（項目表示</a:t>
            </a:r>
            <a:r>
              <a:rPr lang="ja-JP" altLang="en-US" dirty="0"/>
              <a:t>例</a:t>
            </a:r>
            <a:r>
              <a:rPr lang="ja-JP" altLang="en-US" dirty="0" smtClean="0"/>
              <a:t>の続き：スクロール表示部分）</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24</a:t>
            </a:fld>
            <a:endParaRPr lang="ja-JP" altLang="en-US" dirty="0">
              <a:solidFill>
                <a:prstClr val="black">
                  <a:tint val="75000"/>
                </a:prst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20" y="555526"/>
            <a:ext cx="7589118" cy="382429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4499992" y="4335489"/>
            <a:ext cx="4416594" cy="707886"/>
          </a:xfrm>
          <a:prstGeom prst="rect">
            <a:avLst/>
          </a:prstGeom>
          <a:noFill/>
        </p:spPr>
        <p:txBody>
          <a:bodyPr wrap="none" rtlCol="0">
            <a:spAutoFit/>
          </a:bodyPr>
          <a:lstStyle/>
          <a:p>
            <a:r>
              <a:rPr lang="ja-JP" altLang="en-US" sz="1000" dirty="0"/>
              <a:t>＞元システムから連携（タスクリスト一覧表示項目）</a:t>
            </a:r>
            <a:endParaRPr lang="en-US" altLang="ja-JP" sz="1000" dirty="0"/>
          </a:p>
          <a:p>
            <a:r>
              <a:rPr lang="ja-JP" altLang="en-US" sz="1000" dirty="0">
                <a:solidFill>
                  <a:schemeClr val="dk1"/>
                </a:solidFill>
              </a:rPr>
              <a:t>　</a:t>
            </a:r>
            <a:r>
              <a:rPr lang="ja-JP" altLang="ja-JP" sz="1000" dirty="0">
                <a:solidFill>
                  <a:schemeClr val="dk1"/>
                </a:solidFill>
              </a:rPr>
              <a:t>●</a:t>
            </a:r>
            <a:r>
              <a:rPr lang="ja-JP" altLang="en-US" sz="1000" dirty="0">
                <a:solidFill>
                  <a:schemeClr val="dk1"/>
                </a:solidFill>
              </a:rPr>
              <a:t>　</a:t>
            </a:r>
            <a:r>
              <a:rPr lang="ja-JP" altLang="ja-JP" sz="1000" dirty="0">
                <a:solidFill>
                  <a:schemeClr val="dk1"/>
                </a:solidFill>
              </a:rPr>
              <a:t>：</a:t>
            </a:r>
            <a:r>
              <a:rPr lang="ja-JP" altLang="en-US" sz="1000" dirty="0">
                <a:solidFill>
                  <a:schemeClr val="dk1"/>
                </a:solidFill>
              </a:rPr>
              <a:t>　</a:t>
            </a:r>
            <a:r>
              <a:rPr lang="ja-JP" altLang="ja-JP" sz="1000" dirty="0">
                <a:solidFill>
                  <a:schemeClr val="dk1"/>
                </a:solidFill>
              </a:rPr>
              <a:t>元システムから連携された項目をそのまま表示</a:t>
            </a:r>
            <a:endParaRPr lang="en-US" altLang="ja-JP" sz="1000" dirty="0">
              <a:solidFill>
                <a:schemeClr val="dk1"/>
              </a:solidFill>
            </a:endParaRPr>
          </a:p>
          <a:p>
            <a:pPr defTabSz="914400">
              <a:defRPr/>
            </a:pPr>
            <a:r>
              <a:rPr lang="ja-JP" altLang="en-US" sz="1000" dirty="0">
                <a:solidFill>
                  <a:schemeClr val="dk1"/>
                </a:solidFill>
              </a:rPr>
              <a:t>　○　</a:t>
            </a:r>
            <a:r>
              <a:rPr lang="ja-JP" altLang="ja-JP" sz="1000" dirty="0">
                <a:solidFill>
                  <a:schemeClr val="dk1"/>
                </a:solidFill>
              </a:rPr>
              <a:t>：</a:t>
            </a:r>
            <a:r>
              <a:rPr lang="ja-JP" altLang="en-US" sz="1000" dirty="0">
                <a:solidFill>
                  <a:schemeClr val="dk1"/>
                </a:solidFill>
              </a:rPr>
              <a:t>　</a:t>
            </a:r>
            <a:r>
              <a:rPr lang="ja-JP" altLang="ja-JP" sz="1000" dirty="0">
                <a:solidFill>
                  <a:schemeClr val="dk1"/>
                </a:solidFill>
              </a:rPr>
              <a:t>元システムから連携された項目を</a:t>
            </a:r>
            <a:r>
              <a:rPr lang="ja-JP" altLang="en-US" sz="1000" dirty="0">
                <a:solidFill>
                  <a:schemeClr val="dk1"/>
                </a:solidFill>
              </a:rPr>
              <a:t>変換</a:t>
            </a:r>
            <a:r>
              <a:rPr lang="ja-JP" altLang="ja-JP" sz="1000" dirty="0">
                <a:solidFill>
                  <a:schemeClr val="dk1"/>
                </a:solidFill>
              </a:rPr>
              <a:t>表示</a:t>
            </a:r>
            <a:r>
              <a:rPr lang="ja-JP" altLang="en-US" sz="1000" dirty="0">
                <a:solidFill>
                  <a:schemeClr val="dk1"/>
                </a:solidFill>
              </a:rPr>
              <a:t>（キー⇒ラベル等）</a:t>
            </a:r>
            <a:endParaRPr lang="en-US" altLang="ja-JP" sz="1000" dirty="0">
              <a:solidFill>
                <a:schemeClr val="dk1"/>
              </a:solidFill>
            </a:endParaRPr>
          </a:p>
          <a:p>
            <a:pPr defTabSz="914400">
              <a:defRPr/>
            </a:pPr>
            <a:r>
              <a:rPr lang="ja-JP" altLang="en-US" sz="1000" dirty="0">
                <a:solidFill>
                  <a:schemeClr val="dk1"/>
                </a:solidFill>
              </a:rPr>
              <a:t>　</a:t>
            </a:r>
            <a:r>
              <a:rPr lang="en-US" altLang="ja-JP" sz="1000" dirty="0">
                <a:solidFill>
                  <a:schemeClr val="dk1"/>
                </a:solidFill>
              </a:rPr>
              <a:t>※</a:t>
            </a:r>
            <a:r>
              <a:rPr lang="ja-JP" altLang="en-US" sz="1000" dirty="0">
                <a:solidFill>
                  <a:schemeClr val="dk1"/>
                </a:solidFill>
              </a:rPr>
              <a:t>　：　元システム連携＆</a:t>
            </a:r>
            <a:r>
              <a:rPr lang="en-US" altLang="ja-JP" sz="1000" dirty="0">
                <a:solidFill>
                  <a:schemeClr val="dk1"/>
                </a:solidFill>
              </a:rPr>
              <a:t>BPMS</a:t>
            </a:r>
            <a:r>
              <a:rPr lang="ja-JP" altLang="en-US" sz="1000" dirty="0">
                <a:solidFill>
                  <a:schemeClr val="dk1"/>
                </a:solidFill>
              </a:rPr>
              <a:t>でも入力（追加</a:t>
            </a:r>
            <a:r>
              <a:rPr lang="ja-JP" altLang="en-US" sz="1000" dirty="0" smtClean="0">
                <a:solidFill>
                  <a:schemeClr val="dk1"/>
                </a:solidFill>
              </a:rPr>
              <a:t>）</a:t>
            </a:r>
            <a:endParaRPr kumimoji="0" lang="en-US" altLang="ja-JP" sz="1000" dirty="0">
              <a:solidFill>
                <a:schemeClr val="dk1"/>
              </a:solidFill>
            </a:endParaRPr>
          </a:p>
        </p:txBody>
      </p:sp>
      <p:sp>
        <p:nvSpPr>
          <p:cNvPr id="8" name="メモ 7"/>
          <p:cNvSpPr/>
          <p:nvPr/>
        </p:nvSpPr>
        <p:spPr>
          <a:xfrm>
            <a:off x="172228" y="4469337"/>
            <a:ext cx="3247643" cy="406669"/>
          </a:xfrm>
          <a:prstGeom prst="foldedCorner">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ja-JP" altLang="en-US" sz="1000" b="1" dirty="0" smtClean="0">
                <a:solidFill>
                  <a:schemeClr val="tx1"/>
                </a:solidFill>
              </a:rPr>
              <a:t>元システム</a:t>
            </a:r>
            <a:r>
              <a:rPr kumimoji="0" lang="ja-JP" altLang="en-US" sz="1000" b="1" dirty="0">
                <a:solidFill>
                  <a:schemeClr val="tx1"/>
                </a:solidFill>
              </a:rPr>
              <a:t>との連携詳細は別途</a:t>
            </a:r>
            <a:r>
              <a:rPr kumimoji="0" lang="ja-JP" altLang="en-US" sz="1000" b="1" dirty="0" smtClean="0">
                <a:solidFill>
                  <a:schemeClr val="tx1"/>
                </a:solidFill>
              </a:rPr>
              <a:t>設計中のため、表示項目などに変更の可能性あり</a:t>
            </a:r>
            <a:endParaRPr kumimoji="1" lang="ja-JP" altLang="en-US" sz="1000" b="1" dirty="0" smtClean="0">
              <a:solidFill>
                <a:schemeClr val="tx1"/>
              </a:solidFill>
              <a:latin typeface="+mj-ea"/>
              <a:ea typeface="+mj-ea"/>
            </a:endParaRPr>
          </a:p>
        </p:txBody>
      </p:sp>
      <p:sp>
        <p:nvSpPr>
          <p:cNvPr id="9" name="角丸四角形 8"/>
          <p:cNvSpPr/>
          <p:nvPr/>
        </p:nvSpPr>
        <p:spPr>
          <a:xfrm>
            <a:off x="5940152" y="555526"/>
            <a:ext cx="1825386" cy="3824297"/>
          </a:xfrm>
          <a:prstGeom prst="roundRect">
            <a:avLst>
              <a:gd name="adj" fmla="val 8318"/>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0" name="直線コネクタ 9"/>
          <p:cNvCxnSpPr>
            <a:endCxn id="11" idx="1"/>
          </p:cNvCxnSpPr>
          <p:nvPr/>
        </p:nvCxnSpPr>
        <p:spPr>
          <a:xfrm flipV="1">
            <a:off x="7765538" y="1339110"/>
            <a:ext cx="222643" cy="7285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988181" y="1062111"/>
            <a:ext cx="900608"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完了タスクのみ表示する項目</a:t>
            </a:r>
          </a:p>
        </p:txBody>
      </p:sp>
    </p:spTree>
    <p:extLst>
      <p:ext uri="{BB962C8B-B14F-4D97-AF65-F5344CB8AC3E}">
        <p14:creationId xmlns:p14="http://schemas.microsoft.com/office/powerpoint/2010/main" val="444462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25</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タスク詳細画面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499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タスク詳細画面（画面構成）</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26</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517203"/>
            <a:ext cx="4752528" cy="4448670"/>
          </a:xfrm>
          <a:prstGeom prst="rect">
            <a:avLst/>
          </a:prstGeom>
          <a:noFill/>
          <a:extLst>
            <a:ext uri="{909E8E84-426E-40DD-AFC4-6F175D3DCCD1}">
              <a14:hiddenFill xmlns:a14="http://schemas.microsoft.com/office/drawing/2010/main">
                <a:solidFill>
                  <a:srgbClr val="FFFFFF"/>
                </a:solidFill>
              </a14:hiddenFill>
            </a:ext>
          </a:extLst>
        </p:spPr>
      </p:pic>
      <p:sp>
        <p:nvSpPr>
          <p:cNvPr id="6" name="右中かっこ 5"/>
          <p:cNvSpPr/>
          <p:nvPr/>
        </p:nvSpPr>
        <p:spPr>
          <a:xfrm>
            <a:off x="4977293" y="530628"/>
            <a:ext cx="98764" cy="81698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5147221" y="662122"/>
            <a:ext cx="3811562"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u="sng" dirty="0" smtClean="0">
                <a:latin typeface="+mn-ea"/>
              </a:rPr>
              <a:t>タスク処理エリア</a:t>
            </a:r>
            <a:endParaRPr lang="en-US" altLang="ja-JP" sz="1000" u="sng" dirty="0" smtClean="0">
              <a:latin typeface="+mn-ea"/>
            </a:endParaRPr>
          </a:p>
          <a:p>
            <a:r>
              <a:rPr kumimoji="1" lang="ja-JP" altLang="en-US" sz="1000" dirty="0" smtClean="0">
                <a:latin typeface="+mn-ea"/>
              </a:rPr>
              <a:t>タスクの承認・却下・差戻しや受付、委任などの処理、コメント入力などを行う</a:t>
            </a:r>
            <a:endParaRPr kumimoji="1" lang="en-US" altLang="ja-JP" sz="1000" dirty="0" smtClean="0">
              <a:latin typeface="+mn-ea"/>
            </a:endParaRPr>
          </a:p>
        </p:txBody>
      </p:sp>
      <p:sp>
        <p:nvSpPr>
          <p:cNvPr id="8" name="右中かっこ 7"/>
          <p:cNvSpPr/>
          <p:nvPr/>
        </p:nvSpPr>
        <p:spPr>
          <a:xfrm>
            <a:off x="4977293" y="1466730"/>
            <a:ext cx="98764" cy="38493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p:cNvSpPr/>
          <p:nvPr/>
        </p:nvSpPr>
        <p:spPr>
          <a:xfrm>
            <a:off x="4977293" y="1970785"/>
            <a:ext cx="98764" cy="15370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p:cNvSpPr/>
          <p:nvPr/>
        </p:nvSpPr>
        <p:spPr>
          <a:xfrm>
            <a:off x="4985678" y="3626970"/>
            <a:ext cx="90379" cy="124903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5178823" y="1451054"/>
            <a:ext cx="3811562"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u="sng" dirty="0" smtClean="0">
                <a:latin typeface="+mn-ea"/>
              </a:rPr>
              <a:t>ヘッダ情報エリア</a:t>
            </a:r>
            <a:endParaRPr lang="en-US" altLang="ja-JP" sz="1000" u="sng" dirty="0" smtClean="0">
              <a:latin typeface="+mn-ea"/>
            </a:endParaRPr>
          </a:p>
          <a:p>
            <a:r>
              <a:rPr kumimoji="1" lang="ja-JP" altLang="en-US" sz="1000" dirty="0" smtClean="0">
                <a:latin typeface="+mn-ea"/>
              </a:rPr>
              <a:t>タスクリストに表示されているタスクの基本情報を表示</a:t>
            </a:r>
            <a:endParaRPr kumimoji="1" lang="en-US" altLang="ja-JP" sz="1000" dirty="0" smtClean="0">
              <a:latin typeface="+mn-ea"/>
            </a:endParaRPr>
          </a:p>
        </p:txBody>
      </p:sp>
      <p:sp>
        <p:nvSpPr>
          <p:cNvPr id="12" name="テキスト ボックス 11"/>
          <p:cNvSpPr txBox="1"/>
          <p:nvPr/>
        </p:nvSpPr>
        <p:spPr>
          <a:xfrm>
            <a:off x="5178823" y="2462320"/>
            <a:ext cx="3811562"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u="sng" dirty="0" smtClean="0">
                <a:latin typeface="+mn-ea"/>
              </a:rPr>
              <a:t>詳細情報エリア</a:t>
            </a:r>
          </a:p>
          <a:p>
            <a:r>
              <a:rPr kumimoji="1" lang="ja-JP" altLang="en-US" sz="1000" dirty="0" smtClean="0">
                <a:latin typeface="+mn-ea"/>
              </a:rPr>
              <a:t>コメントの履歴や添付ファイルへのリンク（</a:t>
            </a:r>
            <a:r>
              <a:rPr kumimoji="1" lang="en-US" altLang="ja-JP" sz="1000" dirty="0" smtClean="0">
                <a:latin typeface="+mn-ea"/>
              </a:rPr>
              <a:t>※</a:t>
            </a:r>
            <a:r>
              <a:rPr kumimoji="1" lang="ja-JP" altLang="en-US" sz="1000" dirty="0" smtClean="0">
                <a:latin typeface="+mn-ea"/>
              </a:rPr>
              <a:t>）、元システムへのリンク、参照リンクなどを表示</a:t>
            </a:r>
            <a:endParaRPr kumimoji="1" lang="en-US" altLang="ja-JP" sz="1000" dirty="0" smtClean="0">
              <a:latin typeface="+mn-ea"/>
            </a:endParaRPr>
          </a:p>
        </p:txBody>
      </p:sp>
      <p:sp>
        <p:nvSpPr>
          <p:cNvPr id="13" name="テキスト ボックス 12"/>
          <p:cNvSpPr txBox="1"/>
          <p:nvPr/>
        </p:nvSpPr>
        <p:spPr>
          <a:xfrm>
            <a:off x="5178823" y="3974489"/>
            <a:ext cx="3811562"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u="sng" dirty="0" smtClean="0">
                <a:latin typeface="+mn-ea"/>
              </a:rPr>
              <a:t>更新</a:t>
            </a:r>
            <a:r>
              <a:rPr lang="ja-JP" altLang="en-US" sz="1000" u="sng" dirty="0">
                <a:latin typeface="+mn-ea"/>
              </a:rPr>
              <a:t>履歴</a:t>
            </a:r>
            <a:r>
              <a:rPr lang="ja-JP" altLang="en-US" sz="1000" u="sng" dirty="0" smtClean="0">
                <a:latin typeface="+mn-ea"/>
              </a:rPr>
              <a:t>エリア</a:t>
            </a:r>
            <a:endParaRPr lang="en-US" altLang="ja-JP" sz="1000" u="sng" dirty="0" smtClean="0">
              <a:latin typeface="+mn-ea"/>
            </a:endParaRPr>
          </a:p>
          <a:p>
            <a:r>
              <a:rPr kumimoji="1" lang="ja-JP" altLang="en-US" sz="1000" dirty="0" smtClean="0">
                <a:latin typeface="+mn-ea"/>
              </a:rPr>
              <a:t>申請・承認などのタスクに対する更新履歴を一覧表示</a:t>
            </a:r>
            <a:endParaRPr kumimoji="1" lang="en-US" altLang="ja-JP" sz="1000" dirty="0" smtClean="0">
              <a:latin typeface="+mn-ea"/>
            </a:endParaRPr>
          </a:p>
        </p:txBody>
      </p:sp>
      <p:sp>
        <p:nvSpPr>
          <p:cNvPr id="14" name="メモ 13"/>
          <p:cNvSpPr/>
          <p:nvPr/>
        </p:nvSpPr>
        <p:spPr>
          <a:xfrm>
            <a:off x="5340190" y="4635574"/>
            <a:ext cx="3425625" cy="377899"/>
          </a:xfrm>
          <a:prstGeom prst="foldedCorner">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b="1" dirty="0" smtClean="0">
                <a:solidFill>
                  <a:schemeClr val="tx1"/>
                </a:solidFill>
                <a:latin typeface="+mj-ea"/>
                <a:ea typeface="+mj-ea"/>
              </a:rPr>
              <a:t>ファイル添付機能についてはクラウドファイリングの</a:t>
            </a:r>
            <a:r>
              <a:rPr kumimoji="1" lang="en-US" altLang="ja-JP" sz="1000" b="1" dirty="0" smtClean="0">
                <a:solidFill>
                  <a:schemeClr val="tx1"/>
                </a:solidFill>
                <a:latin typeface="+mj-ea"/>
                <a:ea typeface="+mj-ea"/>
              </a:rPr>
              <a:t>IF</a:t>
            </a:r>
            <a:r>
              <a:rPr kumimoji="1" lang="ja-JP" altLang="en-US" sz="1000" b="1" dirty="0" smtClean="0">
                <a:solidFill>
                  <a:schemeClr val="tx1"/>
                </a:solidFill>
                <a:latin typeface="+mj-ea"/>
                <a:ea typeface="+mj-ea"/>
              </a:rPr>
              <a:t>決定後に検討</a:t>
            </a:r>
          </a:p>
        </p:txBody>
      </p:sp>
    </p:spTree>
    <p:extLst>
      <p:ext uri="{BB962C8B-B14F-4D97-AF65-F5344CB8AC3E}">
        <p14:creationId xmlns:p14="http://schemas.microsoft.com/office/powerpoint/2010/main" val="1706768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タスク詳細（タスク処理エリア）</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27</a:t>
            </a:fld>
            <a:endParaRPr lang="ja-JP" altLang="en-US" dirty="0">
              <a:solidFill>
                <a:prstClr val="black">
                  <a:tint val="75000"/>
                </a:prst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7574"/>
            <a:ext cx="7935614" cy="143491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7494359" cy="246221"/>
          </a:xfrm>
          <a:prstGeom prst="rect">
            <a:avLst/>
          </a:prstGeom>
          <a:noFill/>
        </p:spPr>
        <p:txBody>
          <a:bodyPr wrap="none" rtlCol="0">
            <a:spAutoFit/>
          </a:bodyPr>
          <a:lstStyle/>
          <a:p>
            <a:r>
              <a:rPr kumimoji="1" lang="ja-JP" altLang="en-US" sz="1000" dirty="0" smtClean="0">
                <a:latin typeface="+mn-ea"/>
              </a:rPr>
              <a:t>タスクの状態により、ボタンの表示や種類、使用可能状態、コメントの入力可否、</a:t>
            </a:r>
            <a:r>
              <a:rPr lang="ja-JP" altLang="en-US" sz="1000" dirty="0" smtClean="0">
                <a:latin typeface="+mn-ea"/>
              </a:rPr>
              <a:t>現在</a:t>
            </a:r>
            <a:r>
              <a:rPr lang="ja-JP" altLang="en-US" sz="1000" dirty="0">
                <a:latin typeface="+mn-ea"/>
              </a:rPr>
              <a:t>のステップや処理担当者など</a:t>
            </a:r>
            <a:r>
              <a:rPr lang="ja-JP" altLang="en-US" sz="1000" dirty="0" smtClean="0">
                <a:latin typeface="+mn-ea"/>
              </a:rPr>
              <a:t>も</a:t>
            </a:r>
            <a:r>
              <a:rPr kumimoji="1" lang="ja-JP" altLang="en-US" sz="1000" dirty="0" smtClean="0">
                <a:latin typeface="+mn-ea"/>
              </a:rPr>
              <a:t>異なる。</a:t>
            </a:r>
            <a:endParaRPr kumimoji="1" lang="en-US" altLang="ja-JP" sz="1000" dirty="0" smtClean="0">
              <a:latin typeface="+mn-ea"/>
            </a:endParaRPr>
          </a:p>
        </p:txBody>
      </p:sp>
      <p:sp>
        <p:nvSpPr>
          <p:cNvPr id="7" name="テキスト ボックス 6"/>
          <p:cNvSpPr txBox="1"/>
          <p:nvPr/>
        </p:nvSpPr>
        <p:spPr>
          <a:xfrm>
            <a:off x="251520" y="756235"/>
            <a:ext cx="2714205" cy="276999"/>
          </a:xfrm>
          <a:prstGeom prst="rect">
            <a:avLst/>
          </a:prstGeom>
          <a:noFill/>
        </p:spPr>
        <p:txBody>
          <a:bodyPr wrap="none" rtlCol="0">
            <a:spAutoFit/>
          </a:bodyPr>
          <a:lstStyle/>
          <a:p>
            <a:r>
              <a:rPr lang="ja-JP" altLang="en-US" sz="1200" dirty="0" smtClean="0">
                <a:latin typeface="+mn-ea"/>
              </a:rPr>
              <a:t>例）割当中</a:t>
            </a:r>
            <a:r>
              <a:rPr lang="ja-JP" altLang="en-US" sz="1200" dirty="0">
                <a:latin typeface="+mn-ea"/>
              </a:rPr>
              <a:t>タスク＞処理待ち</a:t>
            </a:r>
            <a:r>
              <a:rPr lang="en-US" altLang="ja-JP" sz="1200" dirty="0">
                <a:latin typeface="+mn-ea"/>
              </a:rPr>
              <a:t>-</a:t>
            </a:r>
            <a:r>
              <a:rPr lang="ja-JP" altLang="en-US" sz="1200" dirty="0">
                <a:latin typeface="+mn-ea"/>
              </a:rPr>
              <a:t>未処理</a:t>
            </a:r>
            <a:endParaRPr kumimoji="1" lang="ja-JP" altLang="en-US" sz="1200" dirty="0" smtClean="0">
              <a:latin typeface="+mn-ea"/>
            </a:endParaRPr>
          </a:p>
        </p:txBody>
      </p:sp>
      <p:sp>
        <p:nvSpPr>
          <p:cNvPr id="9" name="テキスト ボックス 8"/>
          <p:cNvSpPr txBox="1"/>
          <p:nvPr/>
        </p:nvSpPr>
        <p:spPr>
          <a:xfrm>
            <a:off x="251520" y="2533161"/>
            <a:ext cx="2714205" cy="276999"/>
          </a:xfrm>
          <a:prstGeom prst="rect">
            <a:avLst/>
          </a:prstGeom>
          <a:noFill/>
        </p:spPr>
        <p:txBody>
          <a:bodyPr wrap="none" rtlCol="0">
            <a:spAutoFit/>
          </a:bodyPr>
          <a:lstStyle/>
          <a:p>
            <a:r>
              <a:rPr lang="ja-JP" altLang="en-US" sz="1200" dirty="0">
                <a:latin typeface="+mn-ea"/>
              </a:rPr>
              <a:t>例）</a:t>
            </a:r>
            <a:r>
              <a:rPr lang="ja-JP" altLang="en-US" sz="1200" dirty="0" smtClean="0">
                <a:latin typeface="+mn-ea"/>
              </a:rPr>
              <a:t>割当中</a:t>
            </a:r>
            <a:r>
              <a:rPr lang="ja-JP" altLang="en-US" sz="1200" dirty="0">
                <a:latin typeface="+mn-ea"/>
              </a:rPr>
              <a:t>タスク＞処理待ち</a:t>
            </a:r>
            <a:r>
              <a:rPr lang="en-US" altLang="ja-JP" sz="1200" dirty="0">
                <a:latin typeface="+mn-ea"/>
              </a:rPr>
              <a:t>-</a:t>
            </a:r>
            <a:r>
              <a:rPr lang="ja-JP" altLang="en-US" sz="1200" dirty="0">
                <a:latin typeface="+mn-ea"/>
              </a:rPr>
              <a:t>再申請</a:t>
            </a:r>
            <a:endParaRPr kumimoji="1" lang="ja-JP" altLang="en-US" sz="1200" dirty="0" smtClean="0">
              <a:latin typeface="+mn-ea"/>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800307"/>
            <a:ext cx="7935614" cy="578721"/>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251520" y="3436383"/>
            <a:ext cx="2954655" cy="276999"/>
          </a:xfrm>
          <a:prstGeom prst="rect">
            <a:avLst/>
          </a:prstGeom>
          <a:noFill/>
        </p:spPr>
        <p:txBody>
          <a:bodyPr wrap="none" rtlCol="0">
            <a:spAutoFit/>
          </a:bodyPr>
          <a:lstStyle/>
          <a:p>
            <a:r>
              <a:rPr lang="ja-JP" altLang="en-US" sz="1200" dirty="0">
                <a:latin typeface="+mn-ea"/>
              </a:rPr>
              <a:t>例）</a:t>
            </a:r>
            <a:r>
              <a:rPr lang="ja-JP" altLang="en-US" sz="1200" dirty="0" smtClean="0">
                <a:latin typeface="+mn-ea"/>
              </a:rPr>
              <a:t>割当中</a:t>
            </a:r>
            <a:r>
              <a:rPr lang="ja-JP" altLang="en-US" sz="1200" dirty="0">
                <a:latin typeface="+mn-ea"/>
              </a:rPr>
              <a:t>タスク＞インフォメーション</a:t>
            </a:r>
            <a:endParaRPr kumimoji="1" lang="ja-JP" altLang="en-US" sz="1200" dirty="0" smtClean="0">
              <a:latin typeface="+mn-ea"/>
            </a:endParaRPr>
          </a:p>
        </p:txBody>
      </p:sp>
      <p:sp>
        <p:nvSpPr>
          <p:cNvPr id="12" name="テキスト ボックス 11"/>
          <p:cNvSpPr txBox="1"/>
          <p:nvPr/>
        </p:nvSpPr>
        <p:spPr>
          <a:xfrm>
            <a:off x="251520" y="4451436"/>
            <a:ext cx="1007007" cy="276999"/>
          </a:xfrm>
          <a:prstGeom prst="rect">
            <a:avLst/>
          </a:prstGeom>
          <a:noFill/>
        </p:spPr>
        <p:txBody>
          <a:bodyPr wrap="none" rtlCol="0">
            <a:spAutoFit/>
          </a:bodyPr>
          <a:lstStyle/>
          <a:p>
            <a:r>
              <a:rPr lang="ja-JP" altLang="en-US" sz="1200" dirty="0">
                <a:latin typeface="+mn-ea"/>
              </a:rPr>
              <a:t>例） ・</a:t>
            </a:r>
            <a:r>
              <a:rPr lang="ja-JP" altLang="en-US" sz="1200" dirty="0" smtClean="0">
                <a:latin typeface="+mn-ea"/>
              </a:rPr>
              <a:t>・</a:t>
            </a:r>
            <a:r>
              <a:rPr lang="ja-JP" altLang="en-US" sz="1200" dirty="0">
                <a:latin typeface="+mn-ea"/>
              </a:rPr>
              <a:t>・</a:t>
            </a:r>
            <a:endParaRPr kumimoji="1" lang="ja-JP" altLang="en-US" sz="1200" dirty="0" smtClean="0">
              <a:latin typeface="+mn-ea"/>
            </a:endParaRPr>
          </a:p>
        </p:txBody>
      </p:sp>
      <p:sp>
        <p:nvSpPr>
          <p:cNvPr id="13" name="角丸四角形 12"/>
          <p:cNvSpPr/>
          <p:nvPr/>
        </p:nvSpPr>
        <p:spPr>
          <a:xfrm>
            <a:off x="6660232" y="3147814"/>
            <a:ext cx="1584176" cy="25052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4" name="角丸四角形 13"/>
          <p:cNvSpPr/>
          <p:nvPr/>
        </p:nvSpPr>
        <p:spPr>
          <a:xfrm>
            <a:off x="6660232" y="4089667"/>
            <a:ext cx="1584176" cy="25052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5" name="角丸四角形吹き出し 14"/>
          <p:cNvSpPr/>
          <p:nvPr/>
        </p:nvSpPr>
        <p:spPr>
          <a:xfrm>
            <a:off x="3622302" y="2439104"/>
            <a:ext cx="1093713" cy="465112"/>
          </a:xfrm>
          <a:prstGeom prst="wedgeRoundRectCallout">
            <a:avLst>
              <a:gd name="adj1" fmla="val -108999"/>
              <a:gd name="adj2" fmla="val 88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元システム画面へのリンク</a:t>
            </a:r>
          </a:p>
        </p:txBody>
      </p:sp>
      <p:sp>
        <p:nvSpPr>
          <p:cNvPr id="16" name="角丸四角形吹き出し 15"/>
          <p:cNvSpPr/>
          <p:nvPr/>
        </p:nvSpPr>
        <p:spPr>
          <a:xfrm>
            <a:off x="5883548" y="2421084"/>
            <a:ext cx="1093713" cy="465112"/>
          </a:xfrm>
          <a:prstGeom prst="wedgeRoundRectCallout">
            <a:avLst>
              <a:gd name="adj1" fmla="val 42535"/>
              <a:gd name="adj2" fmla="val 839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受付は使用不可でコメント入力欄もなし</a:t>
            </a:r>
          </a:p>
        </p:txBody>
      </p:sp>
      <p:pic>
        <p:nvPicPr>
          <p:cNvPr id="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3" y="2845913"/>
            <a:ext cx="7935614" cy="57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370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タスク詳細（ヘッダ情報・詳細情報エリア）</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28</a:t>
            </a:fld>
            <a:endParaRPr lang="ja-JP" altLang="en-US" dirty="0">
              <a:solidFill>
                <a:prstClr val="black">
                  <a:tint val="75000"/>
                </a:prstClr>
              </a:solidFill>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987574"/>
            <a:ext cx="7850320" cy="357433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6468437" cy="246221"/>
          </a:xfrm>
          <a:prstGeom prst="rect">
            <a:avLst/>
          </a:prstGeom>
          <a:noFill/>
        </p:spPr>
        <p:txBody>
          <a:bodyPr wrap="none" rtlCol="0">
            <a:spAutoFit/>
          </a:bodyPr>
          <a:lstStyle/>
          <a:p>
            <a:r>
              <a:rPr kumimoji="1" lang="ja-JP" altLang="en-US" sz="1000" dirty="0" smtClean="0">
                <a:latin typeface="+mn-ea"/>
              </a:rPr>
              <a:t>タスクリストに表示されている基本情報とコメント、添付ファイル、参照リンクなどの詳細情報を表示する。</a:t>
            </a:r>
            <a:endParaRPr kumimoji="1" lang="en-US" altLang="ja-JP" sz="1000" dirty="0" smtClean="0">
              <a:latin typeface="+mn-ea"/>
            </a:endParaRPr>
          </a:p>
        </p:txBody>
      </p:sp>
      <p:sp>
        <p:nvSpPr>
          <p:cNvPr id="7" name="メモ 6"/>
          <p:cNvSpPr/>
          <p:nvPr/>
        </p:nvSpPr>
        <p:spPr>
          <a:xfrm>
            <a:off x="5340190" y="4635574"/>
            <a:ext cx="3425625" cy="377899"/>
          </a:xfrm>
          <a:prstGeom prst="foldedCorner">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b="1" dirty="0" smtClean="0">
                <a:solidFill>
                  <a:schemeClr val="tx1"/>
                </a:solidFill>
                <a:latin typeface="+mj-ea"/>
                <a:ea typeface="+mj-ea"/>
              </a:rPr>
              <a:t>ファイル添付機能についてはクラウドファイリングの</a:t>
            </a:r>
            <a:r>
              <a:rPr kumimoji="1" lang="en-US" altLang="ja-JP" sz="1000" b="1" dirty="0" smtClean="0">
                <a:solidFill>
                  <a:schemeClr val="tx1"/>
                </a:solidFill>
                <a:latin typeface="+mj-ea"/>
                <a:ea typeface="+mj-ea"/>
              </a:rPr>
              <a:t>IF</a:t>
            </a:r>
            <a:r>
              <a:rPr kumimoji="1" lang="ja-JP" altLang="en-US" sz="1000" b="1" dirty="0" smtClean="0">
                <a:solidFill>
                  <a:schemeClr val="tx1"/>
                </a:solidFill>
                <a:latin typeface="+mj-ea"/>
                <a:ea typeface="+mj-ea"/>
              </a:rPr>
              <a:t>決定後に検討</a:t>
            </a:r>
          </a:p>
        </p:txBody>
      </p:sp>
      <p:sp>
        <p:nvSpPr>
          <p:cNvPr id="8" name="角丸四角形吹き出し 7"/>
          <p:cNvSpPr/>
          <p:nvPr/>
        </p:nvSpPr>
        <p:spPr>
          <a:xfrm>
            <a:off x="3563888" y="1730583"/>
            <a:ext cx="1296144" cy="613817"/>
          </a:xfrm>
          <a:prstGeom prst="wedgeRoundRectCallout">
            <a:avLst>
              <a:gd name="adj1" fmla="val -66395"/>
              <a:gd name="adj2" fmla="val 34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元システム画面へのリンク（詳細情報参照用）</a:t>
            </a:r>
          </a:p>
        </p:txBody>
      </p:sp>
      <p:sp>
        <p:nvSpPr>
          <p:cNvPr id="9" name="角丸四角形吹き出し 8"/>
          <p:cNvSpPr/>
          <p:nvPr/>
        </p:nvSpPr>
        <p:spPr>
          <a:xfrm>
            <a:off x="5523735" y="1879601"/>
            <a:ext cx="1093713" cy="465112"/>
          </a:xfrm>
          <a:prstGeom prst="wedgeRoundRectCallout">
            <a:avLst>
              <a:gd name="adj1" fmla="val -184766"/>
              <a:gd name="adj2" fmla="val 15763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j-ea"/>
                <a:ea typeface="+mj-ea"/>
              </a:rPr>
              <a:t>コメント</a:t>
            </a:r>
            <a:r>
              <a:rPr kumimoji="1" lang="ja-JP" altLang="en-US" sz="1000" dirty="0" smtClean="0">
                <a:solidFill>
                  <a:schemeClr val="tx1"/>
                </a:solidFill>
                <a:latin typeface="+mj-ea"/>
                <a:ea typeface="+mj-ea"/>
              </a:rPr>
              <a:t>入力の履歴を新しい順で表示</a:t>
            </a:r>
          </a:p>
        </p:txBody>
      </p:sp>
      <p:sp>
        <p:nvSpPr>
          <p:cNvPr id="10" name="角丸四角形吹き出し 9"/>
          <p:cNvSpPr/>
          <p:nvPr/>
        </p:nvSpPr>
        <p:spPr>
          <a:xfrm>
            <a:off x="4793333" y="3435846"/>
            <a:ext cx="1093713" cy="465112"/>
          </a:xfrm>
          <a:prstGeom prst="wedgeRoundRectCallout">
            <a:avLst>
              <a:gd name="adj1" fmla="val -160381"/>
              <a:gd name="adj2" fmla="val 403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クラウドファイリング画面へのリンク</a:t>
            </a:r>
          </a:p>
        </p:txBody>
      </p:sp>
      <p:sp>
        <p:nvSpPr>
          <p:cNvPr id="11" name="角丸四角形吹き出し 10"/>
          <p:cNvSpPr/>
          <p:nvPr/>
        </p:nvSpPr>
        <p:spPr>
          <a:xfrm>
            <a:off x="4702439" y="3992131"/>
            <a:ext cx="1368152" cy="465112"/>
          </a:xfrm>
          <a:prstGeom prst="wedgeRoundRectCallout">
            <a:avLst>
              <a:gd name="adj1" fmla="val -111622"/>
              <a:gd name="adj2" fmla="val -244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a:solidFill>
                  <a:schemeClr val="tx1"/>
                </a:solidFill>
                <a:latin typeface="+mj-ea"/>
                <a:ea typeface="+mj-ea"/>
              </a:rPr>
              <a:t>元システムから連携された参照</a:t>
            </a:r>
            <a:r>
              <a:rPr kumimoji="1" lang="ja-JP" altLang="en-US" sz="1000" dirty="0" smtClean="0">
                <a:solidFill>
                  <a:schemeClr val="tx1"/>
                </a:solidFill>
                <a:latin typeface="+mj-ea"/>
                <a:ea typeface="+mj-ea"/>
              </a:rPr>
              <a:t>画面へのリンク</a:t>
            </a:r>
          </a:p>
        </p:txBody>
      </p:sp>
    </p:spTree>
    <p:extLst>
      <p:ext uri="{BB962C8B-B14F-4D97-AF65-F5344CB8AC3E}">
        <p14:creationId xmlns:p14="http://schemas.microsoft.com/office/powerpoint/2010/main" val="141113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タスク詳細（更新履歴エリア）</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29</a:t>
            </a:fld>
            <a:endParaRPr lang="ja-JP" altLang="en-US" dirty="0">
              <a:solidFill>
                <a:prstClr val="black">
                  <a:tint val="75000"/>
                </a:prstClr>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843558"/>
            <a:ext cx="7913514" cy="22550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3134191" cy="246221"/>
          </a:xfrm>
          <a:prstGeom prst="rect">
            <a:avLst/>
          </a:prstGeom>
          <a:noFill/>
        </p:spPr>
        <p:txBody>
          <a:bodyPr wrap="none" rtlCol="0">
            <a:spAutoFit/>
          </a:bodyPr>
          <a:lstStyle/>
          <a:p>
            <a:r>
              <a:rPr kumimoji="1" lang="ja-JP" altLang="en-US" sz="1000" dirty="0" smtClean="0">
                <a:latin typeface="+mn-ea"/>
              </a:rPr>
              <a:t>タスクへの更新操作を行った履歴を一覧表示する。</a:t>
            </a:r>
            <a:endParaRPr kumimoji="1" lang="en-US" altLang="ja-JP" sz="1000" dirty="0" smtClean="0">
              <a:latin typeface="+mn-ea"/>
            </a:endParaRPr>
          </a:p>
        </p:txBody>
      </p:sp>
      <p:sp>
        <p:nvSpPr>
          <p:cNvPr id="8" name="角丸四角形吹き出し 7"/>
          <p:cNvSpPr/>
          <p:nvPr/>
        </p:nvSpPr>
        <p:spPr>
          <a:xfrm>
            <a:off x="3995936" y="580565"/>
            <a:ext cx="1093713" cy="465112"/>
          </a:xfrm>
          <a:prstGeom prst="wedgeRoundRectCallout">
            <a:avLst>
              <a:gd name="adj1" fmla="val -70680"/>
              <a:gd name="adj2" fmla="val 1248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元システム画面へのリンク</a:t>
            </a:r>
          </a:p>
        </p:txBody>
      </p:sp>
      <p:sp>
        <p:nvSpPr>
          <p:cNvPr id="9" name="角丸四角形吹き出し 8"/>
          <p:cNvSpPr/>
          <p:nvPr/>
        </p:nvSpPr>
        <p:spPr>
          <a:xfrm>
            <a:off x="7538885" y="1449841"/>
            <a:ext cx="1093713" cy="465112"/>
          </a:xfrm>
          <a:prstGeom prst="wedgeRoundRectCallout">
            <a:avLst>
              <a:gd name="adj1" fmla="val -70680"/>
              <a:gd name="adj2" fmla="val -11269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更新履歴の次ページ・前ページ処理</a:t>
            </a:r>
            <a:endParaRPr kumimoji="1" lang="ja-JP" altLang="en-US" sz="1000" dirty="0" smtClean="0">
              <a:solidFill>
                <a:schemeClr val="tx1"/>
              </a:solidFill>
              <a:latin typeface="+mj-ea"/>
              <a:ea typeface="+mj-ea"/>
            </a:endParaRPr>
          </a:p>
        </p:txBody>
      </p:sp>
      <p:sp>
        <p:nvSpPr>
          <p:cNvPr id="11" name="正方形/長方形 10"/>
          <p:cNvSpPr/>
          <p:nvPr/>
        </p:nvSpPr>
        <p:spPr>
          <a:xfrm>
            <a:off x="3275856" y="2211710"/>
            <a:ext cx="5400599"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084" y="2254139"/>
            <a:ext cx="5287724" cy="2466776"/>
          </a:xfrm>
          <a:prstGeom prst="rect">
            <a:avLst/>
          </a:prstGeom>
          <a:noFill/>
          <a:extLst>
            <a:ext uri="{909E8E84-426E-40DD-AFC4-6F175D3DCCD1}">
              <a14:hiddenFill xmlns:a14="http://schemas.microsoft.com/office/drawing/2010/main">
                <a:solidFill>
                  <a:srgbClr val="FFFFFF"/>
                </a:solidFill>
              </a14:hiddenFill>
            </a:ext>
          </a:extLst>
        </p:spPr>
      </p:pic>
      <p:sp>
        <p:nvSpPr>
          <p:cNvPr id="12" name="右カーブ矢印 11"/>
          <p:cNvSpPr/>
          <p:nvPr/>
        </p:nvSpPr>
        <p:spPr>
          <a:xfrm rot="19288681">
            <a:off x="2292980" y="1768862"/>
            <a:ext cx="470130" cy="1489445"/>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3" name="角丸四角形 12"/>
          <p:cNvSpPr/>
          <p:nvPr/>
        </p:nvSpPr>
        <p:spPr>
          <a:xfrm>
            <a:off x="2195737" y="1577544"/>
            <a:ext cx="720079" cy="20699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4" name="角丸四角形吹き出し 13"/>
          <p:cNvSpPr/>
          <p:nvPr/>
        </p:nvSpPr>
        <p:spPr>
          <a:xfrm>
            <a:off x="251520" y="3298108"/>
            <a:ext cx="1628793" cy="741485"/>
          </a:xfrm>
          <a:prstGeom prst="wedgeRoundRectCallout">
            <a:avLst>
              <a:gd name="adj1" fmla="val 71276"/>
              <a:gd name="adj2" fmla="val -26743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通知タスク</a:t>
            </a:r>
            <a:r>
              <a:rPr lang="ja-JP" altLang="en-US" sz="1000" dirty="0" smtClean="0">
                <a:solidFill>
                  <a:schemeClr val="tx1"/>
                </a:solidFill>
                <a:latin typeface="+mj-ea"/>
                <a:ea typeface="+mj-ea"/>
              </a:rPr>
              <a:t>の場合、送り先の社員一覧をポップアップで表示</a:t>
            </a:r>
            <a:endParaRPr kumimoji="1" lang="ja-JP" altLang="en-US" sz="1000" dirty="0" smtClean="0">
              <a:solidFill>
                <a:schemeClr val="tx1"/>
              </a:solidFill>
              <a:latin typeface="+mj-ea"/>
              <a:ea typeface="+mj-ea"/>
            </a:endParaRPr>
          </a:p>
        </p:txBody>
      </p:sp>
    </p:spTree>
    <p:extLst>
      <p:ext uri="{BB962C8B-B14F-4D97-AF65-F5344CB8AC3E}">
        <p14:creationId xmlns:p14="http://schemas.microsoft.com/office/powerpoint/2010/main" val="89996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3</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タスクナビ</a:t>
            </a:r>
            <a:r>
              <a:rPr lang="ja-JP" altLang="en-US" dirty="0" smtClean="0"/>
              <a:t>概要</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873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30</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委任画面・代理設定画面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707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委任画面</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31</a:t>
            </a:fld>
            <a:endParaRPr lang="ja-JP" altLang="en-US" dirty="0">
              <a:solidFill>
                <a:prstClr val="black">
                  <a:tint val="75000"/>
                </a:prstClr>
              </a:solidFill>
            </a:endParaRPr>
          </a:p>
        </p:txBody>
      </p:sp>
      <p:pic>
        <p:nvPicPr>
          <p:cNvPr id="5"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15566"/>
            <a:ext cx="5040560" cy="363129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8813567" cy="246221"/>
          </a:xfrm>
          <a:prstGeom prst="rect">
            <a:avLst/>
          </a:prstGeom>
          <a:noFill/>
        </p:spPr>
        <p:txBody>
          <a:bodyPr wrap="square" rtlCol="0">
            <a:spAutoFit/>
          </a:bodyPr>
          <a:lstStyle/>
          <a:p>
            <a:r>
              <a:rPr kumimoji="1" lang="ja-JP" altLang="en-US" sz="1000" dirty="0" smtClean="0">
                <a:latin typeface="+mn-ea"/>
              </a:rPr>
              <a:t>自身に割り当たったタスクを他の担当者（複数）に委任出来る。</a:t>
            </a:r>
            <a:endParaRPr lang="ja-JP" altLang="en-US" sz="1000" dirty="0"/>
          </a:p>
        </p:txBody>
      </p:sp>
      <p:sp>
        <p:nvSpPr>
          <p:cNvPr id="7" name="テキスト ボックス 6"/>
          <p:cNvSpPr txBox="1"/>
          <p:nvPr/>
        </p:nvSpPr>
        <p:spPr>
          <a:xfrm>
            <a:off x="5580112" y="915566"/>
            <a:ext cx="2492990" cy="276999"/>
          </a:xfrm>
          <a:prstGeom prst="rect">
            <a:avLst/>
          </a:prstGeom>
          <a:noFill/>
        </p:spPr>
        <p:txBody>
          <a:bodyPr wrap="none" rtlCol="0">
            <a:spAutoFit/>
          </a:bodyPr>
          <a:lstStyle/>
          <a:p>
            <a:r>
              <a:rPr kumimoji="1" lang="ja-JP" altLang="en-US" sz="1200" b="1" dirty="0" smtClean="0">
                <a:latin typeface="+mn-ea"/>
              </a:rPr>
              <a:t>＜委任先として割当可能な範囲＞</a:t>
            </a:r>
          </a:p>
        </p:txBody>
      </p:sp>
      <p:graphicFrame>
        <p:nvGraphicFramePr>
          <p:cNvPr id="8" name="表 7"/>
          <p:cNvGraphicFramePr>
            <a:graphicFrameLocks noGrp="1"/>
          </p:cNvGraphicFramePr>
          <p:nvPr>
            <p:extLst>
              <p:ext uri="{D42A27DB-BD31-4B8C-83A1-F6EECF244321}">
                <p14:modId xmlns:p14="http://schemas.microsoft.com/office/powerpoint/2010/main" val="1051009924"/>
              </p:ext>
            </p:extLst>
          </p:nvPr>
        </p:nvGraphicFramePr>
        <p:xfrm>
          <a:off x="5579308" y="1285564"/>
          <a:ext cx="3096344" cy="2080624"/>
        </p:xfrm>
        <a:graphic>
          <a:graphicData uri="http://schemas.openxmlformats.org/drawingml/2006/table">
            <a:tbl>
              <a:tblPr firstRow="1" bandRow="1">
                <a:tableStyleId>{5C22544A-7EE6-4342-B048-85BDC9FD1C3A}</a:tableStyleId>
              </a:tblPr>
              <a:tblGrid>
                <a:gridCol w="648072"/>
                <a:gridCol w="2448272"/>
              </a:tblGrid>
              <a:tr h="308792">
                <a:tc>
                  <a:txBody>
                    <a:bodyPr/>
                    <a:lstStyle/>
                    <a:p>
                      <a:r>
                        <a:rPr kumimoji="1" lang="ja-JP" altLang="en-US" sz="1050" dirty="0" smtClean="0"/>
                        <a:t>職務</a:t>
                      </a:r>
                      <a:endParaRPr kumimoji="1" lang="ja-JP" altLang="en-US" sz="1050" dirty="0"/>
                    </a:p>
                  </a:txBody>
                  <a:tcPr/>
                </a:tc>
                <a:tc>
                  <a:txBody>
                    <a:bodyPr/>
                    <a:lstStyle/>
                    <a:p>
                      <a:r>
                        <a:rPr kumimoji="1" lang="ja-JP" altLang="en-US" sz="1050" dirty="0" smtClean="0"/>
                        <a:t>割当可能な範囲</a:t>
                      </a:r>
                      <a:endParaRPr kumimoji="1" lang="ja-JP" altLang="en-US" sz="1050" dirty="0"/>
                    </a:p>
                  </a:txBody>
                  <a:tcPr/>
                </a:tc>
              </a:tr>
              <a:tr h="308792">
                <a:tc>
                  <a:txBody>
                    <a:bodyPr/>
                    <a:lstStyle/>
                    <a:p>
                      <a:r>
                        <a:rPr kumimoji="1" lang="ja-JP" altLang="en-US" sz="1050" dirty="0" smtClean="0"/>
                        <a:t>再起票</a:t>
                      </a:r>
                      <a:endParaRPr kumimoji="1" lang="ja-JP" altLang="en-US" sz="1050" dirty="0"/>
                    </a:p>
                  </a:txBody>
                  <a:tcPr/>
                </a:tc>
                <a:tc>
                  <a:txBody>
                    <a:bodyPr/>
                    <a:lstStyle/>
                    <a:p>
                      <a:r>
                        <a:rPr kumimoji="1" lang="ja-JP" altLang="en-US" sz="1050" dirty="0" smtClean="0"/>
                        <a:t>委任可能範囲は起票組織で判断（暫定として部内）</a:t>
                      </a:r>
                      <a:endParaRPr kumimoji="1" lang="en-US" altLang="ja-JP" sz="1050" dirty="0" smtClean="0"/>
                    </a:p>
                    <a:p>
                      <a:r>
                        <a:rPr kumimoji="1" lang="ja-JP" altLang="en-US" sz="1050" dirty="0" smtClean="0"/>
                        <a:t>本部より上位組織の場合は委任不可とする。</a:t>
                      </a:r>
                      <a:endParaRPr kumimoji="1" lang="ja-JP" altLang="en-US" sz="1050" dirty="0"/>
                    </a:p>
                  </a:txBody>
                  <a:tcPr/>
                </a:tc>
              </a:tr>
              <a:tr h="308792">
                <a:tc>
                  <a:txBody>
                    <a:bodyPr/>
                    <a:lstStyle/>
                    <a:p>
                      <a:r>
                        <a:rPr kumimoji="1" lang="ja-JP" altLang="en-US" sz="1050" dirty="0" smtClean="0"/>
                        <a:t>承認</a:t>
                      </a:r>
                      <a:endParaRPr kumimoji="1" lang="ja-JP" altLang="en-US" sz="1050" dirty="0"/>
                    </a:p>
                  </a:txBody>
                  <a:tcPr/>
                </a:tc>
                <a:tc>
                  <a:txBody>
                    <a:bodyPr/>
                    <a:lstStyle/>
                    <a:p>
                      <a:r>
                        <a:rPr kumimoji="1" lang="ja-JP" altLang="en-US" sz="1050" dirty="0" smtClean="0"/>
                        <a:t>・部長格／本部長格の本人</a:t>
                      </a:r>
                      <a:endParaRPr kumimoji="1" lang="en-US" altLang="ja-JP" sz="1050" dirty="0" smtClean="0"/>
                    </a:p>
                    <a:p>
                      <a:r>
                        <a:rPr kumimoji="1" lang="ja-JP" altLang="en-US" sz="1050" dirty="0" smtClean="0"/>
                        <a:t>　　　⇒代行／補佐への設定</a:t>
                      </a:r>
                      <a:endParaRPr kumimoji="1" lang="en-US" altLang="ja-JP" sz="1050" dirty="0" smtClean="0"/>
                    </a:p>
                    <a:p>
                      <a:r>
                        <a:rPr kumimoji="1" lang="ja-JP" altLang="en-US" sz="1050" dirty="0" smtClean="0"/>
                        <a:t>・部長⇒本部長格への設定</a:t>
                      </a:r>
                      <a:endParaRPr kumimoji="1" lang="en-US" altLang="ja-JP" sz="1050" dirty="0" smtClean="0"/>
                    </a:p>
                    <a:p>
                      <a:r>
                        <a:rPr kumimoji="1" lang="ja-JP" altLang="en-US" sz="1050" dirty="0" smtClean="0"/>
                        <a:t>・課長⇒部長格／本部長格への設定</a:t>
                      </a:r>
                      <a:endParaRPr kumimoji="1" lang="en-US" altLang="ja-JP" sz="1050" dirty="0" smtClean="0"/>
                    </a:p>
                  </a:txBody>
                  <a:tcPr/>
                </a:tc>
              </a:tr>
              <a:tr h="308792">
                <a:tc>
                  <a:txBody>
                    <a:bodyPr/>
                    <a:lstStyle/>
                    <a:p>
                      <a:r>
                        <a:rPr kumimoji="1" lang="ja-JP" altLang="en-US" sz="1050" dirty="0" smtClean="0"/>
                        <a:t>作業</a:t>
                      </a:r>
                      <a:endParaRPr kumimoji="1" lang="ja-JP" altLang="en-US" sz="1050" dirty="0"/>
                    </a:p>
                  </a:txBody>
                  <a:tcPr/>
                </a:tc>
                <a:tc>
                  <a:txBody>
                    <a:bodyPr/>
                    <a:lstStyle/>
                    <a:p>
                      <a:r>
                        <a:rPr kumimoji="1" lang="ja-JP" altLang="en-US" sz="1050" dirty="0" smtClean="0"/>
                        <a:t>同一担当ロール</a:t>
                      </a:r>
                      <a:endParaRPr kumimoji="1" lang="ja-JP" altLang="en-US" sz="1050" dirty="0"/>
                    </a:p>
                  </a:txBody>
                  <a:tcPr/>
                </a:tc>
              </a:tr>
            </a:tbl>
          </a:graphicData>
        </a:graphic>
      </p:graphicFrame>
      <p:sp>
        <p:nvSpPr>
          <p:cNvPr id="9" name="メモ 8"/>
          <p:cNvSpPr/>
          <p:nvPr/>
        </p:nvSpPr>
        <p:spPr>
          <a:xfrm>
            <a:off x="5538863" y="4517111"/>
            <a:ext cx="3425625" cy="377899"/>
          </a:xfrm>
          <a:prstGeom prst="foldedCorner">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b="1" dirty="0" smtClean="0">
                <a:solidFill>
                  <a:schemeClr val="tx1"/>
                </a:solidFill>
                <a:latin typeface="+mj-ea"/>
                <a:ea typeface="+mj-ea"/>
              </a:rPr>
              <a:t>委任先として割当可能な範囲は検討中のため変更の可能性あり</a:t>
            </a:r>
          </a:p>
        </p:txBody>
      </p:sp>
      <p:cxnSp>
        <p:nvCxnSpPr>
          <p:cNvPr id="11" name="直線矢印コネクタ 10"/>
          <p:cNvCxnSpPr/>
          <p:nvPr/>
        </p:nvCxnSpPr>
        <p:spPr>
          <a:xfrm flipV="1">
            <a:off x="2771800" y="1779662"/>
            <a:ext cx="2664296" cy="144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角丸四角形吹き出し 14"/>
          <p:cNvSpPr/>
          <p:nvPr/>
        </p:nvSpPr>
        <p:spPr>
          <a:xfrm>
            <a:off x="251520" y="3867894"/>
            <a:ext cx="1008112" cy="504056"/>
          </a:xfrm>
          <a:prstGeom prst="wedgeRoundRectCallout">
            <a:avLst>
              <a:gd name="adj1" fmla="val 77438"/>
              <a:gd name="adj2" fmla="val -723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委任先担当者に対するコメント入力</a:t>
            </a:r>
          </a:p>
        </p:txBody>
      </p:sp>
      <p:sp>
        <p:nvSpPr>
          <p:cNvPr id="16" name="角丸四角形吹き出し 15"/>
          <p:cNvSpPr/>
          <p:nvPr/>
        </p:nvSpPr>
        <p:spPr>
          <a:xfrm>
            <a:off x="5148064" y="3752109"/>
            <a:ext cx="1584176" cy="504056"/>
          </a:xfrm>
          <a:prstGeom prst="wedgeRoundRectCallout">
            <a:avLst>
              <a:gd name="adj1" fmla="val -64665"/>
              <a:gd name="adj2" fmla="val -1842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主担当のほかに副担当を複数人選択可能</a:t>
            </a:r>
            <a:endParaRPr kumimoji="1" lang="en-US" altLang="ja-JP" sz="1000" dirty="0" smtClean="0">
              <a:solidFill>
                <a:schemeClr val="tx1"/>
              </a:solidFill>
              <a:latin typeface="+mj-ea"/>
              <a:ea typeface="+mj-ea"/>
            </a:endParaRPr>
          </a:p>
        </p:txBody>
      </p:sp>
    </p:spTree>
    <p:extLst>
      <p:ext uri="{BB962C8B-B14F-4D97-AF65-F5344CB8AC3E}">
        <p14:creationId xmlns:p14="http://schemas.microsoft.com/office/powerpoint/2010/main" val="42928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代理設定画面（一覧）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32</a:t>
            </a:fld>
            <a:endParaRPr lang="ja-JP" altLang="en-US" dirty="0">
              <a:solidFill>
                <a:prstClr val="black">
                  <a:tint val="75000"/>
                </a:prstClr>
              </a:solidFill>
            </a:endParaRPr>
          </a:p>
        </p:txBody>
      </p:sp>
      <p:sp>
        <p:nvSpPr>
          <p:cNvPr id="6" name="テキスト ボックス 5"/>
          <p:cNvSpPr txBox="1"/>
          <p:nvPr/>
        </p:nvSpPr>
        <p:spPr>
          <a:xfrm>
            <a:off x="150921" y="453321"/>
            <a:ext cx="8813567" cy="400110"/>
          </a:xfrm>
          <a:prstGeom prst="rect">
            <a:avLst/>
          </a:prstGeom>
          <a:noFill/>
        </p:spPr>
        <p:txBody>
          <a:bodyPr wrap="square" rtlCol="0">
            <a:spAutoFit/>
          </a:bodyPr>
          <a:lstStyle/>
          <a:p>
            <a:r>
              <a:rPr kumimoji="1" lang="ja-JP" altLang="en-US" sz="1000" dirty="0" smtClean="0">
                <a:latin typeface="+mn-ea"/>
              </a:rPr>
              <a:t>タスクを代理で行うユーザー（代理者）を設定する。代理者を設定すると代理を依頼したユーザーにタスクが割り当たると同時に代理者にもタスクが割りあたり、タスクの処理を代行することが出来る。</a:t>
            </a:r>
            <a:endParaRPr lang="ja-JP" altLang="en-US" sz="1000" dirty="0"/>
          </a:p>
        </p:txBody>
      </p:sp>
      <p:pic>
        <p:nvPicPr>
          <p:cNvPr id="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9" y="890312"/>
            <a:ext cx="7424108" cy="358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1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代理設定画面</a:t>
            </a:r>
            <a:r>
              <a:rPr lang="ja-JP" altLang="en-US" dirty="0" smtClean="0"/>
              <a:t>（</a:t>
            </a:r>
            <a:r>
              <a:rPr lang="ja-JP" altLang="en-US" dirty="0"/>
              <a:t>絞</a:t>
            </a:r>
            <a:r>
              <a:rPr lang="ja-JP" altLang="en-US" dirty="0" smtClean="0"/>
              <a:t>込み検索機能）</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33</a:t>
            </a:fld>
            <a:endParaRPr lang="ja-JP" altLang="en-US" dirty="0">
              <a:solidFill>
                <a:prstClr val="black">
                  <a:tint val="75000"/>
                </a:prstClr>
              </a:solidFill>
            </a:endParaRPr>
          </a:p>
        </p:txBody>
      </p:sp>
      <p:sp>
        <p:nvSpPr>
          <p:cNvPr id="6" name="テキスト ボックス 5"/>
          <p:cNvSpPr txBox="1"/>
          <p:nvPr/>
        </p:nvSpPr>
        <p:spPr>
          <a:xfrm>
            <a:off x="150921" y="453321"/>
            <a:ext cx="3262432" cy="246221"/>
          </a:xfrm>
          <a:prstGeom prst="rect">
            <a:avLst/>
          </a:prstGeom>
          <a:noFill/>
        </p:spPr>
        <p:txBody>
          <a:bodyPr wrap="none" rtlCol="0">
            <a:spAutoFit/>
          </a:bodyPr>
          <a:lstStyle/>
          <a:p>
            <a:r>
              <a:rPr kumimoji="1" lang="ja-JP" altLang="en-US" sz="1000" dirty="0" smtClean="0">
                <a:latin typeface="+mn-ea"/>
              </a:rPr>
              <a:t>絞込み検索機能の詳細は「タスクリスト画面」を参照</a:t>
            </a:r>
            <a:endParaRPr kumimoji="1" lang="en-US" altLang="ja-JP" sz="1000" dirty="0" smtClean="0">
              <a:latin typeface="+mn-ea"/>
            </a:endParaRPr>
          </a:p>
        </p:txBody>
      </p:sp>
      <p:pic>
        <p:nvPicPr>
          <p:cNvPr id="7"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7" y="741352"/>
            <a:ext cx="7521961" cy="363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01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35" y="1592343"/>
            <a:ext cx="4024534" cy="289933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kumimoji="1" lang="ja-JP" altLang="en-US" dirty="0" smtClean="0"/>
              <a:t>代理設定画面（詳細）</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34</a:t>
            </a:fld>
            <a:endParaRPr lang="ja-JP" altLang="en-US" dirty="0">
              <a:solidFill>
                <a:prstClr val="black">
                  <a:tint val="75000"/>
                </a:prstClr>
              </a:solidFill>
            </a:endParaRPr>
          </a:p>
        </p:txBody>
      </p:sp>
      <p:sp>
        <p:nvSpPr>
          <p:cNvPr id="7" name="テキスト ボックス 6"/>
          <p:cNvSpPr txBox="1"/>
          <p:nvPr/>
        </p:nvSpPr>
        <p:spPr>
          <a:xfrm>
            <a:off x="192097" y="1319804"/>
            <a:ext cx="800219" cy="276999"/>
          </a:xfrm>
          <a:prstGeom prst="rect">
            <a:avLst/>
          </a:prstGeom>
          <a:noFill/>
        </p:spPr>
        <p:txBody>
          <a:bodyPr wrap="none" rtlCol="0">
            <a:spAutoFit/>
          </a:bodyPr>
          <a:lstStyle/>
          <a:p>
            <a:r>
              <a:rPr kumimoji="1" lang="ja-JP" altLang="en-US" sz="1200" dirty="0" smtClean="0">
                <a:latin typeface="+mn-ea"/>
              </a:rPr>
              <a:t>新規登録</a:t>
            </a:r>
          </a:p>
        </p:txBody>
      </p:sp>
      <p:sp>
        <p:nvSpPr>
          <p:cNvPr id="8" name="テキスト ボックス 7"/>
          <p:cNvSpPr txBox="1"/>
          <p:nvPr/>
        </p:nvSpPr>
        <p:spPr>
          <a:xfrm>
            <a:off x="4639047" y="1319803"/>
            <a:ext cx="800219" cy="276999"/>
          </a:xfrm>
          <a:prstGeom prst="rect">
            <a:avLst/>
          </a:prstGeom>
          <a:noFill/>
        </p:spPr>
        <p:txBody>
          <a:bodyPr wrap="none" rtlCol="0">
            <a:spAutoFit/>
          </a:bodyPr>
          <a:lstStyle/>
          <a:p>
            <a:r>
              <a:rPr lang="ja-JP" altLang="en-US" sz="1200" dirty="0">
                <a:latin typeface="+mn-ea"/>
              </a:rPr>
              <a:t>変更</a:t>
            </a:r>
            <a:r>
              <a:rPr kumimoji="1" lang="ja-JP" altLang="en-US" sz="1200" dirty="0" smtClean="0">
                <a:latin typeface="+mn-ea"/>
              </a:rPr>
              <a:t>登録</a:t>
            </a:r>
          </a:p>
        </p:txBody>
      </p:sp>
      <p:sp>
        <p:nvSpPr>
          <p:cNvPr id="9" name="テキスト ボックス 8"/>
          <p:cNvSpPr txBox="1"/>
          <p:nvPr/>
        </p:nvSpPr>
        <p:spPr>
          <a:xfrm>
            <a:off x="150921" y="453321"/>
            <a:ext cx="8135560" cy="246221"/>
          </a:xfrm>
          <a:prstGeom prst="rect">
            <a:avLst/>
          </a:prstGeom>
          <a:noFill/>
        </p:spPr>
        <p:txBody>
          <a:bodyPr wrap="none" rtlCol="0">
            <a:spAutoFit/>
          </a:bodyPr>
          <a:lstStyle/>
          <a:p>
            <a:r>
              <a:rPr kumimoji="1" lang="ja-JP" altLang="en-US" sz="1000" dirty="0" smtClean="0">
                <a:latin typeface="+mn-ea"/>
              </a:rPr>
              <a:t>代理者を追加・変更</a:t>
            </a:r>
            <a:r>
              <a:rPr lang="ja-JP" altLang="en-US" sz="1000" dirty="0" smtClean="0">
                <a:latin typeface="+mn-ea"/>
              </a:rPr>
              <a:t>す</a:t>
            </a:r>
            <a:r>
              <a:rPr lang="ja-JP" altLang="en-US" sz="1000" dirty="0">
                <a:latin typeface="+mn-ea"/>
              </a:rPr>
              <a:t>る</a:t>
            </a:r>
            <a:r>
              <a:rPr kumimoji="1" lang="ja-JP" altLang="en-US" sz="1000" dirty="0" smtClean="0">
                <a:latin typeface="+mn-ea"/>
              </a:rPr>
              <a:t>。代理設定一覧から「代理設定追加」ボタンで新規登録用画面、一覧上の「変更」ボタンで変更登録画面を開く。</a:t>
            </a:r>
            <a:endParaRPr kumimoji="1" lang="en-US" altLang="ja-JP" sz="1000" dirty="0" smtClean="0">
              <a:latin typeface="+mn-ea"/>
            </a:endParaRPr>
          </a:p>
        </p:txBody>
      </p:sp>
      <p:sp>
        <p:nvSpPr>
          <p:cNvPr id="10" name="角丸四角形吹き出し 9"/>
          <p:cNvSpPr/>
          <p:nvPr/>
        </p:nvSpPr>
        <p:spPr>
          <a:xfrm>
            <a:off x="112643" y="3363838"/>
            <a:ext cx="879673" cy="465112"/>
          </a:xfrm>
          <a:prstGeom prst="wedgeRoundRectCallout">
            <a:avLst>
              <a:gd name="adj1" fmla="val 79171"/>
              <a:gd name="adj2" fmla="val -2116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主務・兼務選択</a:t>
            </a:r>
          </a:p>
        </p:txBody>
      </p:sp>
      <p:sp>
        <p:nvSpPr>
          <p:cNvPr id="11" name="角丸四角形吹き出し 10"/>
          <p:cNvSpPr/>
          <p:nvPr/>
        </p:nvSpPr>
        <p:spPr>
          <a:xfrm>
            <a:off x="3990924" y="3320536"/>
            <a:ext cx="879673" cy="465112"/>
          </a:xfrm>
          <a:prstGeom prst="wedgeRoundRectCallout">
            <a:avLst>
              <a:gd name="adj1" fmla="val -31049"/>
              <a:gd name="adj2" fmla="val -1167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代理者の追加・削除</a:t>
            </a:r>
          </a:p>
        </p:txBody>
      </p:sp>
      <p:sp>
        <p:nvSpPr>
          <p:cNvPr id="12" name="角丸四角形吹き出し 11"/>
          <p:cNvSpPr/>
          <p:nvPr/>
        </p:nvSpPr>
        <p:spPr>
          <a:xfrm>
            <a:off x="3146692" y="4371159"/>
            <a:ext cx="879673" cy="465112"/>
          </a:xfrm>
          <a:prstGeom prst="wedgeRoundRectCallout">
            <a:avLst>
              <a:gd name="adj1" fmla="val -92955"/>
              <a:gd name="adj2" fmla="val -6559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設定の有効期間</a:t>
            </a:r>
          </a:p>
        </p:txBody>
      </p:sp>
      <p:sp>
        <p:nvSpPr>
          <p:cNvPr id="13" name="角丸四角形 12"/>
          <p:cNvSpPr/>
          <p:nvPr/>
        </p:nvSpPr>
        <p:spPr>
          <a:xfrm>
            <a:off x="1259632" y="2427735"/>
            <a:ext cx="2232248" cy="14401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4" name="角丸四角形 13"/>
          <p:cNvSpPr/>
          <p:nvPr/>
        </p:nvSpPr>
        <p:spPr>
          <a:xfrm>
            <a:off x="5676886" y="2427735"/>
            <a:ext cx="2232248" cy="21602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6" name="角丸四角形 15"/>
          <p:cNvSpPr/>
          <p:nvPr/>
        </p:nvSpPr>
        <p:spPr>
          <a:xfrm>
            <a:off x="1254118" y="2190193"/>
            <a:ext cx="2813826" cy="17498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876" y="1592343"/>
            <a:ext cx="4187604" cy="2905305"/>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吹き出し 14"/>
          <p:cNvSpPr/>
          <p:nvPr/>
        </p:nvSpPr>
        <p:spPr>
          <a:xfrm>
            <a:off x="1763688" y="1209166"/>
            <a:ext cx="1656184" cy="570496"/>
          </a:xfrm>
          <a:prstGeom prst="wedgeRoundRectCallout">
            <a:avLst>
              <a:gd name="adj1" fmla="val -4276"/>
              <a:gd name="adj2" fmla="val 11195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プロセス毎、または全てのプロセスを対象に代理者を設定可能</a:t>
            </a:r>
            <a:endParaRPr kumimoji="1" lang="ja-JP" altLang="en-US" sz="1000" dirty="0" smtClean="0">
              <a:solidFill>
                <a:schemeClr val="tx1"/>
              </a:solidFill>
              <a:latin typeface="+mj-ea"/>
              <a:ea typeface="+mj-ea"/>
            </a:endParaRPr>
          </a:p>
        </p:txBody>
      </p:sp>
      <p:sp>
        <p:nvSpPr>
          <p:cNvPr id="19" name="角丸四角形吹き出し 18"/>
          <p:cNvSpPr/>
          <p:nvPr/>
        </p:nvSpPr>
        <p:spPr>
          <a:xfrm>
            <a:off x="5237049" y="3591819"/>
            <a:ext cx="879673" cy="465112"/>
          </a:xfrm>
          <a:prstGeom prst="wedgeRoundRectCallout">
            <a:avLst>
              <a:gd name="adj1" fmla="val 72824"/>
              <a:gd name="adj2" fmla="val 7338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有効期間の変更</a:t>
            </a:r>
          </a:p>
        </p:txBody>
      </p:sp>
      <p:sp>
        <p:nvSpPr>
          <p:cNvPr id="20" name="角丸四角形吹き出し 19"/>
          <p:cNvSpPr/>
          <p:nvPr/>
        </p:nvSpPr>
        <p:spPr>
          <a:xfrm>
            <a:off x="7846644" y="3479150"/>
            <a:ext cx="879673" cy="465112"/>
          </a:xfrm>
          <a:prstGeom prst="wedgeRoundRectCallout">
            <a:avLst>
              <a:gd name="adj1" fmla="val 42431"/>
              <a:gd name="adj2" fmla="val -13366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代理者の追加・削除</a:t>
            </a:r>
          </a:p>
        </p:txBody>
      </p:sp>
    </p:spTree>
    <p:extLst>
      <p:ext uri="{BB962C8B-B14F-4D97-AF65-F5344CB8AC3E}">
        <p14:creationId xmlns:p14="http://schemas.microsoft.com/office/powerpoint/2010/main" val="2561549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35</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en-US" altLang="ja-JP" dirty="0" smtClean="0"/>
              <a:t>Appendi</a:t>
            </a:r>
            <a:r>
              <a:rPr lang="en-US" altLang="ja-JP" dirty="0"/>
              <a:t>x</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コンテンツ プレースホルダー 2"/>
          <p:cNvSpPr>
            <a:spLocks noGrp="1"/>
          </p:cNvSpPr>
          <p:nvPr>
            <p:ph idx="1"/>
          </p:nvPr>
        </p:nvSpPr>
        <p:spPr>
          <a:xfrm>
            <a:off x="5562110" y="3003798"/>
            <a:ext cx="2520280" cy="1296144"/>
          </a:xfrm>
        </p:spPr>
        <p:txBody>
          <a:bodyPr>
            <a:normAutofit/>
          </a:bodyPr>
          <a:lstStyle/>
          <a:p>
            <a:pPr>
              <a:buFont typeface="Wingdings" panose="05000000000000000000" pitchFamily="2" charset="2"/>
              <a:buChar char="Ø"/>
            </a:pPr>
            <a:r>
              <a:rPr lang="ja-JP" altLang="en-US" sz="1200" dirty="0" smtClean="0"/>
              <a:t>エラー画面</a:t>
            </a:r>
            <a:endParaRPr lang="en-US" altLang="ja-JP" sz="1200" dirty="0" smtClean="0"/>
          </a:p>
          <a:p>
            <a:pPr>
              <a:buFont typeface="Wingdings" panose="05000000000000000000" pitchFamily="2" charset="2"/>
              <a:buChar char="Ø"/>
            </a:pPr>
            <a:r>
              <a:rPr lang="ja-JP" altLang="en-US" sz="1200" dirty="0" smtClean="0"/>
              <a:t>束ね</a:t>
            </a:r>
            <a:r>
              <a:rPr lang="ja-JP" altLang="en-US" sz="1200" dirty="0"/>
              <a:t>タスク表示</a:t>
            </a:r>
            <a:endParaRPr lang="en-US" altLang="ja-JP" sz="1200" dirty="0"/>
          </a:p>
          <a:p>
            <a:pPr>
              <a:buFont typeface="Wingdings" panose="05000000000000000000" pitchFamily="2" charset="2"/>
              <a:buChar char="Ø"/>
            </a:pPr>
            <a:r>
              <a:rPr lang="ja-JP" altLang="en-US" sz="1200" dirty="0"/>
              <a:t>タスク詳細</a:t>
            </a:r>
            <a:r>
              <a:rPr lang="ja-JP" altLang="en-US" sz="1200" dirty="0" smtClean="0"/>
              <a:t>の状態</a:t>
            </a:r>
            <a:r>
              <a:rPr lang="ja-JP" altLang="en-US" sz="1200" dirty="0"/>
              <a:t>別表示</a:t>
            </a:r>
            <a:endParaRPr lang="en-US" altLang="ja-JP" sz="1200" dirty="0"/>
          </a:p>
          <a:p>
            <a:pPr>
              <a:buFont typeface="Wingdings" panose="05000000000000000000" pitchFamily="2" charset="2"/>
              <a:buChar char="Ø"/>
            </a:pPr>
            <a:r>
              <a:rPr lang="ja-JP" altLang="en-US" sz="1200" dirty="0"/>
              <a:t>管理用画面</a:t>
            </a:r>
            <a:endParaRPr lang="en-US" altLang="ja-JP" sz="1200" dirty="0"/>
          </a:p>
          <a:p>
            <a:pPr>
              <a:buFont typeface="Wingdings" panose="05000000000000000000" pitchFamily="2" charset="2"/>
              <a:buChar char="Ø"/>
            </a:pPr>
            <a:r>
              <a:rPr lang="ja-JP" altLang="en-US" sz="1200" dirty="0"/>
              <a:t>入力補助画面</a:t>
            </a:r>
            <a:endParaRPr lang="en-US" altLang="ja-JP" sz="1200" dirty="0"/>
          </a:p>
          <a:p>
            <a:pPr>
              <a:buFont typeface="Wingdings" panose="05000000000000000000" pitchFamily="2" charset="2"/>
              <a:buChar char="Ø"/>
            </a:pPr>
            <a:endParaRPr kumimoji="1" lang="ja-JP" altLang="en-US" sz="1200" dirty="0"/>
          </a:p>
        </p:txBody>
      </p:sp>
    </p:spTree>
    <p:extLst>
      <p:ext uri="{BB962C8B-B14F-4D97-AF65-F5344CB8AC3E}">
        <p14:creationId xmlns:p14="http://schemas.microsoft.com/office/powerpoint/2010/main" val="3749359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36</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エラー画面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625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エラー画面</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37</a:t>
            </a:fld>
            <a:endParaRPr lang="ja-JP" altLang="en-US" dirty="0">
              <a:solidFill>
                <a:prstClr val="black">
                  <a:tint val="75000"/>
                </a:prstClr>
              </a:solidFill>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1131590"/>
            <a:ext cx="5413878" cy="3583352"/>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5442516" cy="246221"/>
          </a:xfrm>
          <a:prstGeom prst="rect">
            <a:avLst/>
          </a:prstGeom>
          <a:noFill/>
        </p:spPr>
        <p:txBody>
          <a:bodyPr wrap="none" rtlCol="0">
            <a:spAutoFit/>
          </a:bodyPr>
          <a:lstStyle/>
          <a:p>
            <a:r>
              <a:rPr kumimoji="1" lang="ja-JP" altLang="en-US" sz="1000" dirty="0" smtClean="0">
                <a:latin typeface="+mn-ea"/>
              </a:rPr>
              <a:t>回復不可能なシステム例外が発生した場合に、エラー内容や問い合わせ先などを表示する。</a:t>
            </a:r>
            <a:endParaRPr kumimoji="1" lang="en-US" altLang="ja-JP" sz="1000" dirty="0" smtClean="0">
              <a:latin typeface="+mn-ea"/>
            </a:endParaRPr>
          </a:p>
        </p:txBody>
      </p:sp>
    </p:spTree>
    <p:extLst>
      <p:ext uri="{BB962C8B-B14F-4D97-AF65-F5344CB8AC3E}">
        <p14:creationId xmlns:p14="http://schemas.microsoft.com/office/powerpoint/2010/main" val="96090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38</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束ねタスク表示</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32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束ねタスク表示（概要）</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39</a:t>
            </a:fld>
            <a:endParaRPr lang="ja-JP" altLang="en-US" dirty="0">
              <a:solidFill>
                <a:prstClr val="black">
                  <a:tint val="75000"/>
                </a:prstClr>
              </a:solidFill>
            </a:endParaRPr>
          </a:p>
        </p:txBody>
      </p:sp>
      <p:sp>
        <p:nvSpPr>
          <p:cNvPr id="6" name="テキスト ボックス 5"/>
          <p:cNvSpPr txBox="1"/>
          <p:nvPr/>
        </p:nvSpPr>
        <p:spPr>
          <a:xfrm>
            <a:off x="150921" y="453321"/>
            <a:ext cx="7109639" cy="246221"/>
          </a:xfrm>
          <a:prstGeom prst="rect">
            <a:avLst/>
          </a:prstGeom>
          <a:noFill/>
        </p:spPr>
        <p:txBody>
          <a:bodyPr wrap="none" rtlCol="0">
            <a:spAutoFit/>
          </a:bodyPr>
          <a:lstStyle/>
          <a:p>
            <a:r>
              <a:rPr lang="ja-JP" altLang="en-US" sz="1000" dirty="0" smtClean="0">
                <a:latin typeface="+mn-ea"/>
              </a:rPr>
              <a:t>複数のタスクをひとつのタスクに束ねた場合のタスク表示（複数の購買依頼をひとつの購買発注として束ねるなど）</a:t>
            </a:r>
            <a:endParaRPr kumimoji="1" lang="en-US" altLang="ja-JP" sz="1000" dirty="0" smtClean="0">
              <a:latin typeface="+mn-ea"/>
            </a:endParaRP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50580"/>
            <a:ext cx="7290542" cy="3872403"/>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3279498" y="643705"/>
            <a:ext cx="4752527" cy="43539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699542"/>
            <a:ext cx="4615796" cy="4237679"/>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p:nvSpPr>
        <p:spPr>
          <a:xfrm>
            <a:off x="1797149" y="3286601"/>
            <a:ext cx="992386" cy="64848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0" name="角丸四角形 9"/>
          <p:cNvSpPr/>
          <p:nvPr/>
        </p:nvSpPr>
        <p:spPr>
          <a:xfrm>
            <a:off x="3347864" y="1689348"/>
            <a:ext cx="4615796" cy="1098426"/>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 name="下カーブ矢印 10"/>
          <p:cNvSpPr/>
          <p:nvPr/>
        </p:nvSpPr>
        <p:spPr>
          <a:xfrm rot="19057768">
            <a:off x="2212516" y="2477922"/>
            <a:ext cx="1154038" cy="397767"/>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2" name="角丸四角形吹き出し 11"/>
          <p:cNvSpPr/>
          <p:nvPr/>
        </p:nvSpPr>
        <p:spPr>
          <a:xfrm>
            <a:off x="702345" y="4319697"/>
            <a:ext cx="1093713" cy="465112"/>
          </a:xfrm>
          <a:prstGeom prst="wedgeRoundRectCallout">
            <a:avLst>
              <a:gd name="adj1" fmla="val 45148"/>
              <a:gd name="adj2" fmla="val -14545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タスクリストでの表示</a:t>
            </a:r>
            <a:endParaRPr kumimoji="1" lang="ja-JP" altLang="en-US" sz="1000" dirty="0" smtClean="0">
              <a:solidFill>
                <a:schemeClr val="tx1"/>
              </a:solidFill>
              <a:latin typeface="+mj-ea"/>
              <a:ea typeface="+mj-ea"/>
            </a:endParaRPr>
          </a:p>
        </p:txBody>
      </p:sp>
      <p:sp>
        <p:nvSpPr>
          <p:cNvPr id="13" name="角丸四角形吹き出し 12"/>
          <p:cNvSpPr/>
          <p:nvPr/>
        </p:nvSpPr>
        <p:spPr>
          <a:xfrm>
            <a:off x="8077201" y="1059583"/>
            <a:ext cx="959296" cy="1081420"/>
          </a:xfrm>
          <a:prstGeom prst="wedgeRoundRectCallout">
            <a:avLst>
              <a:gd name="adj1" fmla="val -59969"/>
              <a:gd name="adj2" fmla="val 716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タスク詳細での表示</a:t>
            </a:r>
            <a:endParaRPr lang="en-US" altLang="ja-JP" sz="1000" dirty="0" smtClean="0">
              <a:solidFill>
                <a:schemeClr val="tx1"/>
              </a:solidFill>
              <a:latin typeface="+mj-ea"/>
              <a:ea typeface="+mj-ea"/>
            </a:endParaRPr>
          </a:p>
          <a:p>
            <a:pPr algn="ctr"/>
            <a:r>
              <a:rPr kumimoji="1" lang="en-US" altLang="ja-JP" sz="1000" dirty="0" smtClean="0">
                <a:solidFill>
                  <a:schemeClr val="tx1"/>
                </a:solidFill>
                <a:latin typeface="+mj-ea"/>
                <a:ea typeface="+mj-ea"/>
              </a:rPr>
              <a:t>※</a:t>
            </a:r>
            <a:r>
              <a:rPr kumimoji="1" lang="ja-JP" altLang="en-US" sz="1000" dirty="0" smtClean="0">
                <a:solidFill>
                  <a:schemeClr val="tx1"/>
                </a:solidFill>
                <a:latin typeface="+mj-ea"/>
                <a:ea typeface="+mj-ea"/>
              </a:rPr>
              <a:t>束ね対象タスクエリアが表示される</a:t>
            </a:r>
            <a:endParaRPr kumimoji="1" lang="en-US" altLang="ja-JP" sz="1000" dirty="0" smtClean="0">
              <a:solidFill>
                <a:schemeClr val="tx1"/>
              </a:solidFill>
              <a:latin typeface="+mj-ea"/>
              <a:ea typeface="+mj-ea"/>
            </a:endParaRPr>
          </a:p>
        </p:txBody>
      </p:sp>
      <p:sp>
        <p:nvSpPr>
          <p:cNvPr id="14" name="テキスト ボックス 13"/>
          <p:cNvSpPr txBox="1"/>
          <p:nvPr/>
        </p:nvSpPr>
        <p:spPr>
          <a:xfrm>
            <a:off x="150921" y="660192"/>
            <a:ext cx="3052927" cy="553998"/>
          </a:xfrm>
          <a:prstGeom prst="rect">
            <a:avLst/>
          </a:prstGeom>
          <a:noFill/>
        </p:spPr>
        <p:txBody>
          <a:bodyPr wrap="square" rtlCol="0">
            <a:spAutoFit/>
          </a:bodyPr>
          <a:lstStyle/>
          <a:p>
            <a:r>
              <a:rPr kumimoji="1" lang="ja-JP" altLang="en-US" sz="1000" dirty="0" smtClean="0">
                <a:latin typeface="+mn-ea"/>
              </a:rPr>
              <a:t>タスクは束ねた後も、別々に</a:t>
            </a:r>
            <a:r>
              <a:rPr lang="ja-JP" altLang="en-US" sz="1000" dirty="0" smtClean="0">
                <a:latin typeface="+mn-ea"/>
              </a:rPr>
              <a:t>管理され、束ねたという情報のみ管理される。束ねた際に</a:t>
            </a:r>
            <a:r>
              <a:rPr lang="en-US" altLang="ja-JP" sz="1000" dirty="0" smtClean="0">
                <a:latin typeface="+mn-ea"/>
              </a:rPr>
              <a:t>BPMS</a:t>
            </a:r>
            <a:r>
              <a:rPr lang="ja-JP" altLang="en-US" sz="1000" dirty="0" smtClean="0">
                <a:latin typeface="+mn-ea"/>
              </a:rPr>
              <a:t>起票番号が新たに採版され、紐付きを参照できる。</a:t>
            </a:r>
            <a:endParaRPr kumimoji="1" lang="en-US" altLang="ja-JP" sz="1000" dirty="0" smtClean="0">
              <a:latin typeface="+mn-ea"/>
            </a:endParaRPr>
          </a:p>
        </p:txBody>
      </p:sp>
    </p:spTree>
    <p:extLst>
      <p:ext uri="{BB962C8B-B14F-4D97-AF65-F5344CB8AC3E}">
        <p14:creationId xmlns:p14="http://schemas.microsoft.com/office/powerpoint/2010/main" val="308141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p:cNvSpPr txBox="1"/>
          <p:nvPr/>
        </p:nvSpPr>
        <p:spPr>
          <a:xfrm>
            <a:off x="997185" y="572670"/>
            <a:ext cx="7139211" cy="1143337"/>
          </a:xfrm>
          <a:prstGeom prst="rect">
            <a:avLst/>
          </a:prstGeom>
          <a:solidFill>
            <a:schemeClr val="bg1">
              <a:lumMod val="85000"/>
            </a:schemeClr>
          </a:solidFill>
          <a:ln>
            <a:noFill/>
          </a:ln>
        </p:spPr>
        <p:txBody>
          <a:bodyPr vert="eaVert" wrap="square" rtlCol="0" anchor="b">
            <a:noAutofit/>
          </a:bodyPr>
          <a:lstStyle/>
          <a:p>
            <a:pPr algn="ctr"/>
            <a:r>
              <a:rPr lang="ja-JP" altLang="en-US" sz="900" b="1" dirty="0"/>
              <a:t>フロント業務</a:t>
            </a:r>
          </a:p>
        </p:txBody>
      </p:sp>
      <p:sp>
        <p:nvSpPr>
          <p:cNvPr id="80" name="テキスト ボックス 79"/>
          <p:cNvSpPr txBox="1"/>
          <p:nvPr/>
        </p:nvSpPr>
        <p:spPr>
          <a:xfrm>
            <a:off x="991797" y="1796812"/>
            <a:ext cx="7139211" cy="1527422"/>
          </a:xfrm>
          <a:prstGeom prst="rect">
            <a:avLst/>
          </a:prstGeom>
          <a:solidFill>
            <a:schemeClr val="bg1">
              <a:lumMod val="85000"/>
            </a:schemeClr>
          </a:solidFill>
          <a:ln>
            <a:noFill/>
          </a:ln>
        </p:spPr>
        <p:txBody>
          <a:bodyPr vert="eaVert" wrap="square" rtlCol="0" anchor="b">
            <a:noAutofit/>
          </a:bodyPr>
          <a:lstStyle/>
          <a:p>
            <a:pPr algn="ctr"/>
            <a:r>
              <a:rPr lang="ja-JP" altLang="en-US" sz="900" b="1" dirty="0"/>
              <a:t>バック業務</a:t>
            </a:r>
          </a:p>
        </p:txBody>
      </p:sp>
      <p:sp>
        <p:nvSpPr>
          <p:cNvPr id="81" name="テキスト ボックス 80"/>
          <p:cNvSpPr txBox="1"/>
          <p:nvPr/>
        </p:nvSpPr>
        <p:spPr>
          <a:xfrm>
            <a:off x="991358" y="3406476"/>
            <a:ext cx="7139211" cy="1441781"/>
          </a:xfrm>
          <a:prstGeom prst="rect">
            <a:avLst/>
          </a:prstGeom>
          <a:solidFill>
            <a:schemeClr val="bg1">
              <a:lumMod val="85000"/>
            </a:schemeClr>
          </a:solidFill>
          <a:ln>
            <a:noFill/>
          </a:ln>
        </p:spPr>
        <p:txBody>
          <a:bodyPr vert="eaVert" wrap="square" rtlCol="0" anchor="b">
            <a:noAutofit/>
          </a:bodyPr>
          <a:lstStyle/>
          <a:p>
            <a:pPr algn="ctr"/>
            <a:r>
              <a:rPr lang="ja-JP" altLang="en-US" sz="900" b="1" dirty="0"/>
              <a:t>マネジメント業務</a:t>
            </a:r>
          </a:p>
        </p:txBody>
      </p:sp>
      <p:sp>
        <p:nvSpPr>
          <p:cNvPr id="68" name="上下矢印 67"/>
          <p:cNvSpPr/>
          <p:nvPr/>
        </p:nvSpPr>
        <p:spPr bwMode="auto">
          <a:xfrm>
            <a:off x="4641055" y="850301"/>
            <a:ext cx="174449" cy="1254621"/>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159" name="上下矢印 158"/>
          <p:cNvSpPr/>
          <p:nvPr/>
        </p:nvSpPr>
        <p:spPr bwMode="auto">
          <a:xfrm>
            <a:off x="6194798" y="858231"/>
            <a:ext cx="174449" cy="1254621"/>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160" name="上下矢印 159"/>
          <p:cNvSpPr/>
          <p:nvPr/>
        </p:nvSpPr>
        <p:spPr bwMode="auto">
          <a:xfrm>
            <a:off x="3074881" y="850736"/>
            <a:ext cx="174449" cy="1254621"/>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157" name="正方形/長方形 156"/>
          <p:cNvSpPr/>
          <p:nvPr/>
        </p:nvSpPr>
        <p:spPr>
          <a:xfrm>
            <a:off x="2424208" y="3867894"/>
            <a:ext cx="2216847" cy="412241"/>
          </a:xfrm>
          <a:prstGeom prst="rect">
            <a:avLst/>
          </a:prstGeom>
          <a:solidFill>
            <a:schemeClr val="tx2">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ltLang="ja-JP" sz="900" b="1" dirty="0">
              <a:solidFill>
                <a:prstClr val="black"/>
              </a:solidFill>
            </a:endParaRPr>
          </a:p>
          <a:p>
            <a:pPr>
              <a:defRPr/>
            </a:pPr>
            <a:r>
              <a:rPr lang="en-US" altLang="ja-JP" sz="900" b="1" dirty="0">
                <a:solidFill>
                  <a:prstClr val="black"/>
                </a:solidFill>
              </a:rPr>
              <a:t>SAP BW/BO</a:t>
            </a:r>
            <a:endParaRPr lang="ja-JP" altLang="en-US" sz="900" b="1" dirty="0">
              <a:solidFill>
                <a:prstClr val="black"/>
              </a:solidFill>
            </a:endParaRPr>
          </a:p>
        </p:txBody>
      </p:sp>
      <p:sp>
        <p:nvSpPr>
          <p:cNvPr id="132" name="正方形/長方形 131"/>
          <p:cNvSpPr/>
          <p:nvPr/>
        </p:nvSpPr>
        <p:spPr>
          <a:xfrm>
            <a:off x="2424209" y="1510776"/>
            <a:ext cx="4532499" cy="437263"/>
          </a:xfrm>
          <a:prstGeom prst="rect">
            <a:avLst/>
          </a:prstGeom>
          <a:solidFill>
            <a:srgbClr val="FFFF99"/>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750" b="1" dirty="0">
                <a:solidFill>
                  <a:prstClr val="black"/>
                </a:solidFill>
                <a:latin typeface="+mn-ea"/>
              </a:rPr>
              <a:t>共通サービス</a:t>
            </a:r>
          </a:p>
        </p:txBody>
      </p:sp>
      <p:sp>
        <p:nvSpPr>
          <p:cNvPr id="100" name="正方形/長方形 99"/>
          <p:cNvSpPr/>
          <p:nvPr/>
        </p:nvSpPr>
        <p:spPr>
          <a:xfrm>
            <a:off x="2424208" y="2112853"/>
            <a:ext cx="4543043" cy="864096"/>
          </a:xfrm>
          <a:prstGeom prst="rect">
            <a:avLst/>
          </a:prstGeom>
          <a:solidFill>
            <a:schemeClr val="tx2">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900" b="1" dirty="0">
                <a:solidFill>
                  <a:prstClr val="black"/>
                </a:solidFill>
              </a:rPr>
              <a:t>　　　</a:t>
            </a:r>
            <a:r>
              <a:rPr lang="en-US" altLang="ja-JP" sz="900" b="1" dirty="0">
                <a:solidFill>
                  <a:prstClr val="black"/>
                </a:solidFill>
              </a:rPr>
              <a:t>SAP ERP</a:t>
            </a:r>
            <a:endParaRPr lang="ja-JP" altLang="en-US" sz="900" b="1" dirty="0">
              <a:solidFill>
                <a:prstClr val="black"/>
              </a:solidFill>
            </a:endParaRPr>
          </a:p>
        </p:txBody>
      </p:sp>
      <p:sp>
        <p:nvSpPr>
          <p:cNvPr id="4" name="タイトル 3"/>
          <p:cNvSpPr>
            <a:spLocks noGrp="1"/>
          </p:cNvSpPr>
          <p:nvPr>
            <p:ph type="title"/>
          </p:nvPr>
        </p:nvSpPr>
        <p:spPr/>
        <p:txBody>
          <a:bodyPr>
            <a:normAutofit fontScale="90000"/>
          </a:bodyPr>
          <a:lstStyle/>
          <a:p>
            <a:pPr>
              <a:defRPr/>
            </a:pPr>
            <a:r>
              <a:rPr lang="ja-JP" altLang="en-US" dirty="0" smtClean="0">
                <a:latin typeface="+mn-ea"/>
                <a:ea typeface="+mn-ea"/>
              </a:rPr>
              <a:t>システム全体像</a:t>
            </a:r>
            <a:r>
              <a:rPr lang="ja-JP" altLang="en-US" sz="1200" dirty="0">
                <a:solidFill>
                  <a:srgbClr val="C00000"/>
                </a:solidFill>
                <a:latin typeface="+mn-ea"/>
                <a:ea typeface="+mn-ea"/>
              </a:rPr>
              <a:t>（システム全体構成の詳細は添付</a:t>
            </a:r>
            <a:r>
              <a:rPr lang="en-US" altLang="ja-JP" sz="1200" dirty="0">
                <a:solidFill>
                  <a:srgbClr val="C00000"/>
                </a:solidFill>
                <a:latin typeface="+mn-ea"/>
                <a:ea typeface="+mn-ea"/>
              </a:rPr>
              <a:t>XX</a:t>
            </a:r>
            <a:r>
              <a:rPr lang="ja-JP" altLang="en-US" sz="1200" dirty="0">
                <a:solidFill>
                  <a:srgbClr val="C00000"/>
                </a:solidFill>
                <a:latin typeface="+mn-ea"/>
                <a:ea typeface="+mn-ea"/>
              </a:rPr>
              <a:t>を参照）</a:t>
            </a:r>
          </a:p>
        </p:txBody>
      </p:sp>
      <p:sp>
        <p:nvSpPr>
          <p:cNvPr id="17" name="AutoShape 2"/>
          <p:cNvSpPr>
            <a:spLocks noChangeArrowheads="1"/>
          </p:cNvSpPr>
          <p:nvPr/>
        </p:nvSpPr>
        <p:spPr bwMode="auto">
          <a:xfrm>
            <a:off x="2900545" y="2606833"/>
            <a:ext cx="1890713" cy="194819"/>
          </a:xfrm>
          <a:prstGeom prst="rect">
            <a:avLst/>
          </a:prstGeom>
          <a:solidFill>
            <a:schemeClr val="bg1"/>
          </a:solidFill>
          <a:ln w="9525">
            <a:solidFill>
              <a:schemeClr val="accent1"/>
            </a:solidFill>
            <a:miter lim="800000"/>
            <a:headEnd/>
            <a:tailEnd/>
          </a:ln>
          <a:effectLst/>
          <a:extLst/>
        </p:spPr>
        <p:txBody>
          <a:bodyPr wrap="none" anchor="ctr"/>
          <a:lstStyle/>
          <a:p>
            <a:pPr algn="ctr">
              <a:defRPr/>
            </a:pPr>
            <a:r>
              <a:rPr kumimoji="0" lang="en-US" altLang="ja-JP" sz="750" dirty="0">
                <a:solidFill>
                  <a:prstClr val="black"/>
                </a:solidFill>
                <a:latin typeface="+mn-ea"/>
              </a:rPr>
              <a:t>FI</a:t>
            </a:r>
            <a:r>
              <a:rPr kumimoji="0" lang="ja-JP" altLang="en-US" sz="750" dirty="0">
                <a:solidFill>
                  <a:prstClr val="black"/>
                </a:solidFill>
                <a:latin typeface="+mn-ea"/>
              </a:rPr>
              <a:t>（財務会計）</a:t>
            </a:r>
            <a:endParaRPr kumimoji="0" lang="en-US" altLang="ja-JP" sz="750" dirty="0">
              <a:solidFill>
                <a:prstClr val="black"/>
              </a:solidFill>
              <a:latin typeface="+mn-ea"/>
            </a:endParaRPr>
          </a:p>
        </p:txBody>
      </p:sp>
      <p:sp>
        <p:nvSpPr>
          <p:cNvPr id="23" name="AutoShape 3"/>
          <p:cNvSpPr>
            <a:spLocks noChangeArrowheads="1"/>
          </p:cNvSpPr>
          <p:nvPr/>
        </p:nvSpPr>
        <p:spPr bwMode="auto">
          <a:xfrm>
            <a:off x="4870471" y="2601139"/>
            <a:ext cx="1890713" cy="200513"/>
          </a:xfrm>
          <a:prstGeom prst="rect">
            <a:avLst/>
          </a:prstGeom>
          <a:solidFill>
            <a:schemeClr val="bg1"/>
          </a:solidFill>
          <a:ln w="9525">
            <a:solidFill>
              <a:schemeClr val="accent1"/>
            </a:solidFill>
            <a:miter lim="800000"/>
            <a:headEnd/>
            <a:tailEnd/>
          </a:ln>
          <a:effectLst/>
          <a:extLst/>
        </p:spPr>
        <p:txBody>
          <a:bodyPr wrap="none" anchor="ctr"/>
          <a:lstStyle/>
          <a:p>
            <a:pPr algn="ctr">
              <a:defRPr/>
            </a:pPr>
            <a:r>
              <a:rPr kumimoji="0" lang="en-US" altLang="ja-JP" sz="750" dirty="0">
                <a:solidFill>
                  <a:prstClr val="black"/>
                </a:solidFill>
                <a:latin typeface="+mn-ea"/>
              </a:rPr>
              <a:t>CO</a:t>
            </a:r>
            <a:r>
              <a:rPr kumimoji="0" lang="ja-JP" altLang="en-US" sz="750" dirty="0">
                <a:solidFill>
                  <a:prstClr val="black"/>
                </a:solidFill>
                <a:latin typeface="+mn-ea"/>
              </a:rPr>
              <a:t>（管理会計）</a:t>
            </a:r>
            <a:endParaRPr kumimoji="0" lang="en-US" altLang="ja-JP" sz="750" dirty="0">
              <a:solidFill>
                <a:prstClr val="black"/>
              </a:solidFill>
              <a:latin typeface="+mn-ea"/>
            </a:endParaRPr>
          </a:p>
        </p:txBody>
      </p:sp>
      <p:sp>
        <p:nvSpPr>
          <p:cNvPr id="24" name="AutoShape 29"/>
          <p:cNvSpPr>
            <a:spLocks noChangeArrowheads="1"/>
          </p:cNvSpPr>
          <p:nvPr/>
        </p:nvSpPr>
        <p:spPr bwMode="auto">
          <a:xfrm>
            <a:off x="3113838" y="3946955"/>
            <a:ext cx="1458162" cy="251742"/>
          </a:xfrm>
          <a:prstGeom prst="rect">
            <a:avLst/>
          </a:prstGeom>
          <a:solidFill>
            <a:schemeClr val="bg1"/>
          </a:solidFill>
          <a:ln w="9525">
            <a:solidFill>
              <a:schemeClr val="accent1"/>
            </a:solidFill>
            <a:miter lim="800000"/>
            <a:headEnd/>
            <a:tailEnd/>
          </a:ln>
          <a:effectLst/>
          <a:extLst/>
        </p:spPr>
        <p:txBody>
          <a:bodyPr wrap="none" anchor="ctr"/>
          <a:lstStyle/>
          <a:p>
            <a:pPr algn="ctr"/>
            <a:r>
              <a:rPr kumimoji="0" lang="ja-JP" altLang="en-US" sz="750" dirty="0">
                <a:solidFill>
                  <a:prstClr val="black"/>
                </a:solidFill>
                <a:latin typeface="+mn-ea"/>
              </a:rPr>
              <a:t>管理会計＆自由検索、予算</a:t>
            </a:r>
            <a:endParaRPr kumimoji="0" lang="en-US" altLang="ja-JP" sz="750" dirty="0">
              <a:solidFill>
                <a:prstClr val="black"/>
              </a:solidFill>
              <a:latin typeface="+mn-ea"/>
            </a:endParaRPr>
          </a:p>
        </p:txBody>
      </p:sp>
      <p:sp>
        <p:nvSpPr>
          <p:cNvPr id="25" name="AutoShape 32"/>
          <p:cNvSpPr>
            <a:spLocks noChangeArrowheads="1"/>
          </p:cNvSpPr>
          <p:nvPr/>
        </p:nvSpPr>
        <p:spPr bwMode="auto">
          <a:xfrm>
            <a:off x="4842210" y="1545636"/>
            <a:ext cx="1620000" cy="162000"/>
          </a:xfrm>
          <a:prstGeom prst="rect">
            <a:avLst/>
          </a:prstGeom>
          <a:solidFill>
            <a:schemeClr val="bg1"/>
          </a:solidFill>
          <a:ln w="9525">
            <a:solidFill>
              <a:schemeClr val="accent1"/>
            </a:solidFill>
            <a:miter lim="800000"/>
            <a:headEnd/>
            <a:tailEnd/>
          </a:ln>
          <a:effectLst/>
          <a:extLst/>
        </p:spPr>
        <p:txBody>
          <a:bodyPr wrap="none" anchor="ctr"/>
          <a:lstStyle/>
          <a:p>
            <a:pPr algn="ctr">
              <a:defRPr/>
            </a:pPr>
            <a:r>
              <a:rPr kumimoji="0" lang="ja-JP" altLang="en-US" sz="750" dirty="0">
                <a:solidFill>
                  <a:prstClr val="black"/>
                </a:solidFill>
                <a:latin typeface="+mn-ea"/>
              </a:rPr>
              <a:t>　　</a:t>
            </a:r>
            <a:r>
              <a:rPr kumimoji="0" lang="en-US" altLang="ja-JP" sz="750" dirty="0">
                <a:solidFill>
                  <a:prstClr val="black"/>
                </a:solidFill>
                <a:latin typeface="+mn-ea"/>
              </a:rPr>
              <a:t>Concur</a:t>
            </a:r>
            <a:r>
              <a:rPr kumimoji="0" lang="ja-JP" altLang="en-US" sz="750" dirty="0">
                <a:solidFill>
                  <a:prstClr val="black"/>
                </a:solidFill>
                <a:latin typeface="+mn-ea"/>
              </a:rPr>
              <a:t>（経費精算）</a:t>
            </a:r>
            <a:endParaRPr kumimoji="0" lang="en-US" altLang="ja-JP" sz="750" dirty="0">
              <a:solidFill>
                <a:prstClr val="black"/>
              </a:solidFill>
              <a:latin typeface="+mn-ea"/>
            </a:endParaRPr>
          </a:p>
        </p:txBody>
      </p:sp>
      <p:sp>
        <p:nvSpPr>
          <p:cNvPr id="27" name="AutoShape 32"/>
          <p:cNvSpPr>
            <a:spLocks noChangeArrowheads="1"/>
          </p:cNvSpPr>
          <p:nvPr/>
        </p:nvSpPr>
        <p:spPr bwMode="auto">
          <a:xfrm>
            <a:off x="2901736" y="2321750"/>
            <a:ext cx="1889522" cy="194915"/>
          </a:xfrm>
          <a:prstGeom prst="rect">
            <a:avLst/>
          </a:prstGeom>
          <a:solidFill>
            <a:schemeClr val="bg1"/>
          </a:solidFill>
          <a:ln w="9525">
            <a:solidFill>
              <a:schemeClr val="accent1"/>
            </a:solidFill>
            <a:miter lim="800000"/>
            <a:headEnd/>
            <a:tailEnd/>
          </a:ln>
          <a:effectLst/>
          <a:extLst/>
        </p:spPr>
        <p:txBody>
          <a:bodyPr wrap="none" anchor="ctr"/>
          <a:lstStyle/>
          <a:p>
            <a:pPr algn="ctr">
              <a:defRPr/>
            </a:pPr>
            <a:r>
              <a:rPr kumimoji="0" lang="en-US" altLang="ja-JP" sz="750" dirty="0">
                <a:solidFill>
                  <a:prstClr val="black"/>
                </a:solidFill>
                <a:latin typeface="+mn-ea"/>
              </a:rPr>
              <a:t>SD</a:t>
            </a:r>
            <a:r>
              <a:rPr kumimoji="0" lang="ja-JP" altLang="en-US" sz="750" dirty="0">
                <a:solidFill>
                  <a:prstClr val="black"/>
                </a:solidFill>
                <a:latin typeface="+mn-ea"/>
              </a:rPr>
              <a:t>（販売管理）</a:t>
            </a:r>
            <a:endParaRPr kumimoji="0" lang="en-US" altLang="ja-JP" sz="750" dirty="0">
              <a:solidFill>
                <a:prstClr val="black"/>
              </a:solidFill>
              <a:latin typeface="+mn-ea"/>
            </a:endParaRPr>
          </a:p>
        </p:txBody>
      </p:sp>
      <p:sp>
        <p:nvSpPr>
          <p:cNvPr id="29" name="AutoShape 29"/>
          <p:cNvSpPr>
            <a:spLocks noChangeArrowheads="1"/>
          </p:cNvSpPr>
          <p:nvPr/>
        </p:nvSpPr>
        <p:spPr bwMode="auto">
          <a:xfrm>
            <a:off x="4870471" y="2318184"/>
            <a:ext cx="1890713" cy="195307"/>
          </a:xfrm>
          <a:prstGeom prst="rect">
            <a:avLst/>
          </a:prstGeom>
          <a:solidFill>
            <a:schemeClr val="bg1"/>
          </a:solidFill>
          <a:ln w="9525">
            <a:solidFill>
              <a:schemeClr val="accent1"/>
            </a:solidFill>
            <a:miter lim="800000"/>
            <a:headEnd/>
            <a:tailEnd/>
          </a:ln>
          <a:effectLst/>
          <a:extLst/>
        </p:spPr>
        <p:txBody>
          <a:bodyPr wrap="none" anchor="ctr"/>
          <a:lstStyle/>
          <a:p>
            <a:pPr algn="ctr">
              <a:defRPr/>
            </a:pPr>
            <a:r>
              <a:rPr kumimoji="0" lang="en-US" altLang="ja-JP" sz="750" dirty="0">
                <a:solidFill>
                  <a:prstClr val="black"/>
                </a:solidFill>
                <a:latin typeface="+mn-ea"/>
              </a:rPr>
              <a:t>MM</a:t>
            </a:r>
            <a:r>
              <a:rPr kumimoji="0" lang="ja-JP" altLang="en-US" sz="750" dirty="0">
                <a:solidFill>
                  <a:prstClr val="black"/>
                </a:solidFill>
                <a:latin typeface="+mn-ea"/>
              </a:rPr>
              <a:t>（購買管理）</a:t>
            </a:r>
            <a:endParaRPr kumimoji="0" lang="en-US" altLang="ja-JP" sz="750" dirty="0">
              <a:solidFill>
                <a:prstClr val="black"/>
              </a:solidFill>
              <a:latin typeface="+mn-ea"/>
            </a:endParaRPr>
          </a:p>
        </p:txBody>
      </p:sp>
      <p:sp>
        <p:nvSpPr>
          <p:cNvPr id="133" name="正方形/長方形 132"/>
          <p:cNvSpPr/>
          <p:nvPr/>
        </p:nvSpPr>
        <p:spPr>
          <a:xfrm>
            <a:off x="3167844" y="1547969"/>
            <a:ext cx="1620000" cy="361005"/>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wrap="none" lIns="378000" anchor="ctr"/>
          <a:lstStyle/>
          <a:p>
            <a:pPr algn="ctr">
              <a:defRPr/>
            </a:pPr>
            <a:r>
              <a:rPr lang="en-US" altLang="ja-JP" sz="750" dirty="0">
                <a:solidFill>
                  <a:prstClr val="black"/>
                </a:solidFill>
                <a:latin typeface="+mn-ea"/>
              </a:rPr>
              <a:t>BPMS</a:t>
            </a:r>
            <a:r>
              <a:rPr lang="ja-JP" altLang="en-US" sz="750" dirty="0">
                <a:solidFill>
                  <a:prstClr val="black"/>
                </a:solidFill>
                <a:latin typeface="+mn-ea"/>
              </a:rPr>
              <a:t>（ﾌﾟﾛｾｽ</a:t>
            </a:r>
            <a:r>
              <a:rPr lang="en-US" altLang="ja-JP" sz="750" dirty="0">
                <a:solidFill>
                  <a:prstClr val="black"/>
                </a:solidFill>
                <a:latin typeface="+mn-ea"/>
              </a:rPr>
              <a:t>/</a:t>
            </a:r>
            <a:r>
              <a:rPr lang="ja-JP" altLang="en-US" sz="750" dirty="0">
                <a:solidFill>
                  <a:prstClr val="black"/>
                </a:solidFill>
                <a:latin typeface="+mn-ea"/>
              </a:rPr>
              <a:t>ﾙｰﾙ管理）</a:t>
            </a:r>
            <a:r>
              <a:rPr lang="en-US" altLang="ja-JP" sz="750" dirty="0">
                <a:solidFill>
                  <a:prstClr val="black"/>
                </a:solidFill>
                <a:latin typeface="+mn-ea"/>
              </a:rPr>
              <a:t/>
            </a:r>
            <a:br>
              <a:rPr lang="en-US" altLang="ja-JP" sz="750" dirty="0">
                <a:solidFill>
                  <a:prstClr val="black"/>
                </a:solidFill>
                <a:latin typeface="+mn-ea"/>
              </a:rPr>
            </a:br>
            <a:r>
              <a:rPr lang="ja-JP" altLang="en-US" sz="750" dirty="0" smtClean="0">
                <a:solidFill>
                  <a:prstClr val="black"/>
                </a:solidFill>
                <a:latin typeface="+mn-ea"/>
              </a:rPr>
              <a:t>ﾀｽｸ</a:t>
            </a:r>
            <a:r>
              <a:rPr lang="ja-JP" altLang="en-US" sz="750" dirty="0">
                <a:solidFill>
                  <a:prstClr val="black"/>
                </a:solidFill>
                <a:latin typeface="+mn-ea"/>
              </a:rPr>
              <a:t>ﾅﾋﾞ</a:t>
            </a:r>
            <a:r>
              <a:rPr lang="ja-JP" altLang="en-US" sz="750" dirty="0" smtClean="0">
                <a:solidFill>
                  <a:prstClr val="black"/>
                </a:solidFill>
                <a:latin typeface="+mn-ea"/>
              </a:rPr>
              <a:t>（</a:t>
            </a:r>
            <a:r>
              <a:rPr lang="ja-JP" altLang="en-US" sz="750" dirty="0">
                <a:solidFill>
                  <a:prstClr val="black"/>
                </a:solidFill>
                <a:latin typeface="+mn-ea"/>
              </a:rPr>
              <a:t>ﾜｰｸﾌﾛｰ</a:t>
            </a:r>
            <a:r>
              <a:rPr lang="en-US" altLang="ja-JP" sz="750" dirty="0">
                <a:solidFill>
                  <a:prstClr val="black"/>
                </a:solidFill>
                <a:latin typeface="+mn-ea"/>
              </a:rPr>
              <a:t>､</a:t>
            </a:r>
            <a:r>
              <a:rPr lang="ja-JP" altLang="en-US" sz="750" dirty="0">
                <a:solidFill>
                  <a:prstClr val="black"/>
                </a:solidFill>
                <a:latin typeface="+mn-ea"/>
              </a:rPr>
              <a:t>ﾀｽｸ管理）</a:t>
            </a:r>
            <a:r>
              <a:rPr lang="en-US" altLang="ja-JP" sz="750" dirty="0">
                <a:solidFill>
                  <a:prstClr val="black"/>
                </a:solidFill>
                <a:latin typeface="+mn-ea"/>
              </a:rPr>
              <a:t/>
            </a:r>
            <a:br>
              <a:rPr lang="en-US" altLang="ja-JP" sz="750" dirty="0">
                <a:solidFill>
                  <a:prstClr val="black"/>
                </a:solidFill>
                <a:latin typeface="+mn-ea"/>
              </a:rPr>
            </a:br>
            <a:r>
              <a:rPr lang="ja-JP" altLang="en-US" sz="750" dirty="0">
                <a:solidFill>
                  <a:prstClr val="black"/>
                </a:solidFill>
                <a:latin typeface="+mn-ea"/>
              </a:rPr>
              <a:t>ｸﾗｳﾄﾞﾌｧｲﾘﾝｸﾞ（ﾍﾟｰﾊﾟｰﾚｽ）</a:t>
            </a:r>
          </a:p>
        </p:txBody>
      </p:sp>
      <p:sp>
        <p:nvSpPr>
          <p:cNvPr id="95" name="正方形/長方形 94"/>
          <p:cNvSpPr/>
          <p:nvPr/>
        </p:nvSpPr>
        <p:spPr>
          <a:xfrm>
            <a:off x="2426809" y="993982"/>
            <a:ext cx="1424210" cy="389636"/>
          </a:xfrm>
          <a:prstGeom prst="rect">
            <a:avLst/>
          </a:prstGeom>
          <a:solidFill>
            <a:schemeClr val="accent6">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750" dirty="0" err="1">
                <a:solidFill>
                  <a:schemeClr val="tx1"/>
                </a:solidFill>
                <a:latin typeface="+mn-ea"/>
              </a:rPr>
              <a:t>SalesNAVI</a:t>
            </a:r>
            <a:endParaRPr lang="en-US" altLang="ja-JP" sz="750" dirty="0">
              <a:solidFill>
                <a:schemeClr val="tx1"/>
              </a:solidFill>
              <a:latin typeface="+mn-ea"/>
            </a:endParaRPr>
          </a:p>
          <a:p>
            <a:pPr algn="ctr">
              <a:defRPr/>
            </a:pPr>
            <a:r>
              <a:rPr lang="ja-JP" altLang="en-US" sz="750" dirty="0">
                <a:solidFill>
                  <a:schemeClr val="tx1"/>
                </a:solidFill>
                <a:latin typeface="+mn-ea"/>
              </a:rPr>
              <a:t>（見積・成約</a:t>
            </a:r>
            <a:r>
              <a:rPr lang="en-US" altLang="ja-JP" sz="750" dirty="0">
                <a:solidFill>
                  <a:schemeClr val="tx1"/>
                </a:solidFill>
                <a:latin typeface="+mn-ea"/>
              </a:rPr>
              <a:t>/</a:t>
            </a:r>
            <a:r>
              <a:rPr lang="ja-JP" altLang="en-US" sz="750" dirty="0">
                <a:solidFill>
                  <a:schemeClr val="tx1"/>
                </a:solidFill>
                <a:latin typeface="+mn-ea"/>
              </a:rPr>
              <a:t>売上申請）</a:t>
            </a:r>
          </a:p>
        </p:txBody>
      </p:sp>
      <p:sp>
        <p:nvSpPr>
          <p:cNvPr id="108" name="正方形/長方形 107"/>
          <p:cNvSpPr/>
          <p:nvPr/>
        </p:nvSpPr>
        <p:spPr>
          <a:xfrm>
            <a:off x="4046989" y="993982"/>
            <a:ext cx="1383329" cy="389636"/>
          </a:xfrm>
          <a:prstGeom prst="rect">
            <a:avLst/>
          </a:prstGeom>
          <a:solidFill>
            <a:schemeClr val="accent6">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750" dirty="0">
                <a:solidFill>
                  <a:schemeClr val="tx1"/>
                </a:solidFill>
                <a:latin typeface="+mn-ea"/>
              </a:rPr>
              <a:t>PJNAVI</a:t>
            </a:r>
            <a:br>
              <a:rPr lang="en-US" altLang="ja-JP" sz="750" dirty="0">
                <a:solidFill>
                  <a:schemeClr val="tx1"/>
                </a:solidFill>
                <a:latin typeface="+mn-ea"/>
              </a:rPr>
            </a:br>
            <a:r>
              <a:rPr lang="ja-JP" altLang="en-US" sz="750" dirty="0">
                <a:solidFill>
                  <a:schemeClr val="tx1"/>
                </a:solidFill>
                <a:latin typeface="+mn-ea"/>
              </a:rPr>
              <a:t>（プロジェクト管理）</a:t>
            </a:r>
          </a:p>
        </p:txBody>
      </p:sp>
      <p:pic>
        <p:nvPicPr>
          <p:cNvPr id="124"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1547736" y="1490604"/>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78"/>
          <p:cNvSpPr>
            <a:spLocks noChangeArrowheads="1"/>
          </p:cNvSpPr>
          <p:nvPr/>
        </p:nvSpPr>
        <p:spPr bwMode="blackWhite">
          <a:xfrm>
            <a:off x="1508707" y="1762056"/>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全社員</a:t>
            </a:r>
            <a:endParaRPr kumimoji="0" lang="en-US" altLang="ja-JP" sz="750" dirty="0">
              <a:latin typeface="+mn-ea"/>
              <a:ea typeface="+mn-ea"/>
            </a:endParaRPr>
          </a:p>
        </p:txBody>
      </p:sp>
      <p:pic>
        <p:nvPicPr>
          <p:cNvPr id="145"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3005826" y="500041"/>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78"/>
          <p:cNvSpPr>
            <a:spLocks noChangeArrowheads="1"/>
          </p:cNvSpPr>
          <p:nvPr/>
        </p:nvSpPr>
        <p:spPr bwMode="blackWhite">
          <a:xfrm>
            <a:off x="2831425" y="735942"/>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営業</a:t>
            </a:r>
            <a:endParaRPr kumimoji="0" lang="en-US" altLang="ja-JP" sz="750" dirty="0">
              <a:latin typeface="+mn-ea"/>
              <a:ea typeface="+mn-ea"/>
            </a:endParaRPr>
          </a:p>
        </p:txBody>
      </p:sp>
      <p:pic>
        <p:nvPicPr>
          <p:cNvPr id="148"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4572000" y="500041"/>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78"/>
          <p:cNvSpPr>
            <a:spLocks noChangeArrowheads="1"/>
          </p:cNvSpPr>
          <p:nvPr/>
        </p:nvSpPr>
        <p:spPr bwMode="blackWhite">
          <a:xfrm>
            <a:off x="4397599" y="735942"/>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en-US" altLang="ja-JP" sz="750" dirty="0">
                <a:latin typeface="+mn-ea"/>
                <a:ea typeface="+mn-ea"/>
              </a:rPr>
              <a:t>SE</a:t>
            </a:r>
          </a:p>
        </p:txBody>
      </p:sp>
      <p:pic>
        <p:nvPicPr>
          <p:cNvPr id="168"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1547664" y="2266002"/>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78"/>
          <p:cNvSpPr>
            <a:spLocks noChangeArrowheads="1"/>
          </p:cNvSpPr>
          <p:nvPr/>
        </p:nvSpPr>
        <p:spPr bwMode="blackWhite">
          <a:xfrm>
            <a:off x="1493658" y="2539549"/>
            <a:ext cx="417016"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業務</a:t>
            </a:r>
            <a:endParaRPr kumimoji="0" lang="en-US" altLang="ja-JP" sz="750" dirty="0">
              <a:latin typeface="+mn-ea"/>
              <a:ea typeface="+mn-ea"/>
            </a:endParaRPr>
          </a:p>
        </p:txBody>
      </p:sp>
      <p:pic>
        <p:nvPicPr>
          <p:cNvPr id="170"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1856466" y="2267084"/>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78"/>
          <p:cNvSpPr>
            <a:spLocks noChangeArrowheads="1"/>
          </p:cNvSpPr>
          <p:nvPr/>
        </p:nvSpPr>
        <p:spPr bwMode="blackWhite">
          <a:xfrm>
            <a:off x="1793769" y="2537510"/>
            <a:ext cx="417016"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財経</a:t>
            </a:r>
            <a:endParaRPr kumimoji="0" lang="en-US" altLang="ja-JP" sz="750" dirty="0">
              <a:latin typeface="+mn-ea"/>
              <a:ea typeface="+mn-ea"/>
            </a:endParaRPr>
          </a:p>
        </p:txBody>
      </p:sp>
      <p:pic>
        <p:nvPicPr>
          <p:cNvPr id="178" name="Picture 88" descr="MC900432625[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317019" y="4424526"/>
            <a:ext cx="290510" cy="28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Rectangle 78"/>
          <p:cNvSpPr>
            <a:spLocks noChangeArrowheads="1"/>
          </p:cNvSpPr>
          <p:nvPr/>
        </p:nvSpPr>
        <p:spPr bwMode="blackWhite">
          <a:xfrm>
            <a:off x="4129185" y="4641394"/>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経営層</a:t>
            </a:r>
            <a:endParaRPr kumimoji="0" lang="en-US" altLang="ja-JP" sz="750" dirty="0">
              <a:latin typeface="+mn-ea"/>
              <a:ea typeface="+mn-ea"/>
            </a:endParaRPr>
          </a:p>
        </p:txBody>
      </p:sp>
      <p:sp>
        <p:nvSpPr>
          <p:cNvPr id="189" name="Rectangle 78"/>
          <p:cNvSpPr>
            <a:spLocks noChangeArrowheads="1"/>
          </p:cNvSpPr>
          <p:nvPr/>
        </p:nvSpPr>
        <p:spPr bwMode="blackWhite">
          <a:xfrm>
            <a:off x="4803894" y="4648498"/>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ja-JP" altLang="en-US" sz="750" dirty="0">
                <a:latin typeface="+mn-ea"/>
                <a:ea typeface="+mn-ea"/>
              </a:rPr>
              <a:t>経企／経管Ｇ</a:t>
            </a:r>
            <a:endParaRPr kumimoji="0" lang="en-US" altLang="ja-JP" sz="750" dirty="0">
              <a:latin typeface="+mn-ea"/>
              <a:ea typeface="+mn-ea"/>
            </a:endParaRPr>
          </a:p>
        </p:txBody>
      </p:sp>
      <p:sp>
        <p:nvSpPr>
          <p:cNvPr id="59" name="上下矢印 58"/>
          <p:cNvSpPr/>
          <p:nvPr/>
        </p:nvSpPr>
        <p:spPr bwMode="auto">
          <a:xfrm rot="5400000" flipH="1" flipV="1">
            <a:off x="7018936" y="2434757"/>
            <a:ext cx="150749" cy="208712"/>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66" name="正方形/長方形 65"/>
          <p:cNvSpPr/>
          <p:nvPr/>
        </p:nvSpPr>
        <p:spPr>
          <a:xfrm>
            <a:off x="5559008" y="993982"/>
            <a:ext cx="1415988" cy="389636"/>
          </a:xfrm>
          <a:prstGeom prst="rect">
            <a:avLst/>
          </a:prstGeom>
          <a:solidFill>
            <a:schemeClr val="accent6">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750" dirty="0">
                <a:solidFill>
                  <a:schemeClr val="tx1"/>
                </a:solidFill>
                <a:latin typeface="+mn-ea"/>
              </a:rPr>
              <a:t>保守システム</a:t>
            </a:r>
            <a:endParaRPr lang="en-US" altLang="ja-JP" sz="750" dirty="0">
              <a:solidFill>
                <a:schemeClr val="tx1"/>
              </a:solidFill>
              <a:latin typeface="+mn-ea"/>
            </a:endParaRPr>
          </a:p>
          <a:p>
            <a:pPr algn="ctr">
              <a:defRPr/>
            </a:pPr>
            <a:r>
              <a:rPr lang="ja-JP" altLang="en-US" sz="600" dirty="0">
                <a:solidFill>
                  <a:schemeClr val="tx1"/>
                </a:solidFill>
                <a:latin typeface="+mn-ea"/>
              </a:rPr>
              <a:t>（インシデント管理・在庫管理）</a:t>
            </a:r>
          </a:p>
        </p:txBody>
      </p:sp>
      <p:sp>
        <p:nvSpPr>
          <p:cNvPr id="69" name="上下矢印 68"/>
          <p:cNvSpPr/>
          <p:nvPr/>
        </p:nvSpPr>
        <p:spPr bwMode="auto">
          <a:xfrm>
            <a:off x="4649428" y="4305851"/>
            <a:ext cx="136178" cy="190047"/>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10" name="フローチャート : 磁気ディスク 9"/>
          <p:cNvSpPr/>
          <p:nvPr/>
        </p:nvSpPr>
        <p:spPr>
          <a:xfrm>
            <a:off x="3515875" y="3111810"/>
            <a:ext cx="2406275" cy="580788"/>
          </a:xfrm>
          <a:prstGeom prst="flowChartMagneticDisk">
            <a:avLst/>
          </a:prstGeom>
          <a:solidFill>
            <a:schemeClr val="tx1">
              <a:lumMod val="65000"/>
              <a:lumOff val="3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mn-ea"/>
              </a:rPr>
              <a:t>SAP HANA</a:t>
            </a:r>
            <a:endParaRPr lang="ja-JP" altLang="en-US" sz="1200" b="1" dirty="0">
              <a:solidFill>
                <a:schemeClr val="bg1"/>
              </a:solidFill>
              <a:latin typeface="+mn-ea"/>
            </a:endParaRPr>
          </a:p>
        </p:txBody>
      </p:sp>
      <p:sp>
        <p:nvSpPr>
          <p:cNvPr id="11" name="下矢印 10"/>
          <p:cNvSpPr/>
          <p:nvPr/>
        </p:nvSpPr>
        <p:spPr>
          <a:xfrm>
            <a:off x="4612687" y="3635353"/>
            <a:ext cx="233912" cy="1828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25"/>
          </a:p>
        </p:txBody>
      </p:sp>
      <p:sp>
        <p:nvSpPr>
          <p:cNvPr id="72" name="上下矢印 71"/>
          <p:cNvSpPr/>
          <p:nvPr/>
        </p:nvSpPr>
        <p:spPr>
          <a:xfrm>
            <a:off x="4612687" y="2960579"/>
            <a:ext cx="233912" cy="245336"/>
          </a:xfrm>
          <a:prstGeom prst="upDownArrow">
            <a:avLst>
              <a:gd name="adj1" fmla="val 53331"/>
              <a:gd name="adj2" fmla="val 350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25"/>
          </a:p>
        </p:txBody>
      </p:sp>
      <p:sp>
        <p:nvSpPr>
          <p:cNvPr id="73" name="正方形/長方形 72"/>
          <p:cNvSpPr/>
          <p:nvPr/>
        </p:nvSpPr>
        <p:spPr>
          <a:xfrm>
            <a:off x="7218030" y="2113031"/>
            <a:ext cx="670813" cy="863918"/>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600" dirty="0" err="1">
                <a:solidFill>
                  <a:schemeClr val="tx1"/>
                </a:solidFill>
                <a:latin typeface="+mn-ea"/>
              </a:rPr>
              <a:t>ProPlus</a:t>
            </a:r>
            <a:endParaRPr lang="en-US" altLang="ja-JP" sz="600" dirty="0">
              <a:solidFill>
                <a:schemeClr val="tx1"/>
              </a:solidFill>
              <a:latin typeface="+mn-ea"/>
            </a:endParaRPr>
          </a:p>
          <a:p>
            <a:pPr algn="ctr">
              <a:defRPr/>
            </a:pPr>
            <a:r>
              <a:rPr lang="en-US" altLang="ja-JP" sz="600" dirty="0">
                <a:solidFill>
                  <a:schemeClr val="tx1"/>
                </a:solidFill>
                <a:latin typeface="+mn-ea"/>
              </a:rPr>
              <a:t>(</a:t>
            </a:r>
            <a:r>
              <a:rPr lang="ja-JP" altLang="en-US" sz="600" dirty="0">
                <a:solidFill>
                  <a:schemeClr val="tx1"/>
                </a:solidFill>
                <a:latin typeface="+mn-ea"/>
              </a:rPr>
              <a:t>固定資産）</a:t>
            </a:r>
            <a:endParaRPr lang="en-US" altLang="ja-JP" sz="600" dirty="0">
              <a:solidFill>
                <a:schemeClr val="tx1"/>
              </a:solidFill>
              <a:latin typeface="+mn-ea"/>
            </a:endParaRPr>
          </a:p>
          <a:p>
            <a:pPr algn="ctr">
              <a:defRPr/>
            </a:pPr>
            <a:endParaRPr lang="en-US" altLang="ja-JP" sz="600" dirty="0">
              <a:solidFill>
                <a:schemeClr val="tx1"/>
              </a:solidFill>
              <a:latin typeface="+mn-ea"/>
            </a:endParaRPr>
          </a:p>
          <a:p>
            <a:pPr algn="ctr">
              <a:defRPr/>
            </a:pPr>
            <a:r>
              <a:rPr lang="en-US" altLang="ja-JP" sz="600" dirty="0">
                <a:solidFill>
                  <a:schemeClr val="tx1"/>
                </a:solidFill>
                <a:latin typeface="+mn-ea"/>
              </a:rPr>
              <a:t>DIVA</a:t>
            </a:r>
          </a:p>
          <a:p>
            <a:pPr algn="ctr">
              <a:defRPr/>
            </a:pPr>
            <a:r>
              <a:rPr lang="en-US" altLang="ja-JP" sz="600" dirty="0">
                <a:solidFill>
                  <a:schemeClr val="tx1"/>
                </a:solidFill>
                <a:latin typeface="+mn-ea"/>
              </a:rPr>
              <a:t>(</a:t>
            </a:r>
            <a:r>
              <a:rPr lang="ja-JP" altLang="en-US" sz="600" dirty="0">
                <a:solidFill>
                  <a:schemeClr val="tx1"/>
                </a:solidFill>
                <a:latin typeface="+mn-ea"/>
              </a:rPr>
              <a:t>連結会計</a:t>
            </a:r>
            <a:r>
              <a:rPr lang="en-US" altLang="ja-JP" sz="600" dirty="0">
                <a:solidFill>
                  <a:schemeClr val="tx1"/>
                </a:solidFill>
                <a:latin typeface="+mn-ea"/>
              </a:rPr>
              <a:t>)</a:t>
            </a:r>
          </a:p>
        </p:txBody>
      </p:sp>
      <p:pic>
        <p:nvPicPr>
          <p:cNvPr id="75"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6123133" y="500041"/>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8"/>
          <p:cNvSpPr>
            <a:spLocks noChangeArrowheads="1"/>
          </p:cNvSpPr>
          <p:nvPr/>
        </p:nvSpPr>
        <p:spPr bwMode="blackWhite">
          <a:xfrm>
            <a:off x="5937199" y="740768"/>
            <a:ext cx="673888" cy="234926"/>
          </a:xfrm>
          <a:prstGeom prst="rect">
            <a:avLst/>
          </a:prstGeom>
          <a:noFill/>
          <a:ln>
            <a:noFill/>
          </a:ln>
        </p:spPr>
        <p:txBody>
          <a:bodyPr wrap="none" lIns="67500" tIns="40500" rIns="67500" bIns="40500" anchor="ctr"/>
          <a:lstStyle>
            <a:lvl1pPr>
              <a:defRPr sz="1700" b="1">
                <a:solidFill>
                  <a:schemeClr val="tx1"/>
                </a:solidFill>
                <a:latin typeface="Verdana" panose="020B0604030504040204" pitchFamily="34" charset="0"/>
                <a:ea typeface="ＭＳ Ｐゴシック" panose="020B0600070205080204" pitchFamily="50" charset="-128"/>
              </a:defRPr>
            </a:lvl1pPr>
            <a:lvl2pPr marL="742950" indent="-285750">
              <a:defRPr sz="1700" b="1">
                <a:solidFill>
                  <a:schemeClr val="tx1"/>
                </a:solidFill>
                <a:latin typeface="Verdana" panose="020B0604030504040204" pitchFamily="34" charset="0"/>
                <a:ea typeface="ＭＳ Ｐゴシック" panose="020B0600070205080204" pitchFamily="50" charset="-128"/>
              </a:defRPr>
            </a:lvl2pPr>
            <a:lvl3pPr marL="1143000" indent="-228600">
              <a:defRPr sz="1700" b="1">
                <a:solidFill>
                  <a:schemeClr val="tx1"/>
                </a:solidFill>
                <a:latin typeface="Verdana" panose="020B0604030504040204" pitchFamily="34" charset="0"/>
                <a:ea typeface="ＭＳ Ｐゴシック" panose="020B0600070205080204" pitchFamily="50" charset="-128"/>
              </a:defRPr>
            </a:lvl3pPr>
            <a:lvl4pPr marL="1600200" indent="-228600">
              <a:defRPr sz="1700" b="1">
                <a:solidFill>
                  <a:schemeClr val="tx1"/>
                </a:solidFill>
                <a:latin typeface="Verdana" panose="020B0604030504040204" pitchFamily="34" charset="0"/>
                <a:ea typeface="ＭＳ Ｐゴシック" panose="020B0600070205080204" pitchFamily="50" charset="-128"/>
              </a:defRPr>
            </a:lvl4pPr>
            <a:lvl5pPr marL="2057400" indent="-228600">
              <a:defRPr sz="1700" b="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sz="1700" b="1">
                <a:solidFill>
                  <a:schemeClr val="tx1"/>
                </a:solidFill>
                <a:latin typeface="Verdana" panose="020B0604030504040204" pitchFamily="34" charset="0"/>
                <a:ea typeface="ＭＳ Ｐゴシック" panose="020B0600070205080204" pitchFamily="50" charset="-128"/>
              </a:defRPr>
            </a:lvl9pPr>
          </a:lstStyle>
          <a:p>
            <a:pPr algn="ctr" fontAlgn="base" hangingPunct="0">
              <a:spcBef>
                <a:spcPct val="0"/>
              </a:spcBef>
              <a:spcAft>
                <a:spcPct val="0"/>
              </a:spcAft>
              <a:defRPr/>
            </a:pPr>
            <a:r>
              <a:rPr kumimoji="0" lang="en-US" altLang="ja-JP" sz="750" dirty="0">
                <a:latin typeface="+mn-ea"/>
                <a:ea typeface="+mn-ea"/>
              </a:rPr>
              <a:t>CE</a:t>
            </a:r>
          </a:p>
        </p:txBody>
      </p:sp>
      <p:sp>
        <p:nvSpPr>
          <p:cNvPr id="77" name="正方形/長方形 76"/>
          <p:cNvSpPr/>
          <p:nvPr/>
        </p:nvSpPr>
        <p:spPr>
          <a:xfrm>
            <a:off x="4842078" y="1747512"/>
            <a:ext cx="1620000" cy="1620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ja-JP" altLang="en-US" sz="750" dirty="0">
                <a:solidFill>
                  <a:prstClr val="black"/>
                </a:solidFill>
                <a:latin typeface="+mn-ea"/>
              </a:rPr>
              <a:t>　　　　人財可視化ｼｽﾃﾑ（人財</a:t>
            </a:r>
            <a:r>
              <a:rPr lang="en-US" altLang="ja-JP" sz="750" dirty="0">
                <a:solidFill>
                  <a:prstClr val="black"/>
                </a:solidFill>
                <a:latin typeface="+mn-ea"/>
              </a:rPr>
              <a:t>DB</a:t>
            </a:r>
            <a:r>
              <a:rPr lang="ja-JP" altLang="en-US" sz="750" dirty="0">
                <a:solidFill>
                  <a:prstClr val="black"/>
                </a:solidFill>
                <a:latin typeface="+mn-ea"/>
              </a:rPr>
              <a:t>）</a:t>
            </a:r>
          </a:p>
        </p:txBody>
      </p:sp>
      <p:sp>
        <p:nvSpPr>
          <p:cNvPr id="55" name="上下矢印 54"/>
          <p:cNvSpPr/>
          <p:nvPr/>
        </p:nvSpPr>
        <p:spPr bwMode="auto">
          <a:xfrm rot="5400000" flipH="1" flipV="1">
            <a:off x="2193073" y="2439117"/>
            <a:ext cx="150749" cy="208712"/>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sp>
        <p:nvSpPr>
          <p:cNvPr id="56" name="上下矢印 55"/>
          <p:cNvSpPr/>
          <p:nvPr/>
        </p:nvSpPr>
        <p:spPr bwMode="auto">
          <a:xfrm rot="5400000" flipH="1" flipV="1">
            <a:off x="2185761" y="1678673"/>
            <a:ext cx="150749" cy="208712"/>
          </a:xfrm>
          <a:prstGeom prst="upDownArrow">
            <a:avLst/>
          </a:prstGeom>
          <a:solidFill>
            <a:srgbClr val="FFC000"/>
          </a:solidFill>
          <a:ln w="28575" algn="ctr">
            <a:noFill/>
            <a:miter lim="800000"/>
            <a:headEnd/>
            <a:tailEnd/>
          </a:ln>
        </p:spPr>
        <p:txBody>
          <a:bodyPr lIns="54000" tIns="54000" rIns="54000" bIns="54000" rtlCol="0" anchor="ctr"/>
          <a:lstStyle/>
          <a:p>
            <a:pPr marL="133350" indent="-133350" algn="ctr" defTabSz="685800">
              <a:lnSpc>
                <a:spcPct val="105000"/>
              </a:lnSpc>
              <a:spcBef>
                <a:spcPts val="450"/>
              </a:spcBef>
              <a:buBlip>
                <a:blip r:embed="rId2"/>
              </a:buBlip>
            </a:pPr>
            <a:endParaRPr kumimoji="0" lang="ja-JP" altLang="en-US" sz="1050" kern="0" dirty="0">
              <a:latin typeface="+mn-ea"/>
              <a:cs typeface="Arial" charset="0"/>
            </a:endParaRPr>
          </a:p>
        </p:txBody>
      </p:sp>
      <p:pic>
        <p:nvPicPr>
          <p:cNvPr id="58"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1709718" y="1490604"/>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1871736" y="1490604"/>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3" descr="C:\Users\120076\Desktop\MB900433944.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292" b="93750" l="7292" r="91667"/>
                    </a14:imgEffect>
                  </a14:imgLayer>
                </a14:imgProps>
              </a:ext>
              <a:ext uri="{28A0092B-C50C-407E-A947-70E740481C1C}">
                <a14:useLocalDpi xmlns:a14="http://schemas.microsoft.com/office/drawing/2010/main" val="0"/>
              </a:ext>
            </a:extLst>
          </a:blip>
          <a:srcRect/>
          <a:stretch>
            <a:fillRect/>
          </a:stretch>
        </p:blipFill>
        <p:spPr bwMode="auto">
          <a:xfrm flipH="1">
            <a:off x="4950042" y="4403312"/>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4731417" y="3867894"/>
            <a:ext cx="2216847" cy="412241"/>
          </a:xfrm>
          <a:prstGeom prst="rect">
            <a:avLst/>
          </a:prstGeom>
          <a:solidFill>
            <a:schemeClr val="tx2">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ltLang="ja-JP" sz="900" b="1" dirty="0">
              <a:solidFill>
                <a:prstClr val="black"/>
              </a:solidFill>
            </a:endParaRPr>
          </a:p>
          <a:p>
            <a:pPr>
              <a:defRPr/>
            </a:pPr>
            <a:r>
              <a:rPr lang="en-US" altLang="ja-JP" sz="900" b="1" dirty="0">
                <a:solidFill>
                  <a:prstClr val="black"/>
                </a:solidFill>
              </a:rPr>
              <a:t>SAP BPC</a:t>
            </a:r>
            <a:endParaRPr lang="ja-JP" altLang="en-US" sz="900" b="1" dirty="0">
              <a:solidFill>
                <a:prstClr val="black"/>
              </a:solidFill>
            </a:endParaRPr>
          </a:p>
        </p:txBody>
      </p:sp>
      <p:sp>
        <p:nvSpPr>
          <p:cNvPr id="53" name="AutoShape 29"/>
          <p:cNvSpPr>
            <a:spLocks noChangeArrowheads="1"/>
          </p:cNvSpPr>
          <p:nvPr/>
        </p:nvSpPr>
        <p:spPr bwMode="auto">
          <a:xfrm>
            <a:off x="5274078" y="3940188"/>
            <a:ext cx="1458162" cy="251742"/>
          </a:xfrm>
          <a:prstGeom prst="rect">
            <a:avLst/>
          </a:prstGeom>
          <a:solidFill>
            <a:schemeClr val="bg1"/>
          </a:solidFill>
          <a:ln w="9525">
            <a:solidFill>
              <a:schemeClr val="accent1"/>
            </a:solidFill>
            <a:miter lim="800000"/>
            <a:headEnd/>
            <a:tailEnd/>
          </a:ln>
          <a:effectLst/>
          <a:extLst/>
        </p:spPr>
        <p:txBody>
          <a:bodyPr wrap="none" anchor="ctr"/>
          <a:lstStyle/>
          <a:p>
            <a:pPr algn="ctr"/>
            <a:r>
              <a:rPr kumimoji="0" lang="ja-JP" altLang="en-US" sz="750" dirty="0">
                <a:solidFill>
                  <a:prstClr val="black"/>
                </a:solidFill>
                <a:latin typeface="+mn-ea"/>
              </a:rPr>
              <a:t>予算編成</a:t>
            </a:r>
            <a:r>
              <a:rPr kumimoji="0" lang="en-US" altLang="ja-JP" sz="750" dirty="0">
                <a:solidFill>
                  <a:prstClr val="black"/>
                </a:solidFill>
                <a:latin typeface="+mn-ea"/>
              </a:rPr>
              <a:t>&amp;</a:t>
            </a:r>
            <a:r>
              <a:rPr kumimoji="0" lang="ja-JP" altLang="en-US" sz="750" dirty="0">
                <a:solidFill>
                  <a:prstClr val="black"/>
                </a:solidFill>
                <a:latin typeface="+mn-ea"/>
              </a:rPr>
              <a:t>予実管理</a:t>
            </a:r>
            <a:endParaRPr kumimoji="0" lang="en-US" altLang="ja-JP" sz="750" dirty="0">
              <a:solidFill>
                <a:prstClr val="black"/>
              </a:solidFill>
              <a:latin typeface="+mn-ea"/>
            </a:endParaRPr>
          </a:p>
        </p:txBody>
      </p:sp>
      <p:sp>
        <p:nvSpPr>
          <p:cNvPr id="3" name="角丸四角形 2"/>
          <p:cNvSpPr/>
          <p:nvPr/>
        </p:nvSpPr>
        <p:spPr>
          <a:xfrm>
            <a:off x="2442932" y="1005576"/>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1-1</a:t>
            </a:r>
            <a:endParaRPr lang="ja-JP" altLang="en-US" sz="900" dirty="0"/>
          </a:p>
        </p:txBody>
      </p:sp>
      <p:sp>
        <p:nvSpPr>
          <p:cNvPr id="62" name="角丸四角形 61"/>
          <p:cNvSpPr/>
          <p:nvPr/>
        </p:nvSpPr>
        <p:spPr>
          <a:xfrm>
            <a:off x="4063110" y="1005576"/>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1-2</a:t>
            </a:r>
            <a:endParaRPr lang="ja-JP" altLang="en-US" sz="900" dirty="0"/>
          </a:p>
        </p:txBody>
      </p:sp>
      <p:sp>
        <p:nvSpPr>
          <p:cNvPr id="63" name="角丸四角形 62"/>
          <p:cNvSpPr/>
          <p:nvPr/>
        </p:nvSpPr>
        <p:spPr>
          <a:xfrm>
            <a:off x="5575278" y="1005576"/>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1-3</a:t>
            </a:r>
            <a:endParaRPr lang="ja-JP" altLang="en-US" sz="900" dirty="0"/>
          </a:p>
        </p:txBody>
      </p:sp>
      <p:sp>
        <p:nvSpPr>
          <p:cNvPr id="64" name="角丸四角形 63"/>
          <p:cNvSpPr/>
          <p:nvPr/>
        </p:nvSpPr>
        <p:spPr>
          <a:xfrm>
            <a:off x="3179533" y="1557325"/>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2-1</a:t>
            </a:r>
            <a:endParaRPr lang="ja-JP" altLang="en-US" sz="900" dirty="0"/>
          </a:p>
        </p:txBody>
      </p:sp>
      <p:sp>
        <p:nvSpPr>
          <p:cNvPr id="65" name="角丸四角形 64"/>
          <p:cNvSpPr/>
          <p:nvPr/>
        </p:nvSpPr>
        <p:spPr>
          <a:xfrm>
            <a:off x="4842066" y="1545654"/>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2-2</a:t>
            </a:r>
            <a:endParaRPr lang="ja-JP" altLang="en-US" sz="900" dirty="0"/>
          </a:p>
        </p:txBody>
      </p:sp>
      <p:sp>
        <p:nvSpPr>
          <p:cNvPr id="67" name="角丸四角形 66"/>
          <p:cNvSpPr/>
          <p:nvPr/>
        </p:nvSpPr>
        <p:spPr>
          <a:xfrm>
            <a:off x="4842030" y="1746093"/>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2-3</a:t>
            </a:r>
            <a:endParaRPr lang="ja-JP" altLang="en-US" sz="900" dirty="0"/>
          </a:p>
        </p:txBody>
      </p:sp>
      <p:sp>
        <p:nvSpPr>
          <p:cNvPr id="70" name="角丸四角形 69"/>
          <p:cNvSpPr/>
          <p:nvPr/>
        </p:nvSpPr>
        <p:spPr>
          <a:xfrm>
            <a:off x="2439034" y="2128031"/>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3-1</a:t>
            </a:r>
            <a:endParaRPr lang="ja-JP" altLang="en-US" sz="900" dirty="0"/>
          </a:p>
        </p:txBody>
      </p:sp>
      <p:sp>
        <p:nvSpPr>
          <p:cNvPr id="71" name="角丸四角形 70"/>
          <p:cNvSpPr/>
          <p:nvPr/>
        </p:nvSpPr>
        <p:spPr>
          <a:xfrm>
            <a:off x="2439034" y="3883479"/>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3-2</a:t>
            </a:r>
            <a:endParaRPr lang="ja-JP" altLang="en-US" sz="900" dirty="0"/>
          </a:p>
        </p:txBody>
      </p:sp>
      <p:sp>
        <p:nvSpPr>
          <p:cNvPr id="74" name="角丸四角形 73"/>
          <p:cNvSpPr/>
          <p:nvPr/>
        </p:nvSpPr>
        <p:spPr>
          <a:xfrm>
            <a:off x="4745743" y="3883479"/>
            <a:ext cx="324000" cy="162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ja-JP" sz="900" dirty="0"/>
              <a:t>3-3</a:t>
            </a:r>
            <a:endParaRPr lang="ja-JP" altLang="en-US" sz="900" dirty="0"/>
          </a:p>
        </p:txBody>
      </p:sp>
      <p:sp>
        <p:nvSpPr>
          <p:cNvPr id="5" name="スライド番号プレースホルダー 4"/>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a:t>
            </a:fld>
            <a:endParaRPr lang="ja-JP" altLang="en-US" dirty="0">
              <a:solidFill>
                <a:prstClr val="black">
                  <a:tint val="75000"/>
                </a:prstClr>
              </a:solidFill>
            </a:endParaRPr>
          </a:p>
        </p:txBody>
      </p:sp>
      <p:sp>
        <p:nvSpPr>
          <p:cNvPr id="78" name="片側の 2 つの角を丸めた四角形 77"/>
          <p:cNvSpPr/>
          <p:nvPr/>
        </p:nvSpPr>
        <p:spPr>
          <a:xfrm>
            <a:off x="7010400" y="213070"/>
            <a:ext cx="1952132" cy="200100"/>
          </a:xfrm>
          <a:prstGeom prst="round2Same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j-ea"/>
                <a:ea typeface="+mj-ea"/>
              </a:rPr>
              <a:t>特経資料抜粋・修正</a:t>
            </a:r>
            <a:endParaRPr kumimoji="1" lang="ja-JP" altLang="en-US" sz="1400" dirty="0" smtClean="0">
              <a:solidFill>
                <a:schemeClr val="bg1"/>
              </a:solidFill>
              <a:latin typeface="+mj-ea"/>
              <a:ea typeface="+mj-ea"/>
            </a:endParaRPr>
          </a:p>
        </p:txBody>
      </p:sp>
      <p:sp>
        <p:nvSpPr>
          <p:cNvPr id="2" name="角丸四角形 1"/>
          <p:cNvSpPr/>
          <p:nvPr/>
        </p:nvSpPr>
        <p:spPr>
          <a:xfrm>
            <a:off x="3503533" y="1654652"/>
            <a:ext cx="1145895" cy="1289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Tree>
    <p:extLst>
      <p:ext uri="{BB962C8B-B14F-4D97-AF65-F5344CB8AC3E}">
        <p14:creationId xmlns:p14="http://schemas.microsoft.com/office/powerpoint/2010/main" val="11542868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束ねタスク</a:t>
            </a:r>
            <a:r>
              <a:rPr lang="ja-JP" altLang="en-US" dirty="0" smtClean="0"/>
              <a:t>表示（タスク詳細＞割当中タスク＞処理待ち）</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40</a:t>
            </a:fld>
            <a:endParaRPr lang="ja-JP" altLang="en-US" dirty="0">
              <a:solidFill>
                <a:prstClr val="black">
                  <a:tint val="75000"/>
                </a:prstClr>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843558"/>
            <a:ext cx="6521892" cy="3993926"/>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2627784" y="1635646"/>
            <a:ext cx="1440160" cy="465112"/>
          </a:xfrm>
          <a:prstGeom prst="wedgeRoundRectCallout">
            <a:avLst>
              <a:gd name="adj1" fmla="val -36716"/>
              <a:gd name="adj2" fmla="val -1249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束ねられていることを知らせるメッセージを表示</a:t>
            </a:r>
          </a:p>
        </p:txBody>
      </p:sp>
      <p:sp>
        <p:nvSpPr>
          <p:cNvPr id="8" name="テキスト ボックス 7"/>
          <p:cNvSpPr txBox="1"/>
          <p:nvPr/>
        </p:nvSpPr>
        <p:spPr>
          <a:xfrm>
            <a:off x="150921" y="453321"/>
            <a:ext cx="4929555" cy="246221"/>
          </a:xfrm>
          <a:prstGeom prst="rect">
            <a:avLst/>
          </a:prstGeom>
          <a:noFill/>
        </p:spPr>
        <p:txBody>
          <a:bodyPr wrap="none" rtlCol="0">
            <a:spAutoFit/>
          </a:bodyPr>
          <a:lstStyle/>
          <a:p>
            <a:r>
              <a:rPr lang="ja-JP" altLang="en-US" sz="1000" dirty="0" smtClean="0">
                <a:latin typeface="+mn-ea"/>
              </a:rPr>
              <a:t>束ね対象タスクエリアが表示され、束ねられていることをメッセージで表示する。</a:t>
            </a:r>
            <a:endParaRPr kumimoji="1" lang="en-US" altLang="ja-JP" sz="1000" dirty="0" smtClean="0">
              <a:latin typeface="+mn-ea"/>
            </a:endParaRPr>
          </a:p>
        </p:txBody>
      </p:sp>
      <p:sp>
        <p:nvSpPr>
          <p:cNvPr id="9" name="下矢印 8"/>
          <p:cNvSpPr/>
          <p:nvPr/>
        </p:nvSpPr>
        <p:spPr>
          <a:xfrm>
            <a:off x="2483768" y="3507854"/>
            <a:ext cx="1512168" cy="546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選択タスクを表示</a:t>
            </a:r>
          </a:p>
        </p:txBody>
      </p:sp>
      <p:sp>
        <p:nvSpPr>
          <p:cNvPr id="10" name="右中かっこ 9"/>
          <p:cNvSpPr/>
          <p:nvPr/>
        </p:nvSpPr>
        <p:spPr>
          <a:xfrm>
            <a:off x="6804248" y="2264456"/>
            <a:ext cx="143573" cy="153142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7013401" y="2753171"/>
            <a:ext cx="1546499" cy="55399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u="sng" dirty="0" smtClean="0">
                <a:latin typeface="+mn-ea"/>
              </a:rPr>
              <a:t>束ね対象タスクエリア</a:t>
            </a:r>
            <a:endParaRPr kumimoji="1" lang="en-US" altLang="ja-JP" sz="1000" u="sng" dirty="0" smtClean="0">
              <a:latin typeface="+mn-ea"/>
            </a:endParaRPr>
          </a:p>
          <a:p>
            <a:r>
              <a:rPr lang="ja-JP" altLang="en-US" sz="1000" dirty="0" smtClean="0">
                <a:latin typeface="+mn-ea"/>
              </a:rPr>
              <a:t>束ねられたタスクの一覧を表示する</a:t>
            </a:r>
            <a:endParaRPr kumimoji="1" lang="ja-JP" altLang="en-US" sz="1000" dirty="0" smtClean="0">
              <a:latin typeface="+mn-ea"/>
            </a:endParaRPr>
          </a:p>
        </p:txBody>
      </p:sp>
    </p:spTree>
    <p:extLst>
      <p:ext uri="{BB962C8B-B14F-4D97-AF65-F5344CB8AC3E}">
        <p14:creationId xmlns:p14="http://schemas.microsoft.com/office/powerpoint/2010/main" val="802154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束ねタスク表示（タスク詳細＞</a:t>
            </a:r>
            <a:r>
              <a:rPr lang="ja-JP" altLang="en-US" dirty="0" smtClean="0"/>
              <a:t>割当中タスク＞インフォメーション）</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41</a:t>
            </a:fld>
            <a:endParaRPr lang="ja-JP" altLang="en-US" dirty="0">
              <a:solidFill>
                <a:prstClr val="black">
                  <a:tint val="75000"/>
                </a:prstClr>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73" y="1059582"/>
            <a:ext cx="7254147" cy="287701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3647152" cy="246221"/>
          </a:xfrm>
          <a:prstGeom prst="rect">
            <a:avLst/>
          </a:prstGeom>
          <a:noFill/>
        </p:spPr>
        <p:txBody>
          <a:bodyPr wrap="none" rtlCol="0">
            <a:spAutoFit/>
          </a:bodyPr>
          <a:lstStyle/>
          <a:p>
            <a:r>
              <a:rPr lang="ja-JP" altLang="en-US" sz="1000" dirty="0" smtClean="0">
                <a:latin typeface="+mn-ea"/>
              </a:rPr>
              <a:t>束ねられていることを知らせるメッセージのみ表示される。</a:t>
            </a:r>
            <a:endParaRPr kumimoji="1" lang="en-US" altLang="ja-JP" sz="1000" dirty="0" smtClean="0">
              <a:latin typeface="+mn-ea"/>
            </a:endParaRPr>
          </a:p>
        </p:txBody>
      </p:sp>
      <p:sp>
        <p:nvSpPr>
          <p:cNvPr id="7" name="角丸四角形吹き出し 6"/>
          <p:cNvSpPr/>
          <p:nvPr/>
        </p:nvSpPr>
        <p:spPr>
          <a:xfrm>
            <a:off x="3705740" y="2355726"/>
            <a:ext cx="1440160" cy="465112"/>
          </a:xfrm>
          <a:prstGeom prst="wedgeRoundRectCallout">
            <a:avLst>
              <a:gd name="adj1" fmla="val -36716"/>
              <a:gd name="adj2" fmla="val -1249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束ねられていることを知らせるメッセージを表示</a:t>
            </a:r>
          </a:p>
        </p:txBody>
      </p:sp>
    </p:spTree>
    <p:extLst>
      <p:ext uri="{BB962C8B-B14F-4D97-AF65-F5344CB8AC3E}">
        <p14:creationId xmlns:p14="http://schemas.microsoft.com/office/powerpoint/2010/main" val="1827814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束ねタスク表示</a:t>
            </a:r>
            <a:r>
              <a:rPr lang="ja-JP" altLang="en-US" dirty="0" smtClean="0"/>
              <a:t>（束ねる前に処理を行ったユーザー）</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42</a:t>
            </a:fld>
            <a:endParaRPr lang="ja-JP" altLang="en-US" dirty="0">
              <a:solidFill>
                <a:prstClr val="black">
                  <a:tint val="75000"/>
                </a:prstClr>
              </a:solidFill>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10" y="1059582"/>
            <a:ext cx="7287542" cy="262817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150921" y="453321"/>
            <a:ext cx="7366119" cy="400110"/>
          </a:xfrm>
          <a:prstGeom prst="rect">
            <a:avLst/>
          </a:prstGeom>
          <a:noFill/>
        </p:spPr>
        <p:txBody>
          <a:bodyPr wrap="none" rtlCol="0">
            <a:spAutoFit/>
          </a:bodyPr>
          <a:lstStyle/>
          <a:p>
            <a:r>
              <a:rPr lang="ja-JP" altLang="en-US" sz="1000" dirty="0" smtClean="0">
                <a:latin typeface="+mn-ea"/>
              </a:rPr>
              <a:t>束ねられていることを知らせるメッセージのみ表示される。</a:t>
            </a:r>
            <a:endParaRPr lang="en-US" altLang="ja-JP" sz="1000" dirty="0" smtClean="0">
              <a:latin typeface="+mn-ea"/>
            </a:endParaRPr>
          </a:p>
          <a:p>
            <a:r>
              <a:rPr lang="ja-JP" altLang="en-US" sz="1000" dirty="0" smtClean="0">
                <a:latin typeface="+mn-ea"/>
              </a:rPr>
              <a:t>束ねる前に処理を行ったユーザーには束ね対象エリアは表示されない。</a:t>
            </a:r>
            <a:r>
              <a:rPr lang="ja-JP" altLang="en-US" sz="1000" dirty="0">
                <a:latin typeface="+mn-ea"/>
              </a:rPr>
              <a:t>（どのように束ねられたかという情報は不要のため</a:t>
            </a:r>
            <a:r>
              <a:rPr lang="ja-JP" altLang="en-US" sz="1000" dirty="0" smtClean="0">
                <a:latin typeface="+mn-ea"/>
              </a:rPr>
              <a:t>）</a:t>
            </a:r>
            <a:endParaRPr lang="en-US" altLang="ja-JP" sz="1000" dirty="0">
              <a:latin typeface="+mn-ea"/>
            </a:endParaRPr>
          </a:p>
        </p:txBody>
      </p:sp>
    </p:spTree>
    <p:extLst>
      <p:ext uri="{BB962C8B-B14F-4D97-AF65-F5344CB8AC3E}">
        <p14:creationId xmlns:p14="http://schemas.microsoft.com/office/powerpoint/2010/main" val="3053261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43</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a:t>タスク詳細の状態別表示</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96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タスク詳細の状態別表示（</a:t>
            </a:r>
            <a:r>
              <a:rPr lang="en-US" altLang="ja-JP" dirty="0" smtClean="0"/>
              <a:t>BPMS</a:t>
            </a:r>
            <a:r>
              <a:rPr lang="ja-JP" altLang="en-US" dirty="0"/>
              <a:t>承認タスク</a:t>
            </a:r>
            <a:r>
              <a:rPr lang="en-US" altLang="ja-JP" dirty="0"/>
              <a:t>-</a:t>
            </a:r>
            <a:r>
              <a:rPr lang="ja-JP" altLang="en-US" dirty="0"/>
              <a:t>割当中タスク</a:t>
            </a:r>
            <a:r>
              <a:rPr kumimoji="1" lang="en-US" altLang="ja-JP" dirty="0" smtClean="0"/>
              <a:t>1/2</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44</a:t>
            </a:fld>
            <a:endParaRPr lang="ja-JP" altLang="en-US" dirty="0">
              <a:solidFill>
                <a:prstClr val="black">
                  <a:tint val="75000"/>
                </a:prstClr>
              </a:solidFill>
            </a:endParaRPr>
          </a:p>
        </p:txBody>
      </p:sp>
      <p:sp>
        <p:nvSpPr>
          <p:cNvPr id="5" name="正方形/長方形 4"/>
          <p:cNvSpPr/>
          <p:nvPr/>
        </p:nvSpPr>
        <p:spPr>
          <a:xfrm>
            <a:off x="172228" y="850840"/>
            <a:ext cx="3002745" cy="246221"/>
          </a:xfrm>
          <a:prstGeom prst="rect">
            <a:avLst/>
          </a:prstGeom>
        </p:spPr>
        <p:txBody>
          <a:bodyPr wrap="none">
            <a:spAutoFit/>
          </a:bodyPr>
          <a:lstStyle/>
          <a:p>
            <a:r>
              <a:rPr lang="en-US" altLang="ja-JP" sz="1000" dirty="0" smtClean="0"/>
              <a:t>BPMS</a:t>
            </a:r>
            <a:r>
              <a:rPr lang="ja-JP" altLang="en-US" sz="1000" dirty="0"/>
              <a:t>承認タスク</a:t>
            </a:r>
            <a:r>
              <a:rPr lang="en-US" altLang="ja-JP" sz="1000" dirty="0"/>
              <a:t>-</a:t>
            </a:r>
            <a:r>
              <a:rPr lang="ja-JP" altLang="en-US" sz="1000" dirty="0"/>
              <a:t>割当中タスク＞処理待ち</a:t>
            </a:r>
            <a:r>
              <a:rPr lang="en-US" altLang="ja-JP" sz="1000" dirty="0"/>
              <a:t>-</a:t>
            </a:r>
            <a:r>
              <a:rPr lang="ja-JP" altLang="en-US" sz="1000" dirty="0"/>
              <a:t>未処理</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04756"/>
            <a:ext cx="5739667" cy="1037842"/>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172228" y="2184409"/>
            <a:ext cx="2874505" cy="246221"/>
          </a:xfrm>
          <a:prstGeom prst="rect">
            <a:avLst/>
          </a:prstGeom>
        </p:spPr>
        <p:txBody>
          <a:bodyPr wrap="none">
            <a:spAutoFit/>
          </a:bodyPr>
          <a:lstStyle/>
          <a:p>
            <a:r>
              <a:rPr lang="en-US" altLang="ja-JP" sz="1000" dirty="0" smtClean="0"/>
              <a:t>BPMS</a:t>
            </a:r>
            <a:r>
              <a:rPr lang="ja-JP" altLang="en-US" sz="1000" dirty="0"/>
              <a:t>承認タスク</a:t>
            </a:r>
            <a:r>
              <a:rPr lang="en-US" altLang="ja-JP" sz="1000" dirty="0"/>
              <a:t>-</a:t>
            </a:r>
            <a:r>
              <a:rPr lang="ja-JP" altLang="en-US" sz="1000" dirty="0"/>
              <a:t>割当中タスク＞処理待ち</a:t>
            </a:r>
            <a:r>
              <a:rPr lang="en-US" altLang="ja-JP" sz="1000" dirty="0"/>
              <a:t>-</a:t>
            </a:r>
            <a:r>
              <a:rPr lang="ja-JP" altLang="en-US" sz="1000" dirty="0"/>
              <a:t>受付</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06" y="2430629"/>
            <a:ext cx="5695454" cy="11322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7" y="3724240"/>
            <a:ext cx="5746488" cy="93574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150921" y="453321"/>
            <a:ext cx="8525535" cy="400110"/>
          </a:xfrm>
          <a:prstGeom prst="rect">
            <a:avLst/>
          </a:prstGeom>
          <a:noFill/>
        </p:spPr>
        <p:txBody>
          <a:bodyPr wrap="square" rtlCol="0">
            <a:spAutoFit/>
          </a:bodyPr>
          <a:lstStyle/>
          <a:p>
            <a:r>
              <a:rPr lang="ja-JP" altLang="en-US" sz="1000" dirty="0" smtClean="0">
                <a:latin typeface="+mn-ea"/>
              </a:rPr>
              <a:t>タスクは状態により、操作可能な機能が異なる。以下にタスク詳細画面のタスク操作エリアの表示がタスクの状態によりどのように表示されるかを以下に示す。</a:t>
            </a:r>
            <a:endParaRPr lang="en-US" altLang="ja-JP" sz="1000" dirty="0">
              <a:latin typeface="+mn-ea"/>
            </a:endParaRPr>
          </a:p>
        </p:txBody>
      </p:sp>
    </p:spTree>
    <p:extLst>
      <p:ext uri="{BB962C8B-B14F-4D97-AF65-F5344CB8AC3E}">
        <p14:creationId xmlns:p14="http://schemas.microsoft.com/office/powerpoint/2010/main" val="173913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a:t>
            </a:r>
            <a:r>
              <a:rPr lang="ja-JP" altLang="en-US" dirty="0" smtClean="0"/>
              <a:t>（</a:t>
            </a:r>
            <a:r>
              <a:rPr lang="en-US" altLang="ja-JP" dirty="0" smtClean="0"/>
              <a:t>BPMS</a:t>
            </a:r>
            <a:r>
              <a:rPr lang="ja-JP" altLang="en-US" dirty="0"/>
              <a:t>承認タスク</a:t>
            </a:r>
            <a:r>
              <a:rPr lang="en-US" altLang="ja-JP" dirty="0"/>
              <a:t>-</a:t>
            </a:r>
            <a:r>
              <a:rPr lang="ja-JP" altLang="en-US" dirty="0"/>
              <a:t>割当中</a:t>
            </a:r>
            <a:r>
              <a:rPr lang="ja-JP" altLang="en-US" dirty="0" smtClean="0"/>
              <a:t>タスク</a:t>
            </a:r>
            <a:r>
              <a:rPr lang="en-US" altLang="ja-JP" dirty="0" smtClean="0"/>
              <a:t>2/2</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45</a:t>
            </a:fld>
            <a:endParaRPr lang="ja-JP" altLang="en-US" dirty="0">
              <a:solidFill>
                <a:prstClr val="black">
                  <a:tint val="75000"/>
                </a:prstClr>
              </a:solidFill>
            </a:endParaRPr>
          </a:p>
        </p:txBody>
      </p:sp>
      <p:sp>
        <p:nvSpPr>
          <p:cNvPr id="5" name="正方形/長方形 4"/>
          <p:cNvSpPr/>
          <p:nvPr/>
        </p:nvSpPr>
        <p:spPr>
          <a:xfrm>
            <a:off x="172228" y="555526"/>
            <a:ext cx="3002745" cy="246221"/>
          </a:xfrm>
          <a:prstGeom prst="rect">
            <a:avLst/>
          </a:prstGeom>
        </p:spPr>
        <p:txBody>
          <a:bodyPr wrap="none">
            <a:spAutoFit/>
          </a:bodyPr>
          <a:lstStyle/>
          <a:p>
            <a:r>
              <a:rPr lang="en-US" altLang="ja-JP" sz="1000" dirty="0"/>
              <a:t>BPMS</a:t>
            </a:r>
            <a:r>
              <a:rPr lang="ja-JP" altLang="en-US" sz="1000" dirty="0"/>
              <a:t>承認タスク</a:t>
            </a:r>
            <a:r>
              <a:rPr lang="en-US" altLang="ja-JP" sz="1000" dirty="0"/>
              <a:t>-</a:t>
            </a:r>
            <a:r>
              <a:rPr lang="ja-JP" altLang="en-US" sz="1000" dirty="0"/>
              <a:t>割当中タスク＞処理待ち</a:t>
            </a:r>
            <a:r>
              <a:rPr lang="en-US" altLang="ja-JP" sz="1000" dirty="0"/>
              <a:t>-</a:t>
            </a:r>
            <a:r>
              <a:rPr lang="ja-JP" altLang="en-US" sz="1000" dirty="0"/>
              <a:t>再申請</a:t>
            </a: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801747"/>
            <a:ext cx="6639470" cy="96176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172228" y="1838963"/>
            <a:ext cx="3220753" cy="246221"/>
          </a:xfrm>
          <a:prstGeom prst="rect">
            <a:avLst/>
          </a:prstGeom>
        </p:spPr>
        <p:txBody>
          <a:bodyPr wrap="none">
            <a:spAutoFit/>
          </a:bodyPr>
          <a:lstStyle/>
          <a:p>
            <a:r>
              <a:rPr lang="en-US" altLang="ja-JP" sz="1000" dirty="0"/>
              <a:t>BPMS</a:t>
            </a:r>
            <a:r>
              <a:rPr lang="ja-JP" altLang="en-US" sz="1000" dirty="0"/>
              <a:t>承認タスク</a:t>
            </a:r>
            <a:r>
              <a:rPr lang="en-US" altLang="ja-JP" sz="1000" dirty="0"/>
              <a:t>-</a:t>
            </a:r>
            <a:r>
              <a:rPr lang="ja-JP" altLang="en-US" sz="1000" dirty="0"/>
              <a:t>割当中タスク＞インフォメーション</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29" y="2128220"/>
            <a:ext cx="6639470" cy="96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313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a:t>
            </a:r>
            <a:r>
              <a:rPr lang="ja-JP" altLang="en-US" dirty="0" smtClean="0"/>
              <a:t>（</a:t>
            </a:r>
            <a:r>
              <a:rPr lang="en-US" altLang="ja-JP" dirty="0" smtClean="0"/>
              <a:t>BPMS</a:t>
            </a:r>
            <a:r>
              <a:rPr lang="ja-JP" altLang="en-US" dirty="0"/>
              <a:t>承認タスク</a:t>
            </a:r>
            <a:r>
              <a:rPr lang="en-US" altLang="ja-JP" dirty="0"/>
              <a:t>-</a:t>
            </a:r>
            <a:r>
              <a:rPr lang="ja-JP" altLang="en-US" dirty="0"/>
              <a:t>処理済タスク</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46</a:t>
            </a:fld>
            <a:endParaRPr lang="ja-JP" altLang="en-US" dirty="0">
              <a:solidFill>
                <a:prstClr val="black">
                  <a:tint val="75000"/>
                </a:prstClr>
              </a:solidFill>
            </a:endParaRPr>
          </a:p>
        </p:txBody>
      </p:sp>
      <p:sp>
        <p:nvSpPr>
          <p:cNvPr id="5" name="正方形/長方形 4"/>
          <p:cNvSpPr/>
          <p:nvPr/>
        </p:nvSpPr>
        <p:spPr>
          <a:xfrm>
            <a:off x="172228" y="555526"/>
            <a:ext cx="3002745" cy="246221"/>
          </a:xfrm>
          <a:prstGeom prst="rect">
            <a:avLst/>
          </a:prstGeom>
        </p:spPr>
        <p:txBody>
          <a:bodyPr wrap="none">
            <a:spAutoFit/>
          </a:bodyPr>
          <a:lstStyle/>
          <a:p>
            <a:r>
              <a:rPr lang="en-US" altLang="ja-JP" sz="1000" dirty="0"/>
              <a:t>BPMS</a:t>
            </a:r>
            <a:r>
              <a:rPr lang="ja-JP" altLang="en-US" sz="1000" dirty="0"/>
              <a:t>承認タスク</a:t>
            </a:r>
            <a:r>
              <a:rPr lang="en-US" altLang="ja-JP" sz="1000" dirty="0"/>
              <a:t>-</a:t>
            </a:r>
            <a:r>
              <a:rPr lang="ja-JP" altLang="en-US" sz="1000" dirty="0"/>
              <a:t>処理済タスク＞起票</a:t>
            </a:r>
            <a:r>
              <a:rPr lang="en-US" altLang="ja-JP" sz="1000" dirty="0"/>
              <a:t>-</a:t>
            </a:r>
            <a:r>
              <a:rPr lang="ja-JP" altLang="en-US" sz="1000" dirty="0"/>
              <a:t>後続未処理</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57" y="803658"/>
            <a:ext cx="6108935" cy="1104612"/>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191257" y="1943319"/>
            <a:ext cx="3002745" cy="246221"/>
          </a:xfrm>
          <a:prstGeom prst="rect">
            <a:avLst/>
          </a:prstGeom>
        </p:spPr>
        <p:txBody>
          <a:bodyPr wrap="none">
            <a:spAutoFit/>
          </a:bodyPr>
          <a:lstStyle/>
          <a:p>
            <a:r>
              <a:rPr lang="en-US" altLang="ja-JP" sz="1000" dirty="0"/>
              <a:t>BPMS</a:t>
            </a:r>
            <a:r>
              <a:rPr lang="ja-JP" altLang="en-US" sz="1000" dirty="0"/>
              <a:t>承認タスク</a:t>
            </a:r>
            <a:r>
              <a:rPr lang="en-US" altLang="ja-JP" sz="1000" dirty="0"/>
              <a:t>-</a:t>
            </a:r>
            <a:r>
              <a:rPr lang="ja-JP" altLang="en-US" sz="1000" dirty="0"/>
              <a:t>処理済タスク＞起票</a:t>
            </a:r>
            <a:r>
              <a:rPr lang="en-US" altLang="ja-JP" sz="1000" dirty="0"/>
              <a:t>-</a:t>
            </a:r>
            <a:r>
              <a:rPr lang="ja-JP" altLang="en-US" sz="1000" dirty="0"/>
              <a:t>後続受付済</a:t>
            </a:r>
          </a:p>
        </p:txBody>
      </p:sp>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7" y="2189540"/>
            <a:ext cx="6192688" cy="897043"/>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216484" y="3209693"/>
            <a:ext cx="2874505" cy="246221"/>
          </a:xfrm>
          <a:prstGeom prst="rect">
            <a:avLst/>
          </a:prstGeom>
        </p:spPr>
        <p:txBody>
          <a:bodyPr wrap="none">
            <a:spAutoFit/>
          </a:bodyPr>
          <a:lstStyle/>
          <a:p>
            <a:r>
              <a:rPr lang="en-US" altLang="ja-JP" sz="1000" dirty="0"/>
              <a:t>BPMS</a:t>
            </a:r>
            <a:r>
              <a:rPr lang="ja-JP" altLang="en-US" sz="1000" dirty="0"/>
              <a:t>承認タスク</a:t>
            </a:r>
            <a:r>
              <a:rPr lang="en-US" altLang="ja-JP" sz="1000" dirty="0"/>
              <a:t>-</a:t>
            </a:r>
            <a:r>
              <a:rPr lang="ja-JP" altLang="en-US" sz="1000" dirty="0"/>
              <a:t>処理済タスク＞＊</a:t>
            </a:r>
            <a:r>
              <a:rPr lang="en-US" altLang="ja-JP" sz="1000" dirty="0"/>
              <a:t>-</a:t>
            </a:r>
            <a:r>
              <a:rPr lang="ja-JP" altLang="en-US" sz="1000" dirty="0"/>
              <a:t>後続処理済</a:t>
            </a:r>
          </a:p>
        </p:txBody>
      </p:sp>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84" y="3494141"/>
            <a:ext cx="6182741" cy="67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3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a:t>
            </a:r>
            <a:r>
              <a:rPr lang="ja-JP" altLang="en-US" dirty="0" smtClean="0"/>
              <a:t>（</a:t>
            </a:r>
            <a:r>
              <a:rPr lang="en-US" altLang="ja-JP" dirty="0" smtClean="0"/>
              <a:t>BPMS</a:t>
            </a:r>
            <a:r>
              <a:rPr lang="ja-JP" altLang="en-US" dirty="0"/>
              <a:t>承認タスク</a:t>
            </a:r>
            <a:r>
              <a:rPr lang="en-US" altLang="ja-JP" dirty="0"/>
              <a:t>-</a:t>
            </a:r>
            <a:r>
              <a:rPr lang="ja-JP" altLang="en-US" dirty="0"/>
              <a:t>完了タスク）</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47</a:t>
            </a:fld>
            <a:endParaRPr lang="ja-JP" altLang="en-US" dirty="0">
              <a:solidFill>
                <a:prstClr val="black">
                  <a:tint val="75000"/>
                </a:prstClr>
              </a:solidFill>
            </a:endParaRPr>
          </a:p>
        </p:txBody>
      </p:sp>
      <p:sp>
        <p:nvSpPr>
          <p:cNvPr id="5" name="正方形/長方形 4"/>
          <p:cNvSpPr/>
          <p:nvPr/>
        </p:nvSpPr>
        <p:spPr>
          <a:xfrm>
            <a:off x="176098" y="555526"/>
            <a:ext cx="2130711" cy="246221"/>
          </a:xfrm>
          <a:prstGeom prst="rect">
            <a:avLst/>
          </a:prstGeom>
        </p:spPr>
        <p:txBody>
          <a:bodyPr wrap="none">
            <a:spAutoFit/>
          </a:bodyPr>
          <a:lstStyle/>
          <a:p>
            <a:r>
              <a:rPr lang="en-US" altLang="ja-JP" sz="1000" dirty="0">
                <a:latin typeface="+mn-ea"/>
              </a:rPr>
              <a:t>BPMS</a:t>
            </a:r>
            <a:r>
              <a:rPr lang="ja-JP" altLang="en-US" sz="1000" dirty="0">
                <a:latin typeface="+mn-ea"/>
              </a:rPr>
              <a:t>承認タスク</a:t>
            </a:r>
            <a:r>
              <a:rPr lang="en-US" altLang="ja-JP" sz="1000" dirty="0">
                <a:latin typeface="+mn-ea"/>
              </a:rPr>
              <a:t>-</a:t>
            </a:r>
            <a:r>
              <a:rPr lang="ja-JP" altLang="en-US" sz="1000" dirty="0">
                <a:latin typeface="+mn-ea"/>
              </a:rPr>
              <a:t>完了タスク＞＊</a:t>
            </a:r>
          </a:p>
        </p:txBody>
      </p:sp>
      <p:pic>
        <p:nvPicPr>
          <p:cNvPr id="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801747"/>
            <a:ext cx="6495454" cy="129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98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a:t>
            </a:r>
            <a:r>
              <a:rPr lang="ja-JP" altLang="en-US" dirty="0" smtClean="0"/>
              <a:t>（</a:t>
            </a:r>
            <a:r>
              <a:rPr lang="ja-JP" altLang="en-US" dirty="0"/>
              <a:t>元システム承認タスク-割当中タスク</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48</a:t>
            </a:fld>
            <a:endParaRPr lang="ja-JP" altLang="en-US" dirty="0">
              <a:solidFill>
                <a:prstClr val="black">
                  <a:tint val="75000"/>
                </a:prstClr>
              </a:solidFill>
            </a:endParaRPr>
          </a:p>
        </p:txBody>
      </p:sp>
      <p:sp>
        <p:nvSpPr>
          <p:cNvPr id="5" name="正方形/長方形 4"/>
          <p:cNvSpPr/>
          <p:nvPr/>
        </p:nvSpPr>
        <p:spPr>
          <a:xfrm>
            <a:off x="172228" y="555526"/>
            <a:ext cx="2916183" cy="246221"/>
          </a:xfrm>
          <a:prstGeom prst="rect">
            <a:avLst/>
          </a:prstGeom>
        </p:spPr>
        <p:txBody>
          <a:bodyPr wrap="none">
            <a:spAutoFit/>
          </a:bodyPr>
          <a:lstStyle/>
          <a:p>
            <a:r>
              <a:rPr lang="ja-JP" altLang="en-US" sz="1000" dirty="0"/>
              <a:t>元システム承認タスク-割当中タスク＞処理待ち</a:t>
            </a:r>
          </a:p>
        </p:txBody>
      </p:sp>
      <p:pic>
        <p:nvPicPr>
          <p:cNvPr id="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801748"/>
            <a:ext cx="6696743" cy="729216"/>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172228" y="1566215"/>
            <a:ext cx="4572000" cy="246221"/>
          </a:xfrm>
          <a:prstGeom prst="rect">
            <a:avLst/>
          </a:prstGeom>
        </p:spPr>
        <p:txBody>
          <a:bodyPr>
            <a:spAutoFit/>
          </a:bodyPr>
          <a:lstStyle/>
          <a:p>
            <a:r>
              <a:rPr lang="ja-JP" altLang="en-US" sz="1000" dirty="0"/>
              <a:t>元システム承認タスク-割当中タスク＞処理待ち-受付</a:t>
            </a:r>
          </a:p>
        </p:txBody>
      </p:sp>
      <p:pic>
        <p:nvPicPr>
          <p:cNvPr id="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93" y="1812437"/>
            <a:ext cx="6790108" cy="7393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93" y="2694250"/>
            <a:ext cx="6790107" cy="739382"/>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172228" y="3489660"/>
            <a:ext cx="4572000" cy="246221"/>
          </a:xfrm>
          <a:prstGeom prst="rect">
            <a:avLst/>
          </a:prstGeom>
        </p:spPr>
        <p:txBody>
          <a:bodyPr>
            <a:spAutoFit/>
          </a:bodyPr>
          <a:lstStyle/>
          <a:p>
            <a:r>
              <a:rPr lang="ja-JP" altLang="en-US" sz="1000" dirty="0"/>
              <a:t>元システム承認タスク-割当中タスク＞処理待ち-再申請</a:t>
            </a:r>
          </a:p>
        </p:txBody>
      </p:sp>
      <p:pic>
        <p:nvPicPr>
          <p:cNvPr id="1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293" y="3774179"/>
            <a:ext cx="6790107" cy="61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67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タスク詳細の状態別表示（元システム承認タスク-処理済</a:t>
            </a:r>
            <a:r>
              <a:rPr lang="ja-JP" altLang="en-US" dirty="0" smtClean="0"/>
              <a:t>タスク</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49</a:t>
            </a:fld>
            <a:endParaRPr lang="ja-JP" altLang="en-US" dirty="0">
              <a:solidFill>
                <a:prstClr val="black">
                  <a:tint val="75000"/>
                </a:prstClr>
              </a:solidFill>
            </a:endParaRPr>
          </a:p>
        </p:txBody>
      </p:sp>
      <p:sp>
        <p:nvSpPr>
          <p:cNvPr id="5" name="正方形/長方形 4"/>
          <p:cNvSpPr/>
          <p:nvPr/>
        </p:nvSpPr>
        <p:spPr>
          <a:xfrm>
            <a:off x="139486" y="483518"/>
            <a:ext cx="4572000" cy="246221"/>
          </a:xfrm>
          <a:prstGeom prst="rect">
            <a:avLst/>
          </a:prstGeom>
        </p:spPr>
        <p:txBody>
          <a:bodyPr>
            <a:spAutoFit/>
          </a:bodyPr>
          <a:lstStyle/>
          <a:p>
            <a:r>
              <a:rPr lang="ja-JP" altLang="en-US" sz="1000" dirty="0"/>
              <a:t>元システム承認タスク-処理済タスク＞起票-後続未処理</a:t>
            </a:r>
          </a:p>
        </p:txBody>
      </p:sp>
      <p:pic>
        <p:nvPicPr>
          <p:cNvPr id="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99" y="800606"/>
            <a:ext cx="6452533" cy="586594"/>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173072" y="1458067"/>
            <a:ext cx="4572000" cy="246221"/>
          </a:xfrm>
          <a:prstGeom prst="rect">
            <a:avLst/>
          </a:prstGeom>
        </p:spPr>
        <p:txBody>
          <a:bodyPr>
            <a:spAutoFit/>
          </a:bodyPr>
          <a:lstStyle/>
          <a:p>
            <a:r>
              <a:rPr lang="ja-JP" altLang="en-US" sz="1000" dirty="0"/>
              <a:t>元システム承認タスク-処理済タスク＞起票-後続受付済</a:t>
            </a:r>
          </a:p>
        </p:txBody>
      </p:sp>
      <p:pic>
        <p:nvPicPr>
          <p:cNvPr id="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99" y="1704289"/>
            <a:ext cx="6452533" cy="58659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172228" y="2402738"/>
            <a:ext cx="4572000" cy="246221"/>
          </a:xfrm>
          <a:prstGeom prst="rect">
            <a:avLst/>
          </a:prstGeom>
        </p:spPr>
        <p:txBody>
          <a:bodyPr>
            <a:spAutoFit/>
          </a:bodyPr>
          <a:lstStyle/>
          <a:p>
            <a:r>
              <a:rPr lang="ja-JP" altLang="en-US" sz="1000" dirty="0"/>
              <a:t>元システム承認タスク-処理済タスク＞＊-後続処理済</a:t>
            </a:r>
          </a:p>
        </p:txBody>
      </p:sp>
      <p:pic>
        <p:nvPicPr>
          <p:cNvPr id="1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99" y="2648960"/>
            <a:ext cx="6452533" cy="58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4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タスクナビとは</a:t>
            </a:r>
            <a:endParaRPr kumimoji="1" lang="ja-JP" altLang="en-US" dirty="0"/>
          </a:p>
        </p:txBody>
      </p:sp>
      <p:sp>
        <p:nvSpPr>
          <p:cNvPr id="3" name="コンテンツ プレースホルダー 2"/>
          <p:cNvSpPr>
            <a:spLocks noGrp="1"/>
          </p:cNvSpPr>
          <p:nvPr>
            <p:ph idx="1"/>
          </p:nvPr>
        </p:nvSpPr>
        <p:spPr>
          <a:xfrm>
            <a:off x="183078" y="519502"/>
            <a:ext cx="8780674" cy="592569"/>
          </a:xfrm>
        </p:spPr>
        <p:txBody>
          <a:bodyPr>
            <a:normAutofit fontScale="85000" lnSpcReduction="20000"/>
          </a:bodyPr>
          <a:lstStyle/>
          <a:p>
            <a:r>
              <a:rPr lang="en-US" altLang="ja-JP" dirty="0" smtClean="0"/>
              <a:t>Oracle BPM</a:t>
            </a:r>
            <a:r>
              <a:rPr kumimoji="1" lang="ja-JP" altLang="en-US" dirty="0" smtClean="0"/>
              <a:t>のプロセスフロー（業務フロー）の制御を行うためのユーザーインターフェース（画面）であり、自身に割当たったタスクを確認し、各システムとの連携を行い登録・</a:t>
            </a:r>
            <a:r>
              <a:rPr lang="ja-JP" altLang="en-US" dirty="0"/>
              <a:t>確認業務や承認</a:t>
            </a:r>
            <a:r>
              <a:rPr lang="ja-JP" altLang="en-US" dirty="0" smtClean="0"/>
              <a:t>業務など</a:t>
            </a:r>
            <a:r>
              <a:rPr kumimoji="1" lang="ja-JP" altLang="en-US" dirty="0" smtClean="0"/>
              <a:t>を効率的に作業するためのシステムである。</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a:t>
            </a:fld>
            <a:endParaRPr lang="ja-JP" altLang="en-US" dirty="0">
              <a:solidFill>
                <a:prstClr val="black">
                  <a:tint val="75000"/>
                </a:prstClr>
              </a:solidFill>
            </a:endParaRPr>
          </a:p>
        </p:txBody>
      </p:sp>
      <p:sp>
        <p:nvSpPr>
          <p:cNvPr id="5" name="Rectangle 100"/>
          <p:cNvSpPr>
            <a:spLocks noChangeArrowheads="1"/>
          </p:cNvSpPr>
          <p:nvPr/>
        </p:nvSpPr>
        <p:spPr bwMode="auto">
          <a:xfrm>
            <a:off x="6264986" y="1629382"/>
            <a:ext cx="1224000" cy="468000"/>
          </a:xfrm>
          <a:prstGeom prst="rect">
            <a:avLst/>
          </a:prstGeom>
          <a:solidFill>
            <a:srgbClr val="EBEBFF"/>
          </a:solidFill>
          <a:ln w="9525" algn="ctr">
            <a:noFill/>
            <a:miter lim="800000"/>
            <a:headEnd/>
            <a:tailEnd/>
          </a:ln>
          <a:effectLst>
            <a:prstShdw prst="shdw17" dist="17961" dir="2700000">
              <a:srgbClr val="8D8D99"/>
            </a:prstShdw>
          </a:effectLst>
        </p:spPr>
        <p:txBody>
          <a:bodyPr wrap="square" anchor="ctr"/>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smtClean="0">
                <a:solidFill>
                  <a:srgbClr val="333333"/>
                </a:solidFill>
                <a:latin typeface="+mn-ea"/>
                <a:cs typeface="メイリオ" panose="020B0604030504040204" pitchFamily="50" charset="-128"/>
              </a:rPr>
              <a:t>SAP ERP</a:t>
            </a:r>
            <a:endParaRPr lang="en-US" altLang="ja-JP" sz="1200" b="1" dirty="0">
              <a:solidFill>
                <a:srgbClr val="333333"/>
              </a:solidFill>
              <a:latin typeface="+mn-ea"/>
              <a:cs typeface="メイリオ" panose="020B0604030504040204" pitchFamily="50" charset="-128"/>
            </a:endParaRPr>
          </a:p>
        </p:txBody>
      </p:sp>
      <p:sp>
        <p:nvSpPr>
          <p:cNvPr id="6" name="Rectangle 100"/>
          <p:cNvSpPr>
            <a:spLocks noChangeArrowheads="1"/>
          </p:cNvSpPr>
          <p:nvPr/>
        </p:nvSpPr>
        <p:spPr bwMode="auto">
          <a:xfrm>
            <a:off x="608966" y="1769135"/>
            <a:ext cx="1152001" cy="18015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ja-JP" altLang="en-US" sz="1200" b="1" dirty="0" smtClean="0">
                <a:solidFill>
                  <a:schemeClr val="bg1"/>
                </a:solidFill>
                <a:latin typeface="+mn-ea"/>
                <a:cs typeface="メイリオ" panose="020B0604030504040204" pitchFamily="50" charset="-128"/>
              </a:rPr>
              <a:t>スクラッチ</a:t>
            </a:r>
            <a:endParaRPr lang="en-US" altLang="ja-JP" sz="1200" b="1" dirty="0" smtClean="0">
              <a:solidFill>
                <a:schemeClr val="bg1"/>
              </a:solidFill>
              <a:latin typeface="+mn-ea"/>
              <a:cs typeface="メイリオ" panose="020B0604030504040204" pitchFamily="50" charset="-128"/>
            </a:endParaRPr>
          </a:p>
        </p:txBody>
      </p:sp>
      <p:sp>
        <p:nvSpPr>
          <p:cNvPr id="7" name="Rectangle 100"/>
          <p:cNvSpPr>
            <a:spLocks noChangeArrowheads="1"/>
          </p:cNvSpPr>
          <p:nvPr/>
        </p:nvSpPr>
        <p:spPr bwMode="auto">
          <a:xfrm>
            <a:off x="4437893" y="1770439"/>
            <a:ext cx="1119188" cy="180020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smtClean="0">
                <a:solidFill>
                  <a:schemeClr val="bg1"/>
                </a:solidFill>
                <a:latin typeface="+mn-ea"/>
                <a:cs typeface="メイリオ" panose="020B0604030504040204" pitchFamily="50" charset="-128"/>
              </a:rPr>
              <a:t>I/F(OSB)</a:t>
            </a:r>
          </a:p>
        </p:txBody>
      </p:sp>
      <p:sp>
        <p:nvSpPr>
          <p:cNvPr id="8" name="Rectangle 100"/>
          <p:cNvSpPr>
            <a:spLocks noChangeArrowheads="1"/>
          </p:cNvSpPr>
          <p:nvPr/>
        </p:nvSpPr>
        <p:spPr bwMode="auto">
          <a:xfrm>
            <a:off x="2432855" y="1770439"/>
            <a:ext cx="1347057" cy="180020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smtClean="0">
                <a:solidFill>
                  <a:schemeClr val="bg1"/>
                </a:solidFill>
                <a:latin typeface="+mn-ea"/>
                <a:cs typeface="メイリオ" panose="020B0604030504040204" pitchFamily="50" charset="-128"/>
              </a:rPr>
              <a:t>Oracle BPM</a:t>
            </a:r>
            <a:endParaRPr lang="en-US" altLang="ja-JP" sz="1200" b="1" dirty="0">
              <a:solidFill>
                <a:schemeClr val="bg1"/>
              </a:solidFill>
              <a:latin typeface="+mn-ea"/>
              <a:cs typeface="メイリオ" panose="020B0604030504040204" pitchFamily="50" charset="-128"/>
            </a:endParaRPr>
          </a:p>
        </p:txBody>
      </p:sp>
      <p:sp>
        <p:nvSpPr>
          <p:cNvPr id="9" name="Rectangle 43"/>
          <p:cNvSpPr>
            <a:spLocks noChangeArrowheads="1"/>
          </p:cNvSpPr>
          <p:nvPr/>
        </p:nvSpPr>
        <p:spPr bwMode="auto">
          <a:xfrm>
            <a:off x="2602454" y="2051270"/>
            <a:ext cx="1008001" cy="13680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ja-JP" altLang="en-US" sz="1000" b="1" dirty="0">
                <a:solidFill>
                  <a:schemeClr val="tx2"/>
                </a:solidFill>
              </a:rPr>
              <a:t>プロセス</a:t>
            </a:r>
            <a:r>
              <a:rPr lang="ja-JP" altLang="en-US" sz="1000" b="1" dirty="0" smtClean="0">
                <a:solidFill>
                  <a:schemeClr val="tx2"/>
                </a:solidFill>
              </a:rPr>
              <a:t>フロー</a:t>
            </a:r>
            <a:endParaRPr lang="ja-JP" altLang="en-US" sz="1000" b="1" dirty="0">
              <a:solidFill>
                <a:schemeClr val="tx2"/>
              </a:solidFill>
            </a:endParaRPr>
          </a:p>
        </p:txBody>
      </p:sp>
      <p:cxnSp>
        <p:nvCxnSpPr>
          <p:cNvPr id="15" name="直線矢印コネクタ 14"/>
          <p:cNvCxnSpPr>
            <a:stCxn id="11" idx="2"/>
            <a:endCxn id="17" idx="0"/>
          </p:cNvCxnSpPr>
          <p:nvPr/>
        </p:nvCxnSpPr>
        <p:spPr>
          <a:xfrm>
            <a:off x="3106454" y="2915270"/>
            <a:ext cx="0" cy="72000"/>
          </a:xfrm>
          <a:prstGeom prst="straightConnector1">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4562203" y="2779227"/>
            <a:ext cx="864000" cy="504000"/>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r>
              <a:rPr lang="ja-JP" altLang="en-US" sz="1000" b="1" dirty="0">
                <a:solidFill>
                  <a:schemeClr val="tx2">
                    <a:lumMod val="75000"/>
                  </a:schemeClr>
                </a:solidFill>
                <a:latin typeface="+mj-ea"/>
                <a:ea typeface="+mj-ea"/>
              </a:rPr>
              <a:t>各業務</a:t>
            </a:r>
            <a:endParaRPr kumimoji="1" lang="en-US" altLang="ja-JP" sz="1000" b="1" dirty="0" smtClean="0">
              <a:solidFill>
                <a:schemeClr val="tx2">
                  <a:lumMod val="75000"/>
                </a:schemeClr>
              </a:solidFill>
              <a:latin typeface="+mj-ea"/>
              <a:ea typeface="+mj-ea"/>
            </a:endParaRPr>
          </a:p>
          <a:p>
            <a:pPr algn="ctr"/>
            <a:r>
              <a:rPr kumimoji="1" lang="en-US" altLang="ja-JP" sz="1000" b="1" dirty="0" smtClean="0">
                <a:solidFill>
                  <a:schemeClr val="tx2">
                    <a:lumMod val="75000"/>
                  </a:schemeClr>
                </a:solidFill>
                <a:latin typeface="+mj-ea"/>
                <a:ea typeface="+mj-ea"/>
              </a:rPr>
              <a:t>ESB</a:t>
            </a:r>
            <a:endParaRPr kumimoji="1" lang="ja-JP" altLang="en-US" sz="1000" b="1" dirty="0" smtClean="0">
              <a:solidFill>
                <a:schemeClr val="tx2">
                  <a:lumMod val="75000"/>
                </a:schemeClr>
              </a:solidFill>
              <a:latin typeface="+mj-ea"/>
              <a:ea typeface="+mj-ea"/>
            </a:endParaRPr>
          </a:p>
        </p:txBody>
      </p:sp>
      <p:grpSp>
        <p:nvGrpSpPr>
          <p:cNvPr id="45" name="グループ化 44"/>
          <p:cNvGrpSpPr/>
          <p:nvPr/>
        </p:nvGrpSpPr>
        <p:grpSpPr>
          <a:xfrm>
            <a:off x="2746454" y="2339270"/>
            <a:ext cx="720000" cy="1008000"/>
            <a:chOff x="3995751" y="2499646"/>
            <a:chExt cx="720000" cy="1008000"/>
          </a:xfrm>
        </p:grpSpPr>
        <p:sp>
          <p:nvSpPr>
            <p:cNvPr id="10" name="角丸四角形 9"/>
            <p:cNvSpPr/>
            <p:nvPr/>
          </p:nvSpPr>
          <p:spPr>
            <a:xfrm>
              <a:off x="3995751" y="2715646"/>
              <a:ext cx="720000" cy="144000"/>
            </a:xfrm>
            <a:prstGeom prst="roundRect">
              <a:avLst/>
            </a:prstGeom>
            <a:solidFill>
              <a:schemeClr val="accent3">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endParaRPr kumimoji="1" lang="ja-JP" altLang="en-US" sz="1000" dirty="0" smtClean="0">
                <a:solidFill>
                  <a:schemeClr val="tx1"/>
                </a:solidFill>
                <a:latin typeface="+mn-ea"/>
              </a:endParaRPr>
            </a:p>
          </p:txBody>
        </p:sp>
        <p:sp>
          <p:nvSpPr>
            <p:cNvPr id="11" name="角丸四角形 10"/>
            <p:cNvSpPr/>
            <p:nvPr/>
          </p:nvSpPr>
          <p:spPr>
            <a:xfrm>
              <a:off x="3995751" y="2931646"/>
              <a:ext cx="720000" cy="144000"/>
            </a:xfrm>
            <a:prstGeom prst="roundRect">
              <a:avLst/>
            </a:prstGeom>
            <a:solidFill>
              <a:schemeClr val="accent3">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endParaRPr kumimoji="1" lang="ja-JP" altLang="en-US" sz="1000" dirty="0" smtClean="0">
                <a:solidFill>
                  <a:schemeClr val="tx1"/>
                </a:solidFill>
                <a:latin typeface="+mn-ea"/>
              </a:endParaRPr>
            </a:p>
          </p:txBody>
        </p:sp>
        <p:sp>
          <p:nvSpPr>
            <p:cNvPr id="12" name="フローチャート : 結合子 63"/>
            <p:cNvSpPr/>
            <p:nvPr/>
          </p:nvSpPr>
          <p:spPr>
            <a:xfrm>
              <a:off x="4283751" y="3363646"/>
              <a:ext cx="144000" cy="144000"/>
            </a:xfrm>
            <a:prstGeom prst="flowChartConnector">
              <a:avLst/>
            </a:prstGeom>
            <a:solidFill>
              <a:schemeClr val="tx1">
                <a:lumMod val="85000"/>
                <a:lumOff val="15000"/>
              </a:schemeClr>
            </a:solidFill>
            <a:ln w="12700" cmpd="db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endParaRPr kumimoji="1" lang="ja-JP" altLang="en-US" sz="1200" dirty="0" smtClean="0">
                <a:solidFill>
                  <a:schemeClr val="tx1"/>
                </a:solidFill>
                <a:latin typeface="+mn-ea"/>
              </a:endParaRPr>
            </a:p>
          </p:txBody>
        </p:sp>
        <p:cxnSp>
          <p:nvCxnSpPr>
            <p:cNvPr id="13" name="直線矢印コネクタ 12"/>
            <p:cNvCxnSpPr>
              <a:stCxn id="10" idx="0"/>
              <a:endCxn id="20" idx="4"/>
            </p:cNvCxnSpPr>
            <p:nvPr/>
          </p:nvCxnSpPr>
          <p:spPr>
            <a:xfrm flipV="1">
              <a:off x="4355751" y="2643646"/>
              <a:ext cx="0" cy="72000"/>
            </a:xfrm>
            <a:prstGeom prst="straightConnector1">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 idx="2"/>
              <a:endCxn id="11" idx="0"/>
            </p:cNvCxnSpPr>
            <p:nvPr/>
          </p:nvCxnSpPr>
          <p:spPr>
            <a:xfrm>
              <a:off x="4355751" y="2859646"/>
              <a:ext cx="0" cy="72000"/>
            </a:xfrm>
            <a:prstGeom prst="straightConnector1">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3995751" y="3147646"/>
              <a:ext cx="720000" cy="144000"/>
            </a:xfrm>
            <a:prstGeom prst="roundRect">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endParaRPr kumimoji="1" lang="ja-JP" altLang="en-US" sz="1000" dirty="0" smtClean="0">
                <a:solidFill>
                  <a:schemeClr val="tx1"/>
                </a:solidFill>
                <a:latin typeface="+mn-ea"/>
              </a:endParaRPr>
            </a:p>
          </p:txBody>
        </p:sp>
        <p:cxnSp>
          <p:nvCxnSpPr>
            <p:cNvPr id="19" name="直線矢印コネクタ 18"/>
            <p:cNvCxnSpPr>
              <a:stCxn id="17" idx="2"/>
              <a:endCxn id="12" idx="0"/>
            </p:cNvCxnSpPr>
            <p:nvPr/>
          </p:nvCxnSpPr>
          <p:spPr>
            <a:xfrm>
              <a:off x="4355751" y="3291646"/>
              <a:ext cx="0" cy="72000"/>
            </a:xfrm>
            <a:prstGeom prst="straightConnector1">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フローチャート : 結合子 63"/>
            <p:cNvSpPr/>
            <p:nvPr/>
          </p:nvSpPr>
          <p:spPr>
            <a:xfrm>
              <a:off x="4283751" y="2499646"/>
              <a:ext cx="144000" cy="144000"/>
            </a:xfrm>
            <a:prstGeom prst="flowChartConnector">
              <a:avLst/>
            </a:prstGeom>
            <a:solidFill>
              <a:schemeClr val="tx1">
                <a:lumMod val="85000"/>
                <a:lumOff val="15000"/>
              </a:schemeClr>
            </a:solidFill>
            <a:ln w="12700" cmpd="db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endParaRPr kumimoji="1" lang="ja-JP" altLang="en-US" sz="1200" dirty="0" smtClean="0">
                <a:solidFill>
                  <a:schemeClr val="tx1"/>
                </a:solidFill>
                <a:latin typeface="+mn-ea"/>
              </a:endParaRPr>
            </a:p>
          </p:txBody>
        </p:sp>
      </p:grpSp>
      <p:sp>
        <p:nvSpPr>
          <p:cNvPr id="21" name="正方形/長方形 20"/>
          <p:cNvSpPr/>
          <p:nvPr/>
        </p:nvSpPr>
        <p:spPr>
          <a:xfrm>
            <a:off x="684317" y="2778440"/>
            <a:ext cx="999475" cy="504787"/>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r>
              <a:rPr kumimoji="1" lang="ja-JP" altLang="en-US" sz="1000" b="1" dirty="0" smtClean="0">
                <a:solidFill>
                  <a:schemeClr val="tx2">
                    <a:lumMod val="75000"/>
                  </a:schemeClr>
                </a:solidFill>
                <a:latin typeface="+mj-ea"/>
                <a:ea typeface="+mj-ea"/>
              </a:rPr>
              <a:t>共通</a:t>
            </a:r>
            <a:endParaRPr kumimoji="1" lang="en-US" altLang="ja-JP" sz="1000" b="1" dirty="0" smtClean="0">
              <a:solidFill>
                <a:schemeClr val="tx2">
                  <a:lumMod val="75000"/>
                </a:schemeClr>
              </a:solidFill>
              <a:latin typeface="+mj-ea"/>
              <a:ea typeface="+mj-ea"/>
            </a:endParaRPr>
          </a:p>
          <a:p>
            <a:pPr algn="ctr"/>
            <a:r>
              <a:rPr kumimoji="1" lang="ja-JP" altLang="en-US" sz="1000" b="1" dirty="0" smtClean="0">
                <a:solidFill>
                  <a:schemeClr val="tx2">
                    <a:lumMod val="75000"/>
                  </a:schemeClr>
                </a:solidFill>
                <a:latin typeface="+mj-ea"/>
                <a:ea typeface="+mj-ea"/>
              </a:rPr>
              <a:t>機能</a:t>
            </a:r>
          </a:p>
        </p:txBody>
      </p:sp>
      <p:sp>
        <p:nvSpPr>
          <p:cNvPr id="22" name="正方形/長方形 21"/>
          <p:cNvSpPr/>
          <p:nvPr/>
        </p:nvSpPr>
        <p:spPr>
          <a:xfrm>
            <a:off x="4562203" y="2065206"/>
            <a:ext cx="864000" cy="504000"/>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r>
              <a:rPr kumimoji="1" lang="ja-JP" altLang="en-US" sz="1000" b="1" dirty="0" smtClean="0">
                <a:solidFill>
                  <a:schemeClr val="tx2">
                    <a:lumMod val="75000"/>
                  </a:schemeClr>
                </a:solidFill>
                <a:latin typeface="+mj-ea"/>
                <a:ea typeface="+mj-ea"/>
              </a:rPr>
              <a:t>タスク</a:t>
            </a:r>
            <a:r>
              <a:rPr kumimoji="1" lang="en-US" altLang="ja-JP" sz="1000" b="1" dirty="0" smtClean="0">
                <a:solidFill>
                  <a:schemeClr val="tx2">
                    <a:lumMod val="75000"/>
                  </a:schemeClr>
                </a:solidFill>
                <a:latin typeface="+mj-ea"/>
                <a:ea typeface="+mj-ea"/>
              </a:rPr>
              <a:t>ESB</a:t>
            </a:r>
            <a:endParaRPr kumimoji="1" lang="ja-JP" altLang="en-US" sz="1000" b="1" dirty="0" smtClean="0">
              <a:solidFill>
                <a:schemeClr val="tx2">
                  <a:lumMod val="75000"/>
                </a:schemeClr>
              </a:solidFill>
              <a:latin typeface="+mj-ea"/>
              <a:ea typeface="+mj-ea"/>
            </a:endParaRPr>
          </a:p>
        </p:txBody>
      </p:sp>
      <p:sp>
        <p:nvSpPr>
          <p:cNvPr id="23" name="正方形/長方形 22"/>
          <p:cNvSpPr/>
          <p:nvPr/>
        </p:nvSpPr>
        <p:spPr>
          <a:xfrm>
            <a:off x="684318" y="2051269"/>
            <a:ext cx="999475" cy="517937"/>
          </a:xfrm>
          <a:prstGeom prst="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31" rtl="0" eaLnBrk="1" latinLnBrk="0" hangingPunct="1">
              <a:defRPr kumimoji="1" sz="1800" kern="1200">
                <a:solidFill>
                  <a:schemeClr val="lt1"/>
                </a:solidFill>
                <a:latin typeface="+mn-lt"/>
                <a:ea typeface="+mn-ea"/>
                <a:cs typeface="+mn-cs"/>
              </a:defRPr>
            </a:lvl1pPr>
            <a:lvl2pPr marL="457165" algn="l" defTabSz="914331" rtl="0" eaLnBrk="1" latinLnBrk="0" hangingPunct="1">
              <a:defRPr kumimoji="1" sz="1800" kern="1200">
                <a:solidFill>
                  <a:schemeClr val="lt1"/>
                </a:solidFill>
                <a:latin typeface="+mn-lt"/>
                <a:ea typeface="+mn-ea"/>
                <a:cs typeface="+mn-cs"/>
              </a:defRPr>
            </a:lvl2pPr>
            <a:lvl3pPr marL="914331" algn="l" defTabSz="914331" rtl="0" eaLnBrk="1" latinLnBrk="0" hangingPunct="1">
              <a:defRPr kumimoji="1" sz="1800" kern="1200">
                <a:solidFill>
                  <a:schemeClr val="lt1"/>
                </a:solidFill>
                <a:latin typeface="+mn-lt"/>
                <a:ea typeface="+mn-ea"/>
                <a:cs typeface="+mn-cs"/>
              </a:defRPr>
            </a:lvl3pPr>
            <a:lvl4pPr marL="1371495" algn="l" defTabSz="914331" rtl="0" eaLnBrk="1" latinLnBrk="0" hangingPunct="1">
              <a:defRPr kumimoji="1" sz="1800" kern="1200">
                <a:solidFill>
                  <a:schemeClr val="lt1"/>
                </a:solidFill>
                <a:latin typeface="+mn-lt"/>
                <a:ea typeface="+mn-ea"/>
                <a:cs typeface="+mn-cs"/>
              </a:defRPr>
            </a:lvl4pPr>
            <a:lvl5pPr marL="1828660" algn="l" defTabSz="914331" rtl="0" eaLnBrk="1" latinLnBrk="0" hangingPunct="1">
              <a:defRPr kumimoji="1" sz="1800" kern="1200">
                <a:solidFill>
                  <a:schemeClr val="lt1"/>
                </a:solidFill>
                <a:latin typeface="+mn-lt"/>
                <a:ea typeface="+mn-ea"/>
                <a:cs typeface="+mn-cs"/>
              </a:defRPr>
            </a:lvl5pPr>
            <a:lvl6pPr marL="2285826" algn="l" defTabSz="914331" rtl="0" eaLnBrk="1" latinLnBrk="0" hangingPunct="1">
              <a:defRPr kumimoji="1" sz="1800" kern="1200">
                <a:solidFill>
                  <a:schemeClr val="lt1"/>
                </a:solidFill>
                <a:latin typeface="+mn-lt"/>
                <a:ea typeface="+mn-ea"/>
                <a:cs typeface="+mn-cs"/>
              </a:defRPr>
            </a:lvl6pPr>
            <a:lvl7pPr marL="2742990" algn="l" defTabSz="914331" rtl="0" eaLnBrk="1" latinLnBrk="0" hangingPunct="1">
              <a:defRPr kumimoji="1" sz="1800" kern="1200">
                <a:solidFill>
                  <a:schemeClr val="lt1"/>
                </a:solidFill>
                <a:latin typeface="+mn-lt"/>
                <a:ea typeface="+mn-ea"/>
                <a:cs typeface="+mn-cs"/>
              </a:defRPr>
            </a:lvl7pPr>
            <a:lvl8pPr marL="3200156" algn="l" defTabSz="914331" rtl="0" eaLnBrk="1" latinLnBrk="0" hangingPunct="1">
              <a:defRPr kumimoji="1" sz="1800" kern="1200">
                <a:solidFill>
                  <a:schemeClr val="lt1"/>
                </a:solidFill>
                <a:latin typeface="+mn-lt"/>
                <a:ea typeface="+mn-ea"/>
                <a:cs typeface="+mn-cs"/>
              </a:defRPr>
            </a:lvl8pPr>
            <a:lvl9pPr marL="3657321" algn="l" defTabSz="914331" rtl="0" eaLnBrk="1" latinLnBrk="0" hangingPunct="1">
              <a:defRPr kumimoji="1" sz="1800" kern="1200">
                <a:solidFill>
                  <a:schemeClr val="lt1"/>
                </a:solidFill>
                <a:latin typeface="+mn-lt"/>
                <a:ea typeface="+mn-ea"/>
                <a:cs typeface="+mn-cs"/>
              </a:defRPr>
            </a:lvl9pPr>
          </a:lstStyle>
          <a:p>
            <a:pPr algn="ctr"/>
            <a:r>
              <a:rPr lang="ja-JP" altLang="en-US" sz="1000" b="1" dirty="0" smtClean="0">
                <a:solidFill>
                  <a:schemeClr val="tx2">
                    <a:lumMod val="75000"/>
                  </a:schemeClr>
                </a:solidFill>
                <a:latin typeface="+mj-ea"/>
                <a:ea typeface="+mj-ea"/>
              </a:rPr>
              <a:t>画面（タスク</a:t>
            </a:r>
            <a:r>
              <a:rPr lang="en-US" altLang="ja-JP" sz="1000" b="1" dirty="0" smtClean="0">
                <a:solidFill>
                  <a:schemeClr val="tx2">
                    <a:lumMod val="75000"/>
                  </a:schemeClr>
                </a:solidFill>
                <a:latin typeface="+mj-ea"/>
                <a:ea typeface="+mj-ea"/>
              </a:rPr>
              <a:t/>
            </a:r>
            <a:br>
              <a:rPr lang="en-US" altLang="ja-JP" sz="1000" b="1" dirty="0" smtClean="0">
                <a:solidFill>
                  <a:schemeClr val="tx2">
                    <a:lumMod val="75000"/>
                  </a:schemeClr>
                </a:solidFill>
                <a:latin typeface="+mj-ea"/>
                <a:ea typeface="+mj-ea"/>
              </a:rPr>
            </a:br>
            <a:r>
              <a:rPr lang="ja-JP" altLang="en-US" sz="1000" b="1" dirty="0" smtClean="0">
                <a:solidFill>
                  <a:schemeClr val="tx2">
                    <a:lumMod val="75000"/>
                  </a:schemeClr>
                </a:solidFill>
                <a:latin typeface="+mj-ea"/>
                <a:ea typeface="+mj-ea"/>
              </a:rPr>
              <a:t>リストなど）</a:t>
            </a:r>
            <a:endParaRPr kumimoji="1" lang="ja-JP" altLang="en-US" sz="1000" b="1" dirty="0" smtClean="0">
              <a:solidFill>
                <a:schemeClr val="tx2">
                  <a:lumMod val="75000"/>
                </a:schemeClr>
              </a:solidFill>
              <a:latin typeface="+mj-ea"/>
              <a:ea typeface="+mj-ea"/>
            </a:endParaRPr>
          </a:p>
        </p:txBody>
      </p:sp>
      <p:sp>
        <p:nvSpPr>
          <p:cNvPr id="24" name="Rectangle 100"/>
          <p:cNvSpPr>
            <a:spLocks noChangeArrowheads="1"/>
          </p:cNvSpPr>
          <p:nvPr/>
        </p:nvSpPr>
        <p:spPr bwMode="auto">
          <a:xfrm>
            <a:off x="6264986" y="2131545"/>
            <a:ext cx="1224000" cy="468000"/>
          </a:xfrm>
          <a:prstGeom prst="rect">
            <a:avLst/>
          </a:prstGeom>
          <a:solidFill>
            <a:srgbClr val="EBEBFF"/>
          </a:solidFill>
          <a:ln w="9525" algn="ctr">
            <a:noFill/>
            <a:miter lim="800000"/>
            <a:headEnd/>
            <a:tailEnd/>
          </a:ln>
          <a:effectLst>
            <a:prstShdw prst="shdw17" dist="17961" dir="2700000">
              <a:srgbClr val="8D8D99"/>
            </a:prstShdw>
          </a:effectLst>
        </p:spPr>
        <p:txBody>
          <a:bodyPr wrap="square" anchor="ctr"/>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err="1" smtClean="0">
                <a:solidFill>
                  <a:srgbClr val="333333"/>
                </a:solidFill>
                <a:latin typeface="+mn-ea"/>
                <a:cs typeface="メイリオ" panose="020B0604030504040204" pitchFamily="50" charset="-128"/>
              </a:rPr>
              <a:t>SalesNavi</a:t>
            </a:r>
            <a:endParaRPr lang="en-US" altLang="ja-JP" sz="1200" b="1" dirty="0">
              <a:solidFill>
                <a:srgbClr val="333333"/>
              </a:solidFill>
              <a:latin typeface="+mn-ea"/>
              <a:cs typeface="メイリオ" panose="020B0604030504040204" pitchFamily="50" charset="-128"/>
            </a:endParaRPr>
          </a:p>
        </p:txBody>
      </p:sp>
      <p:sp>
        <p:nvSpPr>
          <p:cNvPr id="25" name="Rectangle 100"/>
          <p:cNvSpPr>
            <a:spLocks noChangeArrowheads="1"/>
          </p:cNvSpPr>
          <p:nvPr/>
        </p:nvSpPr>
        <p:spPr bwMode="auto">
          <a:xfrm>
            <a:off x="6267458" y="2624860"/>
            <a:ext cx="1224000" cy="468000"/>
          </a:xfrm>
          <a:prstGeom prst="rect">
            <a:avLst/>
          </a:prstGeom>
          <a:solidFill>
            <a:srgbClr val="EBEBFF"/>
          </a:solidFill>
          <a:ln w="9525" algn="ctr">
            <a:noFill/>
            <a:miter lim="800000"/>
            <a:headEnd/>
            <a:tailEnd/>
          </a:ln>
          <a:effectLst>
            <a:prstShdw prst="shdw17" dist="17961" dir="2700000">
              <a:srgbClr val="8D8D99"/>
            </a:prstShdw>
          </a:effectLst>
        </p:spPr>
        <p:txBody>
          <a:bodyPr wrap="square" anchor="ctr"/>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err="1" smtClean="0">
                <a:solidFill>
                  <a:srgbClr val="333333"/>
                </a:solidFill>
                <a:latin typeface="+mn-ea"/>
                <a:cs typeface="メイリオ" panose="020B0604030504040204" pitchFamily="50" charset="-128"/>
              </a:rPr>
              <a:t>PJNavi</a:t>
            </a:r>
            <a:endParaRPr lang="en-US" altLang="ja-JP" sz="1200" b="1" dirty="0">
              <a:solidFill>
                <a:srgbClr val="333333"/>
              </a:solidFill>
              <a:latin typeface="+mn-ea"/>
              <a:cs typeface="メイリオ" panose="020B0604030504040204" pitchFamily="50" charset="-128"/>
            </a:endParaRPr>
          </a:p>
        </p:txBody>
      </p:sp>
      <p:sp>
        <p:nvSpPr>
          <p:cNvPr id="26" name="左右矢印 25"/>
          <p:cNvSpPr/>
          <p:nvPr/>
        </p:nvSpPr>
        <p:spPr>
          <a:xfrm>
            <a:off x="5677943" y="2422665"/>
            <a:ext cx="432000" cy="360000"/>
          </a:xfrm>
          <a:prstGeom prst="lef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7" name="左右矢印 26"/>
          <p:cNvSpPr/>
          <p:nvPr/>
        </p:nvSpPr>
        <p:spPr>
          <a:xfrm>
            <a:off x="1867130" y="2422665"/>
            <a:ext cx="432000" cy="360000"/>
          </a:xfrm>
          <a:prstGeom prst="lef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31" name="左右矢印 30"/>
          <p:cNvSpPr/>
          <p:nvPr/>
        </p:nvSpPr>
        <p:spPr>
          <a:xfrm>
            <a:off x="3877350" y="2418440"/>
            <a:ext cx="432000" cy="360000"/>
          </a:xfrm>
          <a:prstGeom prst="lef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34" name="右中かっこ 33"/>
          <p:cNvSpPr/>
          <p:nvPr/>
        </p:nvSpPr>
        <p:spPr>
          <a:xfrm rot="16200000" flipH="1" flipV="1">
            <a:off x="2962382" y="1568150"/>
            <a:ext cx="288000" cy="494811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2123728" y="4245827"/>
            <a:ext cx="2049666" cy="216000"/>
          </a:xfrm>
          <a:prstGeom prst="rect">
            <a:avLst/>
          </a:prstGeom>
          <a:noFill/>
        </p:spPr>
        <p:txBody>
          <a:bodyPr wrap="square" rtlCol="0" anchor="ctr" anchorCtr="0">
            <a:noAutofit/>
          </a:bodyPr>
          <a:lstStyle/>
          <a:p>
            <a:pPr algn="ctr"/>
            <a:r>
              <a:rPr kumimoji="1" lang="ja-JP" altLang="en-US" sz="1400" b="1" dirty="0" smtClean="0">
                <a:solidFill>
                  <a:schemeClr val="accent1">
                    <a:lumMod val="75000"/>
                  </a:schemeClr>
                </a:solidFill>
                <a:latin typeface="+mn-ea"/>
              </a:rPr>
              <a:t>「</a:t>
            </a:r>
            <a:r>
              <a:rPr kumimoji="1" lang="en-US" altLang="ja-JP" sz="1400" b="1" dirty="0" smtClean="0">
                <a:solidFill>
                  <a:schemeClr val="accent1">
                    <a:lumMod val="75000"/>
                  </a:schemeClr>
                </a:solidFill>
                <a:latin typeface="+mn-ea"/>
              </a:rPr>
              <a:t>BPMS</a:t>
            </a:r>
            <a:r>
              <a:rPr kumimoji="1" lang="ja-JP" altLang="en-US" sz="1400" b="1" dirty="0" smtClean="0">
                <a:solidFill>
                  <a:schemeClr val="accent1">
                    <a:lumMod val="75000"/>
                  </a:schemeClr>
                </a:solidFill>
                <a:latin typeface="+mn-ea"/>
              </a:rPr>
              <a:t>」の範囲</a:t>
            </a:r>
          </a:p>
        </p:txBody>
      </p:sp>
      <p:sp>
        <p:nvSpPr>
          <p:cNvPr id="40" name="Rectangle 100"/>
          <p:cNvSpPr>
            <a:spLocks noChangeArrowheads="1"/>
          </p:cNvSpPr>
          <p:nvPr/>
        </p:nvSpPr>
        <p:spPr bwMode="auto">
          <a:xfrm>
            <a:off x="6267458" y="3125338"/>
            <a:ext cx="1224000" cy="468000"/>
          </a:xfrm>
          <a:prstGeom prst="rect">
            <a:avLst/>
          </a:prstGeom>
          <a:solidFill>
            <a:srgbClr val="EBEBFF"/>
          </a:solidFill>
          <a:ln w="9525" algn="ctr">
            <a:noFill/>
            <a:miter lim="800000"/>
            <a:headEnd/>
            <a:tailEnd/>
          </a:ln>
          <a:effectLst>
            <a:prstShdw prst="shdw17" dist="17961" dir="2700000">
              <a:srgbClr val="8D8D99"/>
            </a:prstShdw>
          </a:effectLst>
        </p:spPr>
        <p:txBody>
          <a:bodyPr wrap="square" anchor="ctr"/>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en-US" altLang="ja-JP" sz="1200" b="1" dirty="0" err="1" smtClean="0">
                <a:solidFill>
                  <a:srgbClr val="333333"/>
                </a:solidFill>
                <a:latin typeface="+mn-ea"/>
                <a:cs typeface="メイリオ" panose="020B0604030504040204" pitchFamily="50" charset="-128"/>
              </a:rPr>
              <a:t>CSNavi</a:t>
            </a:r>
            <a:endParaRPr lang="en-US" altLang="ja-JP" sz="1200" b="1" dirty="0">
              <a:solidFill>
                <a:srgbClr val="333333"/>
              </a:solidFill>
              <a:latin typeface="+mn-ea"/>
              <a:cs typeface="メイリオ" panose="020B0604030504040204" pitchFamily="50" charset="-128"/>
            </a:endParaRPr>
          </a:p>
        </p:txBody>
      </p:sp>
      <p:sp>
        <p:nvSpPr>
          <p:cNvPr id="41" name="Rectangle 100"/>
          <p:cNvSpPr>
            <a:spLocks noChangeArrowheads="1"/>
          </p:cNvSpPr>
          <p:nvPr/>
        </p:nvSpPr>
        <p:spPr bwMode="auto">
          <a:xfrm>
            <a:off x="6264986" y="4047966"/>
            <a:ext cx="1224000" cy="468000"/>
          </a:xfrm>
          <a:prstGeom prst="rect">
            <a:avLst/>
          </a:prstGeom>
          <a:solidFill>
            <a:srgbClr val="EBEBFF"/>
          </a:solidFill>
          <a:ln w="9525" algn="ctr">
            <a:noFill/>
            <a:miter lim="800000"/>
            <a:headEnd/>
            <a:tailEnd/>
          </a:ln>
          <a:effectLst>
            <a:prstShdw prst="shdw17" dist="17961" dir="2700000">
              <a:srgbClr val="8D8D99"/>
            </a:prstShdw>
          </a:effectLst>
        </p:spPr>
        <p:txBody>
          <a:bodyPr wrap="square" anchor="ctr"/>
          <a:ls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a:lstStyle>
          <a:p>
            <a:pPr algn="ctr" eaLnBrk="0" hangingPunct="0"/>
            <a:r>
              <a:rPr lang="ja-JP" altLang="en-US" sz="1200" b="1" dirty="0" smtClean="0">
                <a:solidFill>
                  <a:srgbClr val="333333"/>
                </a:solidFill>
                <a:latin typeface="+mn-ea"/>
                <a:cs typeface="メイリオ" panose="020B0604030504040204" pitchFamily="50" charset="-128"/>
              </a:rPr>
              <a:t>クラウドファイリング</a:t>
            </a:r>
            <a:endParaRPr lang="en-US" altLang="ja-JP" sz="1200" b="1" dirty="0">
              <a:solidFill>
                <a:srgbClr val="333333"/>
              </a:solidFill>
              <a:latin typeface="+mn-ea"/>
              <a:cs typeface="メイリオ" panose="020B0604030504040204" pitchFamily="50" charset="-128"/>
            </a:endParaRPr>
          </a:p>
        </p:txBody>
      </p:sp>
      <p:cxnSp>
        <p:nvCxnSpPr>
          <p:cNvPr id="48" name="カギ線コネクタ 47"/>
          <p:cNvCxnSpPr>
            <a:stCxn id="6" idx="2"/>
            <a:endCxn id="5" idx="3"/>
          </p:cNvCxnSpPr>
          <p:nvPr/>
        </p:nvCxnSpPr>
        <p:spPr>
          <a:xfrm rot="5400000" flipH="1" flipV="1">
            <a:off x="3483347" y="-434999"/>
            <a:ext cx="1707258" cy="6304019"/>
          </a:xfrm>
          <a:prstGeom prst="bentConnector4">
            <a:avLst>
              <a:gd name="adj1" fmla="val -13390"/>
              <a:gd name="adj2" fmla="val 1039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24" idx="3"/>
          </p:cNvCxnSpPr>
          <p:nvPr/>
        </p:nvCxnSpPr>
        <p:spPr>
          <a:xfrm flipH="1">
            <a:off x="7488986" y="2365545"/>
            <a:ext cx="2513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flipH="1">
            <a:off x="7488986" y="2858860"/>
            <a:ext cx="2513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p:nvPr/>
        </p:nvCxnSpPr>
        <p:spPr>
          <a:xfrm flipH="1">
            <a:off x="7488986" y="3359338"/>
            <a:ext cx="2513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p:cNvCxnSpPr/>
          <p:nvPr/>
        </p:nvCxnSpPr>
        <p:spPr>
          <a:xfrm rot="16200000" flipH="1">
            <a:off x="6751303" y="3922283"/>
            <a:ext cx="2513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7055693" y="3629028"/>
            <a:ext cx="646331" cy="230832"/>
          </a:xfrm>
          <a:prstGeom prst="rect">
            <a:avLst/>
          </a:prstGeom>
          <a:noFill/>
        </p:spPr>
        <p:txBody>
          <a:bodyPr wrap="none" rtlCol="0">
            <a:spAutoFit/>
          </a:bodyPr>
          <a:lstStyle/>
          <a:p>
            <a:r>
              <a:rPr kumimoji="1" lang="ja-JP" altLang="en-US" sz="900" dirty="0" smtClean="0">
                <a:latin typeface="+mn-ea"/>
              </a:rPr>
              <a:t>画面連携</a:t>
            </a:r>
          </a:p>
        </p:txBody>
      </p:sp>
      <p:sp>
        <p:nvSpPr>
          <p:cNvPr id="66" name="右中かっこ 65"/>
          <p:cNvSpPr/>
          <p:nvPr/>
        </p:nvSpPr>
        <p:spPr>
          <a:xfrm rot="5400000" flipH="1">
            <a:off x="1040967" y="963380"/>
            <a:ext cx="288000" cy="1152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7" name="テキスト ボックス 66"/>
          <p:cNvSpPr txBox="1"/>
          <p:nvPr/>
        </p:nvSpPr>
        <p:spPr>
          <a:xfrm>
            <a:off x="1766792" y="2776542"/>
            <a:ext cx="646331" cy="369332"/>
          </a:xfrm>
          <a:prstGeom prst="rect">
            <a:avLst/>
          </a:prstGeom>
          <a:noFill/>
        </p:spPr>
        <p:txBody>
          <a:bodyPr wrap="none" rtlCol="0">
            <a:spAutoFit/>
          </a:bodyPr>
          <a:lstStyle/>
          <a:p>
            <a:pPr algn="ctr"/>
            <a:r>
              <a:rPr lang="ja-JP" altLang="en-US" sz="900" dirty="0" smtClean="0">
                <a:latin typeface="+mn-ea"/>
              </a:rPr>
              <a:t>サービス</a:t>
            </a:r>
            <a:endParaRPr lang="en-US" altLang="ja-JP" sz="900" dirty="0" smtClean="0">
              <a:latin typeface="+mn-ea"/>
            </a:endParaRPr>
          </a:p>
          <a:p>
            <a:pPr algn="ctr"/>
            <a:r>
              <a:rPr kumimoji="1" lang="ja-JP" altLang="en-US" sz="900" dirty="0" smtClean="0">
                <a:latin typeface="+mn-ea"/>
              </a:rPr>
              <a:t>連携</a:t>
            </a:r>
          </a:p>
        </p:txBody>
      </p:sp>
      <p:sp>
        <p:nvSpPr>
          <p:cNvPr id="68" name="テキスト ボックス 67"/>
          <p:cNvSpPr txBox="1"/>
          <p:nvPr/>
        </p:nvSpPr>
        <p:spPr>
          <a:xfrm>
            <a:off x="3801269" y="2797938"/>
            <a:ext cx="646331" cy="369332"/>
          </a:xfrm>
          <a:prstGeom prst="rect">
            <a:avLst/>
          </a:prstGeom>
          <a:noFill/>
        </p:spPr>
        <p:txBody>
          <a:bodyPr wrap="none" rtlCol="0">
            <a:spAutoFit/>
          </a:bodyPr>
          <a:lstStyle/>
          <a:p>
            <a:pPr algn="ctr"/>
            <a:r>
              <a:rPr lang="ja-JP" altLang="en-US" sz="900" dirty="0" smtClean="0">
                <a:latin typeface="+mn-ea"/>
              </a:rPr>
              <a:t>サービス</a:t>
            </a:r>
            <a:endParaRPr lang="en-US" altLang="ja-JP" sz="900" dirty="0" smtClean="0">
              <a:latin typeface="+mn-ea"/>
            </a:endParaRPr>
          </a:p>
          <a:p>
            <a:pPr algn="ctr"/>
            <a:r>
              <a:rPr kumimoji="1" lang="ja-JP" altLang="en-US" sz="900" dirty="0" smtClean="0">
                <a:latin typeface="+mn-ea"/>
              </a:rPr>
              <a:t>連携</a:t>
            </a:r>
          </a:p>
        </p:txBody>
      </p:sp>
      <p:sp>
        <p:nvSpPr>
          <p:cNvPr id="69" name="テキスト ボックス 68"/>
          <p:cNvSpPr txBox="1"/>
          <p:nvPr/>
        </p:nvSpPr>
        <p:spPr>
          <a:xfrm>
            <a:off x="5568731" y="2778440"/>
            <a:ext cx="646331" cy="369332"/>
          </a:xfrm>
          <a:prstGeom prst="rect">
            <a:avLst/>
          </a:prstGeom>
          <a:noFill/>
        </p:spPr>
        <p:txBody>
          <a:bodyPr wrap="none" rtlCol="0">
            <a:spAutoFit/>
          </a:bodyPr>
          <a:lstStyle/>
          <a:p>
            <a:pPr algn="ctr"/>
            <a:r>
              <a:rPr lang="ja-JP" altLang="en-US" sz="900" dirty="0" smtClean="0">
                <a:latin typeface="+mn-ea"/>
              </a:rPr>
              <a:t>サービス</a:t>
            </a:r>
            <a:endParaRPr lang="en-US" altLang="ja-JP" sz="900" dirty="0" smtClean="0">
              <a:latin typeface="+mn-ea"/>
            </a:endParaRPr>
          </a:p>
          <a:p>
            <a:pPr algn="ctr"/>
            <a:r>
              <a:rPr kumimoji="1" lang="ja-JP" altLang="en-US" sz="900" dirty="0" smtClean="0">
                <a:latin typeface="+mn-ea"/>
              </a:rPr>
              <a:t>連携</a:t>
            </a:r>
          </a:p>
        </p:txBody>
      </p:sp>
      <p:sp>
        <p:nvSpPr>
          <p:cNvPr id="70" name="テキスト ボックス 69"/>
          <p:cNvSpPr txBox="1"/>
          <p:nvPr/>
        </p:nvSpPr>
        <p:spPr>
          <a:xfrm>
            <a:off x="244067" y="1170381"/>
            <a:ext cx="2057003" cy="216000"/>
          </a:xfrm>
          <a:prstGeom prst="rect">
            <a:avLst/>
          </a:prstGeom>
          <a:noFill/>
        </p:spPr>
        <p:txBody>
          <a:bodyPr wrap="square" rtlCol="0" anchor="ctr" anchorCtr="0">
            <a:noAutofit/>
          </a:bodyPr>
          <a:lstStyle/>
          <a:p>
            <a:pPr algn="ctr"/>
            <a:r>
              <a:rPr kumimoji="1" lang="ja-JP" altLang="en-US" sz="1400" b="1" dirty="0" smtClean="0">
                <a:solidFill>
                  <a:srgbClr val="C00000"/>
                </a:solidFill>
                <a:latin typeface="+mn-ea"/>
              </a:rPr>
              <a:t>「</a:t>
            </a:r>
            <a:r>
              <a:rPr lang="ja-JP" altLang="en-US" sz="1400" b="1" dirty="0">
                <a:solidFill>
                  <a:srgbClr val="C00000"/>
                </a:solidFill>
                <a:latin typeface="+mn-ea"/>
              </a:rPr>
              <a:t>タスクナビ</a:t>
            </a:r>
            <a:r>
              <a:rPr kumimoji="1" lang="ja-JP" altLang="en-US" sz="1400" b="1" dirty="0" smtClean="0">
                <a:solidFill>
                  <a:srgbClr val="C00000"/>
                </a:solidFill>
                <a:latin typeface="+mn-ea"/>
              </a:rPr>
              <a:t>」の範囲</a:t>
            </a:r>
          </a:p>
        </p:txBody>
      </p:sp>
      <p:sp>
        <p:nvSpPr>
          <p:cNvPr id="71" name="テキスト ボックス 70"/>
          <p:cNvSpPr txBox="1"/>
          <p:nvPr/>
        </p:nvSpPr>
        <p:spPr>
          <a:xfrm>
            <a:off x="5691886" y="3855920"/>
            <a:ext cx="1223412" cy="230832"/>
          </a:xfrm>
          <a:prstGeom prst="rect">
            <a:avLst/>
          </a:prstGeom>
          <a:noFill/>
        </p:spPr>
        <p:txBody>
          <a:bodyPr wrap="none" rtlCol="0">
            <a:spAutoFit/>
          </a:bodyPr>
          <a:lstStyle/>
          <a:p>
            <a:r>
              <a:rPr kumimoji="1" lang="ja-JP" altLang="en-US" sz="900" dirty="0" smtClean="0">
                <a:latin typeface="+mn-ea"/>
              </a:rPr>
              <a:t>画面とサービス連携</a:t>
            </a:r>
          </a:p>
        </p:txBody>
      </p:sp>
    </p:spTree>
    <p:extLst>
      <p:ext uri="{BB962C8B-B14F-4D97-AF65-F5344CB8AC3E}">
        <p14:creationId xmlns:p14="http://schemas.microsoft.com/office/powerpoint/2010/main" val="3989620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タスク詳細の状態別表示（元システム承認タスク</a:t>
            </a:r>
            <a:r>
              <a:rPr lang="ja-JP" altLang="en-US" dirty="0" smtClean="0"/>
              <a:t>-完了タスク</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50</a:t>
            </a:fld>
            <a:endParaRPr lang="ja-JP" altLang="en-US" dirty="0">
              <a:solidFill>
                <a:prstClr val="black">
                  <a:tint val="75000"/>
                </a:prstClr>
              </a:solidFill>
            </a:endParaRPr>
          </a:p>
        </p:txBody>
      </p:sp>
      <p:sp>
        <p:nvSpPr>
          <p:cNvPr id="5" name="正方形/長方形 4"/>
          <p:cNvSpPr/>
          <p:nvPr/>
        </p:nvSpPr>
        <p:spPr>
          <a:xfrm>
            <a:off x="107504" y="483518"/>
            <a:ext cx="2403222" cy="246221"/>
          </a:xfrm>
          <a:prstGeom prst="rect">
            <a:avLst/>
          </a:prstGeom>
        </p:spPr>
        <p:txBody>
          <a:bodyPr wrap="none">
            <a:spAutoFit/>
          </a:bodyPr>
          <a:lstStyle/>
          <a:p>
            <a:r>
              <a:rPr lang="ja-JP" altLang="en-US" sz="1000" dirty="0"/>
              <a:t>元システム承認タスク-完了タスク＞＊</a:t>
            </a:r>
          </a:p>
        </p:txBody>
      </p:sp>
      <p:pic>
        <p:nvPicPr>
          <p:cNvPr id="6"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9" y="779646"/>
            <a:ext cx="7136076" cy="141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71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51</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管理画面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857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管理</a:t>
            </a:r>
            <a:r>
              <a:rPr lang="ja-JP" altLang="en-US" dirty="0"/>
              <a:t>画面（全タスク照会）</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52</a:t>
            </a:fld>
            <a:endParaRPr lang="ja-JP" altLang="en-US" dirty="0">
              <a:solidFill>
                <a:prstClr val="black">
                  <a:tint val="75000"/>
                </a:prst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8" y="555526"/>
            <a:ext cx="5695916" cy="3025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29" y="3848670"/>
            <a:ext cx="6920052" cy="75353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吹き出し 7"/>
          <p:cNvSpPr/>
          <p:nvPr/>
        </p:nvSpPr>
        <p:spPr>
          <a:xfrm>
            <a:off x="6372200" y="1491629"/>
            <a:ext cx="1080120" cy="380599"/>
          </a:xfrm>
          <a:prstGeom prst="wedgeRoundRectCallout">
            <a:avLst>
              <a:gd name="adj1" fmla="val -90749"/>
              <a:gd name="adj2" fmla="val 293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タスクリスト</a:t>
            </a:r>
            <a:endParaRPr kumimoji="1" lang="en-US" altLang="ja-JP" sz="1000" dirty="0" smtClean="0">
              <a:solidFill>
                <a:schemeClr val="tx1"/>
              </a:solidFill>
              <a:latin typeface="+mj-ea"/>
              <a:ea typeface="+mj-ea"/>
            </a:endParaRPr>
          </a:p>
        </p:txBody>
      </p:sp>
      <p:sp>
        <p:nvSpPr>
          <p:cNvPr id="9" name="角丸四角形吹き出し 8"/>
          <p:cNvSpPr/>
          <p:nvPr/>
        </p:nvSpPr>
        <p:spPr>
          <a:xfrm>
            <a:off x="7668344" y="3825800"/>
            <a:ext cx="1080120" cy="380599"/>
          </a:xfrm>
          <a:prstGeom prst="wedgeRoundRectCallout">
            <a:avLst>
              <a:gd name="adj1" fmla="val -90749"/>
              <a:gd name="adj2" fmla="val 293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タスク詳細</a:t>
            </a:r>
            <a:endParaRPr kumimoji="1" lang="en-US" altLang="ja-JP" sz="1000" dirty="0" smtClean="0">
              <a:solidFill>
                <a:schemeClr val="tx1"/>
              </a:solidFill>
              <a:latin typeface="+mj-ea"/>
              <a:ea typeface="+mj-ea"/>
            </a:endParaRPr>
          </a:p>
        </p:txBody>
      </p:sp>
    </p:spTree>
    <p:extLst>
      <p:ext uri="{BB962C8B-B14F-4D97-AF65-F5344CB8AC3E}">
        <p14:creationId xmlns:p14="http://schemas.microsoft.com/office/powerpoint/2010/main" val="1781520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管理画面（委任）</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53</a:t>
            </a:fld>
            <a:endParaRPr lang="ja-JP" altLang="en-US" dirty="0">
              <a:solidFill>
                <a:prstClr val="black">
                  <a:tint val="75000"/>
                </a:prstClr>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7" y="575068"/>
            <a:ext cx="5792669" cy="30768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28" y="3795887"/>
            <a:ext cx="6838171" cy="744616"/>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6372200" y="1491629"/>
            <a:ext cx="1080120" cy="380599"/>
          </a:xfrm>
          <a:prstGeom prst="wedgeRoundRectCallout">
            <a:avLst>
              <a:gd name="adj1" fmla="val -90749"/>
              <a:gd name="adj2" fmla="val 293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タスクリスト</a:t>
            </a:r>
            <a:endParaRPr kumimoji="1" lang="en-US" altLang="ja-JP" sz="1000" dirty="0" smtClean="0">
              <a:solidFill>
                <a:schemeClr val="tx1"/>
              </a:solidFill>
              <a:latin typeface="+mj-ea"/>
              <a:ea typeface="+mj-ea"/>
            </a:endParaRPr>
          </a:p>
        </p:txBody>
      </p:sp>
      <p:sp>
        <p:nvSpPr>
          <p:cNvPr id="8" name="角丸四角形吹き出し 7"/>
          <p:cNvSpPr/>
          <p:nvPr/>
        </p:nvSpPr>
        <p:spPr>
          <a:xfrm>
            <a:off x="7524328" y="3820811"/>
            <a:ext cx="1080120" cy="380599"/>
          </a:xfrm>
          <a:prstGeom prst="wedgeRoundRectCallout">
            <a:avLst>
              <a:gd name="adj1" fmla="val -90749"/>
              <a:gd name="adj2" fmla="val 293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タスク詳細</a:t>
            </a:r>
            <a:endParaRPr kumimoji="1" lang="en-US" altLang="ja-JP" sz="1000" dirty="0" smtClean="0">
              <a:solidFill>
                <a:schemeClr val="tx1"/>
              </a:solidFill>
              <a:latin typeface="+mj-ea"/>
              <a:ea typeface="+mj-ea"/>
            </a:endParaRPr>
          </a:p>
        </p:txBody>
      </p:sp>
    </p:spTree>
    <p:extLst>
      <p:ext uri="{BB962C8B-B14F-4D97-AF65-F5344CB8AC3E}">
        <p14:creationId xmlns:p14="http://schemas.microsoft.com/office/powerpoint/2010/main" val="2959240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管理画面</a:t>
            </a:r>
            <a:r>
              <a:rPr lang="ja-JP" altLang="en-US" dirty="0" smtClean="0"/>
              <a:t>（代理</a:t>
            </a:r>
            <a:r>
              <a:rPr lang="ja-JP" altLang="en-US" dirty="0"/>
              <a:t>設定</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54</a:t>
            </a:fld>
            <a:endParaRPr lang="ja-JP" altLang="en-US" dirty="0">
              <a:solidFill>
                <a:prstClr val="black">
                  <a:tint val="75000"/>
                </a:prstClr>
              </a:solidFill>
            </a:endParaRPr>
          </a:p>
        </p:txBody>
      </p:sp>
      <p:pic>
        <p:nvPicPr>
          <p:cNvPr id="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9" y="699542"/>
            <a:ext cx="5335876" cy="2543585"/>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5"/>
          <p:cNvSpPr/>
          <p:nvPr/>
        </p:nvSpPr>
        <p:spPr>
          <a:xfrm>
            <a:off x="1547664" y="1275606"/>
            <a:ext cx="360040" cy="504056"/>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7" name="角丸四角形吹き出し 6"/>
          <p:cNvSpPr/>
          <p:nvPr/>
        </p:nvSpPr>
        <p:spPr>
          <a:xfrm>
            <a:off x="2627784" y="699542"/>
            <a:ext cx="1731833" cy="380599"/>
          </a:xfrm>
          <a:prstGeom prst="wedgeRoundRectCallout">
            <a:avLst>
              <a:gd name="adj1" fmla="val -94276"/>
              <a:gd name="adj2" fmla="val 12446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全社が対象</a:t>
            </a:r>
            <a:endParaRPr kumimoji="1" lang="en-US" altLang="ja-JP" sz="1000" dirty="0" smtClean="0">
              <a:solidFill>
                <a:schemeClr val="tx1"/>
              </a:solidFill>
              <a:latin typeface="+mj-ea"/>
              <a:ea typeface="+mj-ea"/>
            </a:endParaRPr>
          </a:p>
          <a:p>
            <a:pPr algn="ctr"/>
            <a:r>
              <a:rPr kumimoji="1" lang="ja-JP" altLang="en-US" sz="1000" dirty="0" smtClean="0">
                <a:solidFill>
                  <a:schemeClr val="tx1"/>
                </a:solidFill>
                <a:latin typeface="+mj-ea"/>
                <a:ea typeface="+mj-ea"/>
              </a:rPr>
              <a:t>（項目は個人用と同じ）</a:t>
            </a:r>
            <a:endParaRPr kumimoji="1" lang="en-US" altLang="ja-JP" sz="1000" dirty="0" smtClean="0">
              <a:solidFill>
                <a:schemeClr val="tx1"/>
              </a:solidFill>
              <a:latin typeface="+mj-ea"/>
              <a:ea typeface="+mj-ea"/>
            </a:endParaRPr>
          </a:p>
        </p:txBody>
      </p:sp>
      <p:sp>
        <p:nvSpPr>
          <p:cNvPr id="9" name="正方形/長方形 8"/>
          <p:cNvSpPr/>
          <p:nvPr/>
        </p:nvSpPr>
        <p:spPr>
          <a:xfrm>
            <a:off x="4351630" y="2163006"/>
            <a:ext cx="3367286"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548" y="2264561"/>
            <a:ext cx="3219450" cy="2576513"/>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吹き出し 9"/>
          <p:cNvSpPr/>
          <p:nvPr/>
        </p:nvSpPr>
        <p:spPr>
          <a:xfrm>
            <a:off x="7211283" y="2315906"/>
            <a:ext cx="1731833" cy="380599"/>
          </a:xfrm>
          <a:prstGeom prst="wedgeRoundRectCallout">
            <a:avLst>
              <a:gd name="adj1" fmla="val -77776"/>
              <a:gd name="adj2" fmla="val 1695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solidFill>
                  <a:schemeClr val="tx1"/>
                </a:solidFill>
                <a:latin typeface="+mj-ea"/>
                <a:ea typeface="+mj-ea"/>
              </a:rPr>
              <a:t>全社が対象</a:t>
            </a:r>
            <a:endParaRPr kumimoji="1" lang="en-US" altLang="ja-JP" sz="1000" dirty="0" smtClean="0">
              <a:solidFill>
                <a:schemeClr val="tx1"/>
              </a:solidFill>
              <a:latin typeface="+mj-ea"/>
              <a:ea typeface="+mj-ea"/>
            </a:endParaRPr>
          </a:p>
          <a:p>
            <a:pPr algn="ctr"/>
            <a:r>
              <a:rPr kumimoji="1" lang="ja-JP" altLang="en-US" sz="1000" dirty="0" smtClean="0">
                <a:solidFill>
                  <a:schemeClr val="tx1"/>
                </a:solidFill>
                <a:latin typeface="+mj-ea"/>
                <a:ea typeface="+mj-ea"/>
              </a:rPr>
              <a:t>（項目は個人用と同じ）</a:t>
            </a:r>
            <a:endParaRPr kumimoji="1" lang="en-US" altLang="ja-JP" sz="1000" dirty="0" smtClean="0">
              <a:solidFill>
                <a:schemeClr val="tx1"/>
              </a:solidFill>
              <a:latin typeface="+mj-ea"/>
              <a:ea typeface="+mj-ea"/>
            </a:endParaRPr>
          </a:p>
        </p:txBody>
      </p:sp>
      <p:sp>
        <p:nvSpPr>
          <p:cNvPr id="11" name="角丸四角形 10"/>
          <p:cNvSpPr/>
          <p:nvPr/>
        </p:nvSpPr>
        <p:spPr>
          <a:xfrm>
            <a:off x="4716016" y="2897435"/>
            <a:ext cx="1944216" cy="34569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Tree>
    <p:extLst>
      <p:ext uri="{BB962C8B-B14F-4D97-AF65-F5344CB8AC3E}">
        <p14:creationId xmlns:p14="http://schemas.microsoft.com/office/powerpoint/2010/main" val="20445581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管理画面</a:t>
            </a:r>
            <a:r>
              <a:rPr lang="ja-JP" altLang="en-US" dirty="0" smtClean="0"/>
              <a:t>（プロセス一覧）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55</a:t>
            </a:fld>
            <a:endParaRPr lang="ja-JP" altLang="en-US" dirty="0">
              <a:solidFill>
                <a:prstClr val="black">
                  <a:tint val="75000"/>
                </a:prstClr>
              </a:solidFill>
            </a:endParaRPr>
          </a:p>
        </p:txBody>
      </p:sp>
      <p:pic>
        <p:nvPicPr>
          <p:cNvPr id="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27" y="843557"/>
            <a:ext cx="7708449" cy="3826841"/>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176098" y="555526"/>
            <a:ext cx="6340197" cy="246221"/>
          </a:xfrm>
          <a:prstGeom prst="rect">
            <a:avLst/>
          </a:prstGeom>
        </p:spPr>
        <p:txBody>
          <a:bodyPr wrap="none">
            <a:spAutoFit/>
          </a:bodyPr>
          <a:lstStyle/>
          <a:p>
            <a:r>
              <a:rPr lang="ja-JP" altLang="en-US" sz="1000" dirty="0" smtClean="0">
                <a:latin typeface="+mn-ea"/>
              </a:rPr>
              <a:t>プロセスの一覧を表示し、プロセスに設定されているモニター、プロセス別代理／委任管理者を参照可能。</a:t>
            </a:r>
            <a:endParaRPr lang="ja-JP" altLang="en-US" sz="1000" dirty="0">
              <a:latin typeface="+mn-ea"/>
            </a:endParaRPr>
          </a:p>
        </p:txBody>
      </p:sp>
      <p:sp>
        <p:nvSpPr>
          <p:cNvPr id="8" name="正方形/長方形 7"/>
          <p:cNvSpPr/>
          <p:nvPr/>
        </p:nvSpPr>
        <p:spPr>
          <a:xfrm>
            <a:off x="2032708" y="3806283"/>
            <a:ext cx="6696744" cy="972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7"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873281"/>
            <a:ext cx="6514703" cy="838927"/>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吹き出し 8"/>
          <p:cNvSpPr/>
          <p:nvPr/>
        </p:nvSpPr>
        <p:spPr>
          <a:xfrm>
            <a:off x="7664612" y="3146832"/>
            <a:ext cx="1080120" cy="380599"/>
          </a:xfrm>
          <a:prstGeom prst="wedgeRoundRectCallout">
            <a:avLst>
              <a:gd name="adj1" fmla="val -58120"/>
              <a:gd name="adj2" fmla="val 11946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絞りこみ検索</a:t>
            </a:r>
            <a:endParaRPr kumimoji="1" lang="en-US" altLang="ja-JP" sz="1000" dirty="0" smtClean="0">
              <a:solidFill>
                <a:schemeClr val="tx1"/>
              </a:solidFill>
              <a:latin typeface="+mj-ea"/>
              <a:ea typeface="+mj-ea"/>
            </a:endParaRPr>
          </a:p>
        </p:txBody>
      </p:sp>
    </p:spTree>
    <p:extLst>
      <p:ext uri="{BB962C8B-B14F-4D97-AF65-F5344CB8AC3E}">
        <p14:creationId xmlns:p14="http://schemas.microsoft.com/office/powerpoint/2010/main" val="3152859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管理画面（</a:t>
            </a:r>
            <a:r>
              <a:rPr lang="ja-JP" altLang="en-US" dirty="0" smtClean="0"/>
              <a:t>プロセス詳細）</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56</a:t>
            </a:fld>
            <a:endParaRPr lang="ja-JP" altLang="en-US" dirty="0">
              <a:solidFill>
                <a:prstClr val="black">
                  <a:tint val="75000"/>
                </a:prstClr>
              </a:solidFill>
            </a:endParaRPr>
          </a:p>
        </p:txBody>
      </p:sp>
      <p:pic>
        <p:nvPicPr>
          <p:cNvPr id="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15567"/>
            <a:ext cx="4536504" cy="375134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176098" y="555526"/>
            <a:ext cx="5186035" cy="246221"/>
          </a:xfrm>
          <a:prstGeom prst="rect">
            <a:avLst/>
          </a:prstGeom>
        </p:spPr>
        <p:txBody>
          <a:bodyPr wrap="none">
            <a:spAutoFit/>
          </a:bodyPr>
          <a:lstStyle/>
          <a:p>
            <a:r>
              <a:rPr lang="ja-JP" altLang="en-US" sz="1000" dirty="0" smtClean="0">
                <a:latin typeface="+mn-ea"/>
              </a:rPr>
              <a:t>プロセスにロール、個人情報からモニター、プロセス別代理／委任管理者を設定する。</a:t>
            </a:r>
            <a:endParaRPr lang="ja-JP" altLang="en-US" sz="1000" dirty="0">
              <a:latin typeface="+mn-ea"/>
            </a:endParaRPr>
          </a:p>
        </p:txBody>
      </p:sp>
      <p:sp>
        <p:nvSpPr>
          <p:cNvPr id="7" name="角丸四角形吹き出し 6"/>
          <p:cNvSpPr/>
          <p:nvPr/>
        </p:nvSpPr>
        <p:spPr>
          <a:xfrm>
            <a:off x="4678057" y="1635646"/>
            <a:ext cx="1368152" cy="380599"/>
          </a:xfrm>
          <a:prstGeom prst="wedgeRoundRectCallout">
            <a:avLst>
              <a:gd name="adj1" fmla="val -58120"/>
              <a:gd name="adj2" fmla="val 13948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dirty="0" smtClean="0">
                <a:solidFill>
                  <a:schemeClr val="tx1"/>
                </a:solidFill>
                <a:latin typeface="+mj-ea"/>
                <a:ea typeface="+mj-ea"/>
              </a:rPr>
              <a:t>追加・削除ボタン</a:t>
            </a:r>
            <a:endParaRPr kumimoji="1" lang="en-US" altLang="ja-JP" sz="1000" dirty="0" smtClean="0">
              <a:solidFill>
                <a:schemeClr val="tx1"/>
              </a:solidFill>
              <a:latin typeface="+mj-ea"/>
              <a:ea typeface="+mj-ea"/>
            </a:endParaRPr>
          </a:p>
        </p:txBody>
      </p:sp>
      <p:sp>
        <p:nvSpPr>
          <p:cNvPr id="8" name="右中かっこ 7"/>
          <p:cNvSpPr/>
          <p:nvPr/>
        </p:nvSpPr>
        <p:spPr>
          <a:xfrm>
            <a:off x="4860033" y="2359188"/>
            <a:ext cx="72008" cy="114866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5004050" y="2788225"/>
            <a:ext cx="1080120"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000" dirty="0" smtClean="0">
                <a:latin typeface="+mn-ea"/>
              </a:rPr>
              <a:t>モニターを設定</a:t>
            </a:r>
            <a:endParaRPr lang="ja-JP" altLang="en-US" sz="1000" dirty="0">
              <a:latin typeface="+mn-ea"/>
            </a:endParaRPr>
          </a:p>
        </p:txBody>
      </p:sp>
      <p:sp>
        <p:nvSpPr>
          <p:cNvPr id="10" name="右中かっこ 9"/>
          <p:cNvSpPr/>
          <p:nvPr/>
        </p:nvSpPr>
        <p:spPr>
          <a:xfrm>
            <a:off x="4863458" y="3579863"/>
            <a:ext cx="68583" cy="79208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5004050" y="3806426"/>
            <a:ext cx="1656182"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ja-JP" altLang="en-US" sz="1000" dirty="0" smtClean="0">
                <a:latin typeface="+mn-ea"/>
              </a:rPr>
              <a:t>プロセス別代理／委任管理者を設定</a:t>
            </a:r>
            <a:endParaRPr lang="ja-JP" altLang="en-US" sz="1000" dirty="0">
              <a:latin typeface="+mn-ea"/>
            </a:endParaRPr>
          </a:p>
        </p:txBody>
      </p:sp>
    </p:spTree>
    <p:extLst>
      <p:ext uri="{BB962C8B-B14F-4D97-AF65-F5344CB8AC3E}">
        <p14:creationId xmlns:p14="http://schemas.microsoft.com/office/powerpoint/2010/main" val="1316172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55"/>
          <p:cNvSpPr>
            <a:spLocks noGrp="1"/>
          </p:cNvSpPr>
          <p:nvPr>
            <p:ph type="sldNum" sz="quarter" idx="12"/>
          </p:nvPr>
        </p:nvSpPr>
        <p:spPr/>
        <p:txBody>
          <a:bodyPr/>
          <a:lstStyle/>
          <a:p>
            <a:fld id="{F1CDA7CF-3E48-41EA-AF5C-3FCD31B8EB5E}" type="slidenum">
              <a:rPr kumimoji="1" lang="ja-JP" altLang="en-US" smtClean="0"/>
              <a:t>57</a:t>
            </a:fld>
            <a:endParaRPr kumimoji="1" lang="ja-JP" altLang="en-US" dirty="0"/>
          </a:p>
        </p:txBody>
      </p:sp>
      <p:sp>
        <p:nvSpPr>
          <p:cNvPr id="3" name="タイトル 2"/>
          <p:cNvSpPr>
            <a:spLocks noGrp="1"/>
          </p:cNvSpPr>
          <p:nvPr>
            <p:ph type="title"/>
          </p:nvPr>
        </p:nvSpPr>
        <p:spPr>
          <a:xfrm>
            <a:off x="1396712" y="2571751"/>
            <a:ext cx="6686550" cy="333872"/>
          </a:xfrm>
        </p:spPr>
        <p:txBody>
          <a:bodyPr>
            <a:normAutofit fontScale="90000"/>
          </a:bodyPr>
          <a:lstStyle/>
          <a:p>
            <a:pPr algn="r"/>
            <a:r>
              <a:rPr lang="ja-JP" altLang="en-US" dirty="0" smtClean="0"/>
              <a:t>入力補助画面</a:t>
            </a:r>
            <a:endParaRPr kumimoji="1" lang="ja-JP" altLang="en-US" dirty="0"/>
          </a:p>
        </p:txBody>
      </p:sp>
      <p:cxnSp>
        <p:nvCxnSpPr>
          <p:cNvPr id="6" name="直線コネクタ 5"/>
          <p:cNvCxnSpPr/>
          <p:nvPr/>
        </p:nvCxnSpPr>
        <p:spPr>
          <a:xfrm>
            <a:off x="3707904" y="2895786"/>
            <a:ext cx="43744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871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入力補助画面（ロール）</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58</a:t>
            </a:fld>
            <a:endParaRPr lang="ja-JP" altLang="en-US" dirty="0">
              <a:solidFill>
                <a:prstClr val="black">
                  <a:tint val="75000"/>
                </a:prstClr>
              </a:solidFill>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9622"/>
            <a:ext cx="3600400" cy="25944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19622"/>
            <a:ext cx="3420879" cy="259440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72228" y="4443958"/>
            <a:ext cx="8741559" cy="400110"/>
          </a:xfrm>
          <a:prstGeom prst="rect">
            <a:avLst/>
          </a:prstGeom>
          <a:noFill/>
        </p:spPr>
        <p:txBody>
          <a:bodyPr wrap="square" rtlCol="0">
            <a:spAutoFit/>
          </a:bodyPr>
          <a:lstStyle/>
          <a:p>
            <a:r>
              <a:rPr kumimoji="1" lang="en-US" altLang="ja-JP" sz="1000" dirty="0" smtClean="0">
                <a:latin typeface="+mn-ea"/>
              </a:rPr>
              <a:t>※</a:t>
            </a:r>
            <a:r>
              <a:rPr kumimoji="1" lang="ja-JP" altLang="en-US" sz="1000" dirty="0" smtClean="0">
                <a:latin typeface="+mn-ea"/>
              </a:rPr>
              <a:t>入力補助画面とは入力作業の軽減や入力ミスを減らすために選択可能な値を一覧表示して選択することにより、選択値が自動入力される仕組みを提供し、選択可能な値リストをポップ画面で表示する。また、設定されている値一覧表示のみにも使用する。</a:t>
            </a:r>
            <a:endParaRPr kumimoji="1" lang="en-US" altLang="ja-JP" sz="1000" dirty="0" smtClean="0">
              <a:latin typeface="+mn-ea"/>
            </a:endParaRPr>
          </a:p>
        </p:txBody>
      </p:sp>
      <p:sp>
        <p:nvSpPr>
          <p:cNvPr id="8" name="テキスト ボックス 7"/>
          <p:cNvSpPr txBox="1"/>
          <p:nvPr/>
        </p:nvSpPr>
        <p:spPr>
          <a:xfrm>
            <a:off x="323528" y="515456"/>
            <a:ext cx="8741559" cy="246221"/>
          </a:xfrm>
          <a:prstGeom prst="rect">
            <a:avLst/>
          </a:prstGeom>
          <a:noFill/>
        </p:spPr>
        <p:txBody>
          <a:bodyPr wrap="square" rtlCol="0">
            <a:spAutoFit/>
          </a:bodyPr>
          <a:lstStyle/>
          <a:p>
            <a:r>
              <a:rPr kumimoji="1" lang="ja-JP" altLang="en-US" sz="1000" dirty="0" smtClean="0">
                <a:latin typeface="+mn-ea"/>
              </a:rPr>
              <a:t>ロールの選択一覧を表示する</a:t>
            </a:r>
            <a:endParaRPr kumimoji="1" lang="en-US" altLang="ja-JP" sz="1000" dirty="0" smtClean="0">
              <a:latin typeface="+mn-ea"/>
            </a:endParaRPr>
          </a:p>
        </p:txBody>
      </p:sp>
      <p:sp>
        <p:nvSpPr>
          <p:cNvPr id="9" name="テキスト ボックス 8"/>
          <p:cNvSpPr txBox="1"/>
          <p:nvPr/>
        </p:nvSpPr>
        <p:spPr>
          <a:xfrm>
            <a:off x="302246" y="1191607"/>
            <a:ext cx="1107996" cy="276999"/>
          </a:xfrm>
          <a:prstGeom prst="rect">
            <a:avLst/>
          </a:prstGeom>
          <a:noFill/>
        </p:spPr>
        <p:txBody>
          <a:bodyPr wrap="none" rtlCol="0">
            <a:spAutoFit/>
          </a:bodyPr>
          <a:lstStyle/>
          <a:p>
            <a:r>
              <a:rPr lang="ja-JP" altLang="en-US" sz="1200" dirty="0" smtClean="0">
                <a:latin typeface="+mn-ea"/>
              </a:rPr>
              <a:t>複数選択一覧</a:t>
            </a:r>
            <a:endParaRPr kumimoji="1" lang="ja-JP" altLang="en-US" sz="1200" dirty="0" smtClean="0">
              <a:latin typeface="+mn-ea"/>
            </a:endParaRPr>
          </a:p>
        </p:txBody>
      </p:sp>
      <p:sp>
        <p:nvSpPr>
          <p:cNvPr id="10" name="テキスト ボックス 9"/>
          <p:cNvSpPr txBox="1"/>
          <p:nvPr/>
        </p:nvSpPr>
        <p:spPr>
          <a:xfrm>
            <a:off x="4686742" y="1142623"/>
            <a:ext cx="1107996" cy="276999"/>
          </a:xfrm>
          <a:prstGeom prst="rect">
            <a:avLst/>
          </a:prstGeom>
          <a:noFill/>
        </p:spPr>
        <p:txBody>
          <a:bodyPr wrap="none" rtlCol="0">
            <a:spAutoFit/>
          </a:bodyPr>
          <a:lstStyle/>
          <a:p>
            <a:r>
              <a:rPr lang="ja-JP" altLang="en-US" sz="1200" dirty="0" smtClean="0">
                <a:latin typeface="+mn-ea"/>
              </a:rPr>
              <a:t>絞り込み</a:t>
            </a:r>
            <a:r>
              <a:rPr lang="ja-JP" altLang="en-US" sz="1200" dirty="0">
                <a:latin typeface="+mn-ea"/>
              </a:rPr>
              <a:t>検索</a:t>
            </a:r>
            <a:endParaRPr kumimoji="1" lang="ja-JP" altLang="en-US" sz="1200" dirty="0" smtClean="0">
              <a:latin typeface="+mn-ea"/>
            </a:endParaRPr>
          </a:p>
        </p:txBody>
      </p:sp>
    </p:spTree>
    <p:extLst>
      <p:ext uri="{BB962C8B-B14F-4D97-AF65-F5344CB8AC3E}">
        <p14:creationId xmlns:p14="http://schemas.microsoft.com/office/powerpoint/2010/main" val="1194793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入力</a:t>
            </a:r>
            <a:r>
              <a:rPr lang="ja-JP" altLang="en-US" dirty="0"/>
              <a:t>補助画面</a:t>
            </a:r>
            <a:r>
              <a:rPr lang="ja-JP" altLang="en-US" dirty="0" smtClean="0"/>
              <a:t>（社員選択）</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59</a:t>
            </a:fld>
            <a:endParaRPr lang="ja-JP" altLang="en-US" dirty="0">
              <a:solidFill>
                <a:prstClr val="black">
                  <a:tint val="75000"/>
                </a:prstClr>
              </a:solidFill>
            </a:endParaRP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04" y="1468606"/>
            <a:ext cx="3665181" cy="27380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68606"/>
            <a:ext cx="3665182" cy="273804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67544" y="1191607"/>
            <a:ext cx="1107996" cy="276999"/>
          </a:xfrm>
          <a:prstGeom prst="rect">
            <a:avLst/>
          </a:prstGeom>
          <a:noFill/>
        </p:spPr>
        <p:txBody>
          <a:bodyPr wrap="none" rtlCol="0">
            <a:spAutoFit/>
          </a:bodyPr>
          <a:lstStyle/>
          <a:p>
            <a:r>
              <a:rPr lang="ja-JP" altLang="en-US" sz="1200" dirty="0">
                <a:latin typeface="+mn-ea"/>
              </a:rPr>
              <a:t>単一</a:t>
            </a:r>
            <a:r>
              <a:rPr lang="ja-JP" altLang="en-US" sz="1200" dirty="0" smtClean="0">
                <a:latin typeface="+mn-ea"/>
              </a:rPr>
              <a:t>選択一覧</a:t>
            </a:r>
            <a:endParaRPr kumimoji="1" lang="ja-JP" altLang="en-US" sz="1200" dirty="0" smtClean="0">
              <a:latin typeface="+mn-ea"/>
            </a:endParaRPr>
          </a:p>
        </p:txBody>
      </p:sp>
      <p:sp>
        <p:nvSpPr>
          <p:cNvPr id="9" name="テキスト ボックス 8"/>
          <p:cNvSpPr txBox="1"/>
          <p:nvPr/>
        </p:nvSpPr>
        <p:spPr>
          <a:xfrm>
            <a:off x="4499992" y="1191607"/>
            <a:ext cx="1107996" cy="276999"/>
          </a:xfrm>
          <a:prstGeom prst="rect">
            <a:avLst/>
          </a:prstGeom>
          <a:noFill/>
        </p:spPr>
        <p:txBody>
          <a:bodyPr wrap="none" rtlCol="0">
            <a:spAutoFit/>
          </a:bodyPr>
          <a:lstStyle/>
          <a:p>
            <a:r>
              <a:rPr lang="ja-JP" altLang="en-US" sz="1200" dirty="0" smtClean="0">
                <a:latin typeface="+mn-ea"/>
              </a:rPr>
              <a:t>複数選択一覧</a:t>
            </a:r>
            <a:endParaRPr kumimoji="1" lang="ja-JP" altLang="en-US" sz="1200" dirty="0" smtClean="0">
              <a:latin typeface="+mn-ea"/>
            </a:endParaRPr>
          </a:p>
        </p:txBody>
      </p:sp>
      <p:sp>
        <p:nvSpPr>
          <p:cNvPr id="10" name="テキスト ボックス 9"/>
          <p:cNvSpPr txBox="1"/>
          <p:nvPr/>
        </p:nvSpPr>
        <p:spPr>
          <a:xfrm>
            <a:off x="323528" y="515456"/>
            <a:ext cx="8741559" cy="246221"/>
          </a:xfrm>
          <a:prstGeom prst="rect">
            <a:avLst/>
          </a:prstGeom>
          <a:noFill/>
        </p:spPr>
        <p:txBody>
          <a:bodyPr wrap="square" rtlCol="0">
            <a:spAutoFit/>
          </a:bodyPr>
          <a:lstStyle/>
          <a:p>
            <a:r>
              <a:rPr kumimoji="1" lang="ja-JP" altLang="en-US" sz="1000" dirty="0" smtClean="0">
                <a:latin typeface="+mn-ea"/>
              </a:rPr>
              <a:t>社員の選択一覧を表示する</a:t>
            </a:r>
            <a:endParaRPr kumimoji="1" lang="en-US" altLang="ja-JP" sz="1000" dirty="0" smtClean="0">
              <a:latin typeface="+mn-ea"/>
            </a:endParaRPr>
          </a:p>
        </p:txBody>
      </p:sp>
    </p:spTree>
    <p:extLst>
      <p:ext uri="{BB962C8B-B14F-4D97-AF65-F5344CB8AC3E}">
        <p14:creationId xmlns:p14="http://schemas.microsoft.com/office/powerpoint/2010/main" val="226737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角丸四角形 35"/>
          <p:cNvSpPr/>
          <p:nvPr/>
        </p:nvSpPr>
        <p:spPr>
          <a:xfrm>
            <a:off x="172228" y="3759488"/>
            <a:ext cx="6838172" cy="11298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smtClean="0"/>
              <a:t>タスクナビの概要（利用イメージ）</a:t>
            </a:r>
            <a:endParaRPr lang="en-US" altLang="ja-JP" dirty="0"/>
          </a:p>
        </p:txBody>
      </p:sp>
      <p:sp>
        <p:nvSpPr>
          <p:cNvPr id="4" name="スライド番号プレースホルダー 3"/>
          <p:cNvSpPr>
            <a:spLocks noGrp="1"/>
          </p:cNvSpPr>
          <p:nvPr>
            <p:ph type="sldNum" sz="quarter" idx="12"/>
          </p:nvPr>
        </p:nvSpPr>
        <p:spPr/>
        <p:txBody>
          <a:bodyPr/>
          <a:lstStyle/>
          <a:p>
            <a:fld id="{F1CDA7CF-3E48-41EA-AF5C-3FCD31B8EB5E}" type="slidenum">
              <a:rPr kumimoji="1" lang="ja-JP" altLang="en-US" smtClean="0"/>
              <a:t>6</a:t>
            </a:fld>
            <a:endParaRPr kumimoji="1" lang="ja-JP" altLang="en-US" dirty="0"/>
          </a:p>
        </p:txBody>
      </p:sp>
      <p:sp>
        <p:nvSpPr>
          <p:cNvPr id="20" name="タイトル 1"/>
          <p:cNvSpPr txBox="1">
            <a:spLocks/>
          </p:cNvSpPr>
          <p:nvPr/>
        </p:nvSpPr>
        <p:spPr>
          <a:xfrm>
            <a:off x="174138" y="511333"/>
            <a:ext cx="8480574" cy="870794"/>
          </a:xfrm>
          <a:prstGeom prst="rect">
            <a:avLst/>
          </a:prstGeom>
        </p:spPr>
        <p:txBody>
          <a:bodyPr vert="horz" lIns="26998" tIns="26998" rIns="26998" bIns="26998" rtlCol="0" anchor="ctr">
            <a:normAutofit fontScale="90000" lnSpcReduction="20000"/>
          </a:bodyPr>
          <a:lstStyle>
            <a:lvl1pPr algn="l" defTabSz="914331" rtl="0" eaLnBrk="1" latinLnBrk="0" hangingPunct="1">
              <a:spcBef>
                <a:spcPct val="0"/>
              </a:spcBef>
              <a:buNone/>
              <a:defRPr kumimoji="1" sz="2400" b="1" kern="1200">
                <a:solidFill>
                  <a:schemeClr val="tx1"/>
                </a:solidFill>
                <a:latin typeface="+mj-lt"/>
                <a:ea typeface="+mj-ea"/>
                <a:cs typeface="+mj-cs"/>
              </a:defRPr>
            </a:lvl1pPr>
          </a:lstStyle>
          <a:p>
            <a:pPr marL="342900" indent="-342900">
              <a:buFont typeface="+mj-ea"/>
              <a:buAutoNum type="circleNumDbPlain"/>
            </a:pPr>
            <a:r>
              <a:rPr lang="ja-JP" altLang="en-US" sz="1650" b="0" dirty="0">
                <a:latin typeface="+mn-ea"/>
                <a:ea typeface="+mn-ea"/>
              </a:rPr>
              <a:t>ポータル画面</a:t>
            </a:r>
            <a:r>
              <a:rPr lang="ja-JP" altLang="en-US" sz="1650" b="0" dirty="0" smtClean="0">
                <a:latin typeface="+mn-ea"/>
                <a:ea typeface="+mn-ea"/>
              </a:rPr>
              <a:t>より</a:t>
            </a:r>
            <a:r>
              <a:rPr lang="ja-JP" altLang="en-US" sz="1650" b="0" dirty="0" smtClean="0">
                <a:solidFill>
                  <a:srgbClr val="FF0000"/>
                </a:solidFill>
                <a:latin typeface="+mn-ea"/>
                <a:ea typeface="+mn-ea"/>
              </a:rPr>
              <a:t>タスクナビ</a:t>
            </a:r>
            <a:r>
              <a:rPr lang="ja-JP" altLang="en-US" sz="1650" b="0" dirty="0" smtClean="0">
                <a:latin typeface="+mn-ea"/>
                <a:ea typeface="+mn-ea"/>
              </a:rPr>
              <a:t>を開いて、</a:t>
            </a:r>
            <a:r>
              <a:rPr lang="ja-JP" altLang="en-US" sz="1650" b="0" dirty="0">
                <a:latin typeface="+mn-ea"/>
                <a:ea typeface="+mn-ea"/>
              </a:rPr>
              <a:t>自身の作業を確認</a:t>
            </a:r>
            <a:endParaRPr lang="en-US" altLang="ja-JP" sz="1650" b="0" dirty="0">
              <a:latin typeface="+mn-ea"/>
              <a:ea typeface="+mn-ea"/>
            </a:endParaRPr>
          </a:p>
          <a:p>
            <a:pPr marL="342900" indent="-342900">
              <a:buFont typeface="+mj-ea"/>
              <a:buAutoNum type="circleNumDbPlain"/>
            </a:pPr>
            <a:r>
              <a:rPr lang="ja-JP" altLang="en-US" sz="1650" b="0" dirty="0" smtClean="0">
                <a:latin typeface="+mn-ea"/>
                <a:ea typeface="+mn-ea"/>
              </a:rPr>
              <a:t>申請・承認タスク</a:t>
            </a:r>
            <a:r>
              <a:rPr lang="ja-JP" altLang="en-US" sz="1650" b="0" dirty="0">
                <a:latin typeface="+mn-ea"/>
                <a:ea typeface="+mn-ea"/>
              </a:rPr>
              <a:t>の場合、</a:t>
            </a:r>
            <a:r>
              <a:rPr lang="ja-JP" altLang="en-US" sz="1650" b="0" dirty="0" smtClean="0">
                <a:solidFill>
                  <a:srgbClr val="FF0000"/>
                </a:solidFill>
                <a:latin typeface="+mn-ea"/>
                <a:ea typeface="+mn-ea"/>
              </a:rPr>
              <a:t>タスクナビ</a:t>
            </a:r>
            <a:r>
              <a:rPr lang="ja-JP" altLang="en-US" sz="1650" b="0" dirty="0" smtClean="0">
                <a:latin typeface="+mn-ea"/>
                <a:ea typeface="+mn-ea"/>
              </a:rPr>
              <a:t>から、</a:t>
            </a:r>
            <a:r>
              <a:rPr lang="ja-JP" altLang="en-US" sz="1650" b="0" dirty="0">
                <a:latin typeface="+mn-ea"/>
                <a:ea typeface="+mn-ea"/>
              </a:rPr>
              <a:t>承認・却下・差戻・確認などの作業を実施（必要に応じて</a:t>
            </a:r>
            <a:r>
              <a:rPr lang="ja-JP" altLang="en-US" sz="1650" b="0" dirty="0">
                <a:latin typeface="+mn-ea"/>
              </a:rPr>
              <a:t>該当業務の画面を参照</a:t>
            </a:r>
            <a:r>
              <a:rPr lang="ja-JP" altLang="en-US" sz="1650" b="0" dirty="0" smtClean="0">
                <a:latin typeface="+mn-ea"/>
              </a:rPr>
              <a:t>したりコメント入力、</a:t>
            </a:r>
            <a:r>
              <a:rPr lang="ja-JP" altLang="en-US" sz="1650" b="0" dirty="0" smtClean="0">
                <a:latin typeface="+mn-ea"/>
                <a:ea typeface="+mn-ea"/>
              </a:rPr>
              <a:t>添付</a:t>
            </a:r>
            <a:r>
              <a:rPr lang="ja-JP" altLang="en-US" sz="1650" b="0" dirty="0">
                <a:latin typeface="+mn-ea"/>
                <a:ea typeface="+mn-ea"/>
              </a:rPr>
              <a:t>ファイルを処理）</a:t>
            </a:r>
            <a:endParaRPr lang="en-US" altLang="ja-JP" sz="1650" b="0" dirty="0">
              <a:latin typeface="+mn-ea"/>
              <a:ea typeface="+mn-ea"/>
            </a:endParaRPr>
          </a:p>
          <a:p>
            <a:pPr marL="342900" indent="-342900">
              <a:buFont typeface="+mj-ea"/>
              <a:buAutoNum type="circleNumDbPlain"/>
            </a:pPr>
            <a:r>
              <a:rPr lang="ja-JP" altLang="en-US" sz="1650" b="0" dirty="0" smtClean="0">
                <a:latin typeface="+mn-ea"/>
                <a:ea typeface="+mn-ea"/>
              </a:rPr>
              <a:t>業務タスク（伝票入力など）の</a:t>
            </a:r>
            <a:r>
              <a:rPr lang="ja-JP" altLang="en-US" sz="1650" b="0" dirty="0">
                <a:latin typeface="+mn-ea"/>
                <a:ea typeface="+mn-ea"/>
              </a:rPr>
              <a:t>場合</a:t>
            </a:r>
            <a:r>
              <a:rPr lang="ja-JP" altLang="en-US" sz="1650" b="0" dirty="0" smtClean="0">
                <a:latin typeface="+mn-ea"/>
                <a:ea typeface="+mn-ea"/>
              </a:rPr>
              <a:t>、</a:t>
            </a:r>
            <a:r>
              <a:rPr lang="ja-JP" altLang="en-US" sz="1650" b="0" dirty="0" smtClean="0">
                <a:solidFill>
                  <a:srgbClr val="FF0000"/>
                </a:solidFill>
                <a:latin typeface="+mn-ea"/>
              </a:rPr>
              <a:t>タスクナビ</a:t>
            </a:r>
            <a:r>
              <a:rPr lang="ja-JP" altLang="en-US" sz="1650" b="0" dirty="0" smtClean="0">
                <a:latin typeface="+mn-ea"/>
              </a:rPr>
              <a:t>から該当</a:t>
            </a:r>
            <a:r>
              <a:rPr lang="ja-JP" altLang="en-US" sz="1650" b="0" dirty="0">
                <a:latin typeface="+mn-ea"/>
              </a:rPr>
              <a:t>業務の画面を</a:t>
            </a:r>
            <a:r>
              <a:rPr lang="ja-JP" altLang="en-US" sz="1650" b="0" dirty="0" smtClean="0">
                <a:latin typeface="+mn-ea"/>
              </a:rPr>
              <a:t>開き作業</a:t>
            </a:r>
            <a:r>
              <a:rPr lang="ja-JP" altLang="en-US" sz="1650" b="0" dirty="0">
                <a:latin typeface="+mn-ea"/>
              </a:rPr>
              <a:t>を実施</a:t>
            </a:r>
            <a:endParaRPr lang="en-US" altLang="ja-JP" sz="1650" b="0" dirty="0">
              <a:latin typeface="+mn-ea"/>
              <a:ea typeface="+mn-ea"/>
            </a:endParaRPr>
          </a:p>
        </p:txBody>
      </p:sp>
      <p:pic>
        <p:nvPicPr>
          <p:cNvPr id="29" name="図 28"/>
          <p:cNvPicPr>
            <a:picLocks noChangeAspect="1"/>
          </p:cNvPicPr>
          <p:nvPr/>
        </p:nvPicPr>
        <p:blipFill>
          <a:blip r:embed="rId3"/>
          <a:stretch>
            <a:fillRect/>
          </a:stretch>
        </p:blipFill>
        <p:spPr>
          <a:xfrm>
            <a:off x="7188118" y="2593002"/>
            <a:ext cx="1272314" cy="683870"/>
          </a:xfrm>
          <a:prstGeom prst="rect">
            <a:avLst/>
          </a:prstGeom>
        </p:spPr>
      </p:pic>
      <p:pic>
        <p:nvPicPr>
          <p:cNvPr id="38"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8118" y="1580872"/>
            <a:ext cx="1272314" cy="727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図 39"/>
          <p:cNvPicPr>
            <a:picLocks noChangeAspect="1"/>
          </p:cNvPicPr>
          <p:nvPr/>
        </p:nvPicPr>
        <p:blipFill>
          <a:blip r:embed="rId3"/>
          <a:stretch>
            <a:fillRect/>
          </a:stretch>
        </p:blipFill>
        <p:spPr>
          <a:xfrm>
            <a:off x="7188118" y="3573138"/>
            <a:ext cx="1272314" cy="683870"/>
          </a:xfrm>
          <a:prstGeom prst="rect">
            <a:avLst/>
          </a:prstGeom>
        </p:spPr>
      </p:pic>
      <p:sp>
        <p:nvSpPr>
          <p:cNvPr id="43" name="角丸四角形 42"/>
          <p:cNvSpPr/>
          <p:nvPr/>
        </p:nvSpPr>
        <p:spPr>
          <a:xfrm>
            <a:off x="3748836" y="1867136"/>
            <a:ext cx="1903284" cy="243251"/>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b="1" dirty="0" smtClean="0">
                <a:solidFill>
                  <a:schemeClr val="bg1"/>
                </a:solidFill>
                <a:latin typeface="+mj-ea"/>
                <a:ea typeface="+mj-ea"/>
              </a:rPr>
              <a:t>タスクナビ</a:t>
            </a:r>
            <a:endParaRPr lang="ja-JP" altLang="en-US" sz="900" b="1" dirty="0">
              <a:solidFill>
                <a:schemeClr val="bg1"/>
              </a:solidFill>
              <a:latin typeface="+mj-ea"/>
              <a:ea typeface="+mj-ea"/>
            </a:endParaRPr>
          </a:p>
        </p:txBody>
      </p:sp>
      <p:sp>
        <p:nvSpPr>
          <p:cNvPr id="45" name="角丸四角形 44"/>
          <p:cNvSpPr/>
          <p:nvPr/>
        </p:nvSpPr>
        <p:spPr>
          <a:xfrm>
            <a:off x="7188118" y="141962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err="1" smtClean="0">
                <a:solidFill>
                  <a:schemeClr val="tx1"/>
                </a:solidFill>
                <a:latin typeface="+mj-ea"/>
                <a:ea typeface="+mj-ea"/>
              </a:rPr>
              <a:t>SalesNAVI</a:t>
            </a:r>
            <a:endParaRPr lang="ja-JP" altLang="en-US" sz="900" b="1" dirty="0">
              <a:solidFill>
                <a:schemeClr val="tx1"/>
              </a:solidFill>
              <a:latin typeface="+mj-ea"/>
              <a:ea typeface="+mj-ea"/>
            </a:endParaRPr>
          </a:p>
        </p:txBody>
      </p:sp>
      <p:sp>
        <p:nvSpPr>
          <p:cNvPr id="46" name="角丸四角形 45"/>
          <p:cNvSpPr/>
          <p:nvPr/>
        </p:nvSpPr>
        <p:spPr>
          <a:xfrm>
            <a:off x="7189089" y="241135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a:solidFill>
                  <a:schemeClr val="tx1"/>
                </a:solidFill>
                <a:latin typeface="+mj-ea"/>
                <a:ea typeface="+mj-ea"/>
              </a:rPr>
              <a:t>SAP ERP</a:t>
            </a:r>
            <a:endParaRPr lang="ja-JP" altLang="en-US" sz="900" b="1" dirty="0">
              <a:solidFill>
                <a:schemeClr val="tx1"/>
              </a:solidFill>
              <a:latin typeface="+mj-ea"/>
              <a:ea typeface="+mj-ea"/>
            </a:endParaRPr>
          </a:p>
        </p:txBody>
      </p:sp>
      <p:sp>
        <p:nvSpPr>
          <p:cNvPr id="47" name="角丸四角形 46"/>
          <p:cNvSpPr/>
          <p:nvPr/>
        </p:nvSpPr>
        <p:spPr>
          <a:xfrm>
            <a:off x="7204129" y="342056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PJNAV</a:t>
            </a:r>
            <a:r>
              <a:rPr lang="en-US" altLang="ja-JP" sz="900" b="1" dirty="0">
                <a:solidFill>
                  <a:schemeClr val="tx1"/>
                </a:solidFill>
                <a:latin typeface="+mj-ea"/>
                <a:ea typeface="+mj-ea"/>
              </a:rPr>
              <a:t>I</a:t>
            </a:r>
            <a:endParaRPr lang="ja-JP" altLang="en-US" sz="900" b="1" dirty="0">
              <a:solidFill>
                <a:schemeClr val="tx1"/>
              </a:solidFill>
              <a:latin typeface="+mj-ea"/>
              <a:ea typeface="+mj-ea"/>
            </a:endParaRPr>
          </a:p>
        </p:txBody>
      </p:sp>
      <p:sp>
        <p:nvSpPr>
          <p:cNvPr id="48" name="テキスト ボックス 47"/>
          <p:cNvSpPr txBox="1"/>
          <p:nvPr/>
        </p:nvSpPr>
        <p:spPr>
          <a:xfrm>
            <a:off x="7653057" y="4319738"/>
            <a:ext cx="369332" cy="246221"/>
          </a:xfrm>
          <a:prstGeom prst="rect">
            <a:avLst/>
          </a:prstGeom>
          <a:noFill/>
        </p:spPr>
        <p:txBody>
          <a:bodyPr vert="eaVert" wrap="none" rtlCol="0">
            <a:spAutoFit/>
          </a:bodyPr>
          <a:lstStyle/>
          <a:p>
            <a:r>
              <a:rPr lang="en-US" altLang="ja-JP" sz="1200" b="1" dirty="0">
                <a:latin typeface="+mn-ea"/>
              </a:rPr>
              <a:t>…</a:t>
            </a:r>
          </a:p>
        </p:txBody>
      </p:sp>
      <p:sp>
        <p:nvSpPr>
          <p:cNvPr id="49" name="テキスト ボックス 48"/>
          <p:cNvSpPr txBox="1"/>
          <p:nvPr/>
        </p:nvSpPr>
        <p:spPr>
          <a:xfrm>
            <a:off x="7898905" y="4333690"/>
            <a:ext cx="415498" cy="230832"/>
          </a:xfrm>
          <a:prstGeom prst="rect">
            <a:avLst/>
          </a:prstGeom>
          <a:noFill/>
        </p:spPr>
        <p:txBody>
          <a:bodyPr wrap="none" rtlCol="0">
            <a:spAutoFit/>
          </a:bodyPr>
          <a:lstStyle/>
          <a:p>
            <a:r>
              <a:rPr lang="ja-JP" altLang="en-US" sz="900" b="1" dirty="0">
                <a:latin typeface="+mn-ea"/>
              </a:rPr>
              <a:t>など</a:t>
            </a:r>
          </a:p>
        </p:txBody>
      </p:sp>
      <p:cxnSp>
        <p:nvCxnSpPr>
          <p:cNvPr id="57" name="直線矢印コネクタ 56"/>
          <p:cNvCxnSpPr>
            <a:endCxn id="38" idx="1"/>
          </p:cNvCxnSpPr>
          <p:nvPr/>
        </p:nvCxnSpPr>
        <p:spPr>
          <a:xfrm>
            <a:off x="6558011" y="1937093"/>
            <a:ext cx="630107" cy="7297"/>
          </a:xfrm>
          <a:prstGeom prst="straightConnector1">
            <a:avLst/>
          </a:prstGeom>
          <a:ln w="38100">
            <a:prstDash val="sysDash"/>
            <a:tailEnd type="triangle"/>
          </a:ln>
        </p:spPr>
        <p:style>
          <a:lnRef idx="1">
            <a:schemeClr val="accent3"/>
          </a:lnRef>
          <a:fillRef idx="0">
            <a:schemeClr val="accent3"/>
          </a:fillRef>
          <a:effectRef idx="0">
            <a:schemeClr val="accent3"/>
          </a:effectRef>
          <a:fontRef idx="minor">
            <a:schemeClr val="tx1"/>
          </a:fontRef>
        </p:style>
      </p:cxnSp>
      <p:cxnSp>
        <p:nvCxnSpPr>
          <p:cNvPr id="59" name="直線矢印コネクタ 58"/>
          <p:cNvCxnSpPr>
            <a:endCxn id="29" idx="1"/>
          </p:cNvCxnSpPr>
          <p:nvPr/>
        </p:nvCxnSpPr>
        <p:spPr>
          <a:xfrm>
            <a:off x="4935247" y="2934937"/>
            <a:ext cx="2252871" cy="0"/>
          </a:xfrm>
          <a:prstGeom prst="straightConnector1">
            <a:avLst/>
          </a:prstGeom>
          <a:ln w="38100">
            <a:prstDash val="sysDash"/>
            <a:tailEnd type="triangle"/>
          </a:ln>
        </p:spPr>
        <p:style>
          <a:lnRef idx="1">
            <a:schemeClr val="accent3"/>
          </a:lnRef>
          <a:fillRef idx="0">
            <a:schemeClr val="accent3"/>
          </a:fillRef>
          <a:effectRef idx="0">
            <a:schemeClr val="accent3"/>
          </a:effectRef>
          <a:fontRef idx="minor">
            <a:schemeClr val="tx1"/>
          </a:fontRef>
        </p:style>
      </p:cxnSp>
      <p:cxnSp>
        <p:nvCxnSpPr>
          <p:cNvPr id="61" name="直線矢印コネクタ 60"/>
          <p:cNvCxnSpPr>
            <a:endCxn id="40" idx="1"/>
          </p:cNvCxnSpPr>
          <p:nvPr/>
        </p:nvCxnSpPr>
        <p:spPr>
          <a:xfrm>
            <a:off x="6544461" y="3915073"/>
            <a:ext cx="643657" cy="0"/>
          </a:xfrm>
          <a:prstGeom prst="straightConnector1">
            <a:avLst/>
          </a:prstGeom>
          <a:ln w="38100">
            <a:prstDash val="sysDash"/>
            <a:tailEnd type="triangle"/>
          </a:ln>
        </p:spPr>
        <p:style>
          <a:lnRef idx="1">
            <a:schemeClr val="accent3"/>
          </a:lnRef>
          <a:fillRef idx="0">
            <a:schemeClr val="accent3"/>
          </a:fillRef>
          <a:effectRef idx="0">
            <a:schemeClr val="accent3"/>
          </a:effectRef>
          <a:fontRef idx="minor">
            <a:schemeClr val="tx1"/>
          </a:fontRef>
        </p:style>
      </p:cxnSp>
      <p:cxnSp>
        <p:nvCxnSpPr>
          <p:cNvPr id="90" name="直線コネクタ 89"/>
          <p:cNvCxnSpPr/>
          <p:nvPr/>
        </p:nvCxnSpPr>
        <p:spPr>
          <a:xfrm flipH="1">
            <a:off x="6534457" y="1931433"/>
            <a:ext cx="10004" cy="1983640"/>
          </a:xfrm>
          <a:prstGeom prst="line">
            <a:avLst/>
          </a:prstGeom>
          <a:ln w="38100">
            <a:prstDash val="sysDash"/>
          </a:ln>
        </p:spPr>
        <p:style>
          <a:lnRef idx="1">
            <a:schemeClr val="accent3"/>
          </a:lnRef>
          <a:fillRef idx="0">
            <a:schemeClr val="accent3"/>
          </a:fillRef>
          <a:effectRef idx="0">
            <a:schemeClr val="accent3"/>
          </a:effectRef>
          <a:fontRef idx="minor">
            <a:schemeClr val="tx1"/>
          </a:fontRef>
        </p:style>
      </p:cxnSp>
      <p:sp>
        <p:nvSpPr>
          <p:cNvPr id="96" name="円/楕円 95"/>
          <p:cNvSpPr/>
          <p:nvPr/>
        </p:nvSpPr>
        <p:spPr>
          <a:xfrm>
            <a:off x="635506" y="1506735"/>
            <a:ext cx="329918" cy="32991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50" dirty="0">
                <a:solidFill>
                  <a:schemeClr val="tx1"/>
                </a:solidFill>
                <a:latin typeface="+mj-ea"/>
                <a:ea typeface="+mj-ea"/>
              </a:rPr>
              <a:t>１</a:t>
            </a:r>
          </a:p>
        </p:txBody>
      </p:sp>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972" y="2181658"/>
            <a:ext cx="1550536" cy="1054365"/>
          </a:xfrm>
          <a:prstGeom prst="rect">
            <a:avLst/>
          </a:prstGeom>
        </p:spPr>
      </p:pic>
      <p:cxnSp>
        <p:nvCxnSpPr>
          <p:cNvPr id="35" name="カギ線コネクタ 34"/>
          <p:cNvCxnSpPr/>
          <p:nvPr/>
        </p:nvCxnSpPr>
        <p:spPr>
          <a:xfrm>
            <a:off x="2550087" y="2858286"/>
            <a:ext cx="1194484" cy="14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角丸四角形 49"/>
          <p:cNvSpPr/>
          <p:nvPr/>
        </p:nvSpPr>
        <p:spPr>
          <a:xfrm>
            <a:off x="800465" y="1883185"/>
            <a:ext cx="1893550" cy="242007"/>
          </a:xfrm>
          <a:prstGeom prst="round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bg1"/>
                </a:solidFill>
                <a:latin typeface="+mj-ea"/>
                <a:ea typeface="+mj-ea"/>
              </a:rPr>
              <a:t>CTC</a:t>
            </a:r>
            <a:r>
              <a:rPr lang="ja-JP" altLang="en-US" sz="900" b="1" dirty="0" smtClean="0">
                <a:solidFill>
                  <a:schemeClr val="bg1"/>
                </a:solidFill>
                <a:latin typeface="+mj-ea"/>
                <a:ea typeface="+mj-ea"/>
              </a:rPr>
              <a:t>ポータル</a:t>
            </a:r>
            <a:endParaRPr lang="ja-JP" altLang="en-US" sz="900" b="1" dirty="0">
              <a:solidFill>
                <a:schemeClr val="bg1"/>
              </a:solidFill>
              <a:latin typeface="+mj-ea"/>
              <a:ea typeface="+mj-ea"/>
            </a:endParaRPr>
          </a:p>
        </p:txBody>
      </p:sp>
      <p:pic>
        <p:nvPicPr>
          <p:cNvPr id="51"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58121" y="2209282"/>
            <a:ext cx="1866158" cy="999119"/>
          </a:xfrm>
          <a:prstGeom prst="rect">
            <a:avLst/>
          </a:prstGeom>
          <a:noFill/>
          <a:extLst>
            <a:ext uri="{909E8E84-426E-40DD-AFC4-6F175D3DCCD1}">
              <a14:hiddenFill xmlns:a14="http://schemas.microsoft.com/office/drawing/2010/main">
                <a:solidFill>
                  <a:srgbClr val="FFFFFF"/>
                </a:solidFill>
              </a14:hiddenFill>
            </a:ext>
          </a:extLst>
        </p:spPr>
      </p:pic>
      <p:sp>
        <p:nvSpPr>
          <p:cNvPr id="62" name="円/楕円 61"/>
          <p:cNvSpPr/>
          <p:nvPr/>
        </p:nvSpPr>
        <p:spPr>
          <a:xfrm>
            <a:off x="3583877" y="1491630"/>
            <a:ext cx="329918" cy="32991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050" dirty="0" smtClean="0">
                <a:solidFill>
                  <a:schemeClr val="tx1"/>
                </a:solidFill>
                <a:latin typeface="+mj-ea"/>
                <a:ea typeface="+mj-ea"/>
              </a:rPr>
              <a:t>2</a:t>
            </a:r>
            <a:endParaRPr lang="ja-JP" altLang="en-US" sz="1050" dirty="0">
              <a:solidFill>
                <a:schemeClr val="tx1"/>
              </a:solidFill>
              <a:latin typeface="+mj-ea"/>
              <a:ea typeface="+mj-ea"/>
            </a:endParaRPr>
          </a:p>
        </p:txBody>
      </p:sp>
      <p:sp>
        <p:nvSpPr>
          <p:cNvPr id="63" name="円/楕円 62"/>
          <p:cNvSpPr/>
          <p:nvPr/>
        </p:nvSpPr>
        <p:spPr>
          <a:xfrm>
            <a:off x="6692644" y="1473649"/>
            <a:ext cx="329918" cy="32991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050" dirty="0" smtClean="0">
                <a:solidFill>
                  <a:schemeClr val="tx1"/>
                </a:solidFill>
                <a:latin typeface="+mj-ea"/>
                <a:ea typeface="+mj-ea"/>
              </a:rPr>
              <a:t>3</a:t>
            </a:r>
          </a:p>
        </p:txBody>
      </p:sp>
      <p:sp>
        <p:nvSpPr>
          <p:cNvPr id="30" name="テキスト ボックス 29"/>
          <p:cNvSpPr txBox="1"/>
          <p:nvPr/>
        </p:nvSpPr>
        <p:spPr>
          <a:xfrm>
            <a:off x="1325185" y="3810807"/>
            <a:ext cx="1569660"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承認・却下・差戻し</a:t>
            </a:r>
            <a:endParaRPr kumimoji="1" lang="ja-JP" altLang="en-US" sz="1200" dirty="0" smtClean="0">
              <a:solidFill>
                <a:schemeClr val="tx1"/>
              </a:solidFill>
              <a:latin typeface="+mn-ea"/>
            </a:endParaRPr>
          </a:p>
        </p:txBody>
      </p:sp>
      <p:sp>
        <p:nvSpPr>
          <p:cNvPr id="68" name="テキスト ボックス 67"/>
          <p:cNvSpPr txBox="1"/>
          <p:nvPr/>
        </p:nvSpPr>
        <p:spPr>
          <a:xfrm>
            <a:off x="4298432" y="3810807"/>
            <a:ext cx="1107996"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コメント入力</a:t>
            </a:r>
            <a:endParaRPr kumimoji="1" lang="ja-JP" altLang="en-US" sz="1200" dirty="0" smtClean="0">
              <a:solidFill>
                <a:schemeClr val="tx1"/>
              </a:solidFill>
              <a:latin typeface="+mn-ea"/>
            </a:endParaRPr>
          </a:p>
        </p:txBody>
      </p:sp>
      <p:sp>
        <p:nvSpPr>
          <p:cNvPr id="69" name="テキスト ボックス 68"/>
          <p:cNvSpPr txBox="1"/>
          <p:nvPr/>
        </p:nvSpPr>
        <p:spPr>
          <a:xfrm>
            <a:off x="5460484" y="3810807"/>
            <a:ext cx="1415772"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添付ファイル処理</a:t>
            </a:r>
            <a:endParaRPr kumimoji="1" lang="ja-JP" altLang="en-US" sz="1200" dirty="0" smtClean="0">
              <a:solidFill>
                <a:schemeClr val="tx1"/>
              </a:solidFill>
              <a:latin typeface="+mn-ea"/>
            </a:endParaRPr>
          </a:p>
        </p:txBody>
      </p:sp>
      <p:sp>
        <p:nvSpPr>
          <p:cNvPr id="32" name="右矢印 31"/>
          <p:cNvSpPr/>
          <p:nvPr/>
        </p:nvSpPr>
        <p:spPr>
          <a:xfrm rot="16200000">
            <a:off x="4506375" y="2982494"/>
            <a:ext cx="369649" cy="969103"/>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70" name="テキスト ボックス 69"/>
          <p:cNvSpPr txBox="1"/>
          <p:nvPr/>
        </p:nvSpPr>
        <p:spPr>
          <a:xfrm>
            <a:off x="1333650" y="4137853"/>
            <a:ext cx="2492990"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割当・処理済・関連タスクの確認</a:t>
            </a:r>
            <a:endParaRPr kumimoji="1" lang="ja-JP" altLang="en-US" sz="1200" dirty="0" smtClean="0">
              <a:solidFill>
                <a:schemeClr val="tx1"/>
              </a:solidFill>
              <a:latin typeface="+mn-ea"/>
            </a:endParaRPr>
          </a:p>
        </p:txBody>
      </p:sp>
      <p:sp>
        <p:nvSpPr>
          <p:cNvPr id="71" name="テキスト ボックス 70"/>
          <p:cNvSpPr txBox="1"/>
          <p:nvPr/>
        </p:nvSpPr>
        <p:spPr>
          <a:xfrm>
            <a:off x="3888856" y="4137853"/>
            <a:ext cx="1723549"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a:solidFill>
                  <a:schemeClr val="tx1"/>
                </a:solidFill>
                <a:latin typeface="+mn-ea"/>
              </a:rPr>
              <a:t>業務</a:t>
            </a:r>
            <a:r>
              <a:rPr kumimoji="1" lang="ja-JP" altLang="en-US" sz="1200" smtClean="0">
                <a:solidFill>
                  <a:schemeClr val="tx1"/>
                </a:solidFill>
                <a:latin typeface="+mn-ea"/>
              </a:rPr>
              <a:t>システム画面連携</a:t>
            </a:r>
            <a:endParaRPr kumimoji="1" lang="ja-JP" altLang="en-US" sz="1200" dirty="0" smtClean="0">
              <a:solidFill>
                <a:schemeClr val="tx1"/>
              </a:solidFill>
              <a:latin typeface="+mn-ea"/>
            </a:endParaRPr>
          </a:p>
        </p:txBody>
      </p:sp>
      <p:sp>
        <p:nvSpPr>
          <p:cNvPr id="3" name="テキスト ボックス 2"/>
          <p:cNvSpPr txBox="1"/>
          <p:nvPr/>
        </p:nvSpPr>
        <p:spPr>
          <a:xfrm>
            <a:off x="159600" y="3553150"/>
            <a:ext cx="2339102" cy="276999"/>
          </a:xfrm>
          <a:prstGeom prst="rect">
            <a:avLst/>
          </a:prstGeom>
          <a:noFill/>
        </p:spPr>
        <p:txBody>
          <a:bodyPr wrap="none" rtlCol="0">
            <a:spAutoFit/>
          </a:bodyPr>
          <a:lstStyle/>
          <a:p>
            <a:r>
              <a:rPr lang="ja-JP" altLang="en-US" sz="1200" b="1" dirty="0" smtClean="0">
                <a:solidFill>
                  <a:schemeClr val="tx2"/>
                </a:solidFill>
                <a:latin typeface="+mn-ea"/>
              </a:rPr>
              <a:t>＜タスクナビの代表的な機能＞</a:t>
            </a:r>
            <a:endParaRPr kumimoji="1" lang="ja-JP" altLang="en-US" sz="1200" b="1" dirty="0" smtClean="0">
              <a:solidFill>
                <a:schemeClr val="tx2"/>
              </a:solidFill>
              <a:latin typeface="+mn-ea"/>
            </a:endParaRPr>
          </a:p>
        </p:txBody>
      </p:sp>
      <p:sp>
        <p:nvSpPr>
          <p:cNvPr id="33" name="テキスト ボックス 32"/>
          <p:cNvSpPr txBox="1"/>
          <p:nvPr/>
        </p:nvSpPr>
        <p:spPr>
          <a:xfrm>
            <a:off x="2944189" y="3810807"/>
            <a:ext cx="126188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委任・代理設定</a:t>
            </a:r>
            <a:endParaRPr kumimoji="1" lang="ja-JP" altLang="en-US" sz="1200" dirty="0" smtClean="0">
              <a:solidFill>
                <a:schemeClr val="tx1"/>
              </a:solidFill>
              <a:latin typeface="+mn-ea"/>
            </a:endParaRPr>
          </a:p>
        </p:txBody>
      </p:sp>
      <p:sp>
        <p:nvSpPr>
          <p:cNvPr id="8" name="テキスト ボックス 7"/>
          <p:cNvSpPr txBox="1"/>
          <p:nvPr/>
        </p:nvSpPr>
        <p:spPr>
          <a:xfrm>
            <a:off x="212939" y="3834506"/>
            <a:ext cx="954107" cy="276999"/>
          </a:xfrm>
          <a:prstGeom prst="rect">
            <a:avLst/>
          </a:prstGeom>
          <a:noFill/>
        </p:spPr>
        <p:txBody>
          <a:bodyPr wrap="none" rtlCol="0">
            <a:spAutoFit/>
          </a:bodyPr>
          <a:lstStyle/>
          <a:p>
            <a:r>
              <a:rPr lang="ja-JP" altLang="en-US" sz="1200" b="1" dirty="0" smtClean="0">
                <a:solidFill>
                  <a:schemeClr val="tx2">
                    <a:lumMod val="50000"/>
                  </a:schemeClr>
                </a:solidFill>
                <a:latin typeface="+mn-ea"/>
              </a:rPr>
              <a:t>タスク操作</a:t>
            </a:r>
            <a:endParaRPr kumimoji="1" lang="ja-JP" altLang="en-US" sz="1200" b="1" dirty="0" smtClean="0">
              <a:solidFill>
                <a:schemeClr val="tx2">
                  <a:lumMod val="50000"/>
                </a:schemeClr>
              </a:solidFill>
              <a:latin typeface="+mn-ea"/>
            </a:endParaRPr>
          </a:p>
        </p:txBody>
      </p:sp>
      <p:sp>
        <p:nvSpPr>
          <p:cNvPr id="39" name="テキスト ボックス 38"/>
          <p:cNvSpPr txBox="1"/>
          <p:nvPr/>
        </p:nvSpPr>
        <p:spPr>
          <a:xfrm>
            <a:off x="212939" y="4137225"/>
            <a:ext cx="954107" cy="276999"/>
          </a:xfrm>
          <a:prstGeom prst="rect">
            <a:avLst/>
          </a:prstGeom>
          <a:noFill/>
        </p:spPr>
        <p:txBody>
          <a:bodyPr wrap="none" rtlCol="0">
            <a:spAutoFit/>
          </a:bodyPr>
          <a:lstStyle/>
          <a:p>
            <a:r>
              <a:rPr lang="ja-JP" altLang="en-US" sz="1200" b="1" dirty="0" smtClean="0">
                <a:solidFill>
                  <a:schemeClr val="tx2">
                    <a:lumMod val="50000"/>
                  </a:schemeClr>
                </a:solidFill>
                <a:latin typeface="+mn-ea"/>
              </a:rPr>
              <a:t>タスク照会</a:t>
            </a:r>
            <a:endParaRPr kumimoji="1" lang="ja-JP" altLang="en-US" sz="1200" b="1" dirty="0" smtClean="0">
              <a:solidFill>
                <a:schemeClr val="tx2">
                  <a:lumMod val="50000"/>
                </a:schemeClr>
              </a:solidFill>
              <a:latin typeface="+mn-ea"/>
            </a:endParaRPr>
          </a:p>
        </p:txBody>
      </p:sp>
      <p:sp>
        <p:nvSpPr>
          <p:cNvPr id="41" name="テキスト ボックス 40"/>
          <p:cNvSpPr txBox="1"/>
          <p:nvPr/>
        </p:nvSpPr>
        <p:spPr>
          <a:xfrm>
            <a:off x="212939" y="4465276"/>
            <a:ext cx="954107" cy="276999"/>
          </a:xfrm>
          <a:prstGeom prst="rect">
            <a:avLst/>
          </a:prstGeom>
          <a:noFill/>
        </p:spPr>
        <p:txBody>
          <a:bodyPr wrap="none" rtlCol="0">
            <a:spAutoFit/>
          </a:bodyPr>
          <a:lstStyle/>
          <a:p>
            <a:r>
              <a:rPr lang="ja-JP" altLang="en-US" sz="1200" b="1" dirty="0" smtClean="0">
                <a:solidFill>
                  <a:schemeClr val="tx2">
                    <a:lumMod val="50000"/>
                  </a:schemeClr>
                </a:solidFill>
                <a:latin typeface="+mn-ea"/>
              </a:rPr>
              <a:t>管理者機能</a:t>
            </a:r>
            <a:endParaRPr kumimoji="1" lang="ja-JP" altLang="en-US" sz="1200" b="1" dirty="0" smtClean="0">
              <a:solidFill>
                <a:schemeClr val="tx2">
                  <a:lumMod val="50000"/>
                </a:schemeClr>
              </a:solidFill>
              <a:latin typeface="+mn-ea"/>
            </a:endParaRPr>
          </a:p>
        </p:txBody>
      </p:sp>
      <p:sp>
        <p:nvSpPr>
          <p:cNvPr id="42" name="テキスト ボックス 41"/>
          <p:cNvSpPr txBox="1"/>
          <p:nvPr/>
        </p:nvSpPr>
        <p:spPr>
          <a:xfrm>
            <a:off x="1325185" y="4472550"/>
            <a:ext cx="1107996"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管理者用委任</a:t>
            </a:r>
            <a:endParaRPr kumimoji="1" lang="ja-JP" altLang="en-US" sz="1200" dirty="0" smtClean="0">
              <a:solidFill>
                <a:schemeClr val="tx1"/>
              </a:solidFill>
              <a:latin typeface="+mn-ea"/>
            </a:endParaRPr>
          </a:p>
        </p:txBody>
      </p:sp>
      <p:sp>
        <p:nvSpPr>
          <p:cNvPr id="44" name="テキスト ボックス 43"/>
          <p:cNvSpPr txBox="1"/>
          <p:nvPr/>
        </p:nvSpPr>
        <p:spPr>
          <a:xfrm>
            <a:off x="5069752" y="4472550"/>
            <a:ext cx="1107996"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全タスク照会</a:t>
            </a:r>
            <a:endParaRPr kumimoji="1" lang="ja-JP" altLang="en-US" sz="1200" dirty="0" smtClean="0">
              <a:solidFill>
                <a:schemeClr val="tx1"/>
              </a:solidFill>
              <a:latin typeface="+mn-ea"/>
            </a:endParaRPr>
          </a:p>
        </p:txBody>
      </p:sp>
      <p:sp>
        <p:nvSpPr>
          <p:cNvPr id="52" name="テキスト ボックス 51"/>
          <p:cNvSpPr txBox="1"/>
          <p:nvPr/>
        </p:nvSpPr>
        <p:spPr>
          <a:xfrm>
            <a:off x="2470782" y="4472550"/>
            <a:ext cx="1415772"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管理者用代理設定</a:t>
            </a:r>
            <a:endParaRPr kumimoji="1" lang="ja-JP" altLang="en-US" sz="1200" dirty="0" smtClean="0">
              <a:solidFill>
                <a:schemeClr val="tx1"/>
              </a:solidFill>
              <a:latin typeface="+mn-ea"/>
            </a:endParaRPr>
          </a:p>
        </p:txBody>
      </p:sp>
      <p:sp>
        <p:nvSpPr>
          <p:cNvPr id="53" name="テキスト ボックス 52"/>
          <p:cNvSpPr txBox="1"/>
          <p:nvPr/>
        </p:nvSpPr>
        <p:spPr>
          <a:xfrm>
            <a:off x="3924155" y="4472550"/>
            <a:ext cx="1107996"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sz="1200" dirty="0" smtClean="0">
                <a:solidFill>
                  <a:schemeClr val="tx1"/>
                </a:solidFill>
                <a:latin typeface="+mn-ea"/>
              </a:rPr>
              <a:t>プロセス設定</a:t>
            </a:r>
            <a:endParaRPr kumimoji="1" lang="ja-JP" altLang="en-US" sz="1200" dirty="0" smtClean="0">
              <a:solidFill>
                <a:schemeClr val="tx1"/>
              </a:solidFill>
              <a:latin typeface="+mn-ea"/>
            </a:endParaRPr>
          </a:p>
        </p:txBody>
      </p:sp>
    </p:spTree>
    <p:extLst>
      <p:ext uri="{BB962C8B-B14F-4D97-AF65-F5344CB8AC3E}">
        <p14:creationId xmlns:p14="http://schemas.microsoft.com/office/powerpoint/2010/main" val="2557745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入力</a:t>
            </a:r>
            <a:r>
              <a:rPr lang="ja-JP" altLang="en-US" dirty="0"/>
              <a:t>補助画面（</a:t>
            </a:r>
            <a:r>
              <a:rPr lang="ja-JP" altLang="en-US" dirty="0" smtClean="0"/>
              <a:t>社員一覧）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60</a:t>
            </a:fld>
            <a:endParaRPr lang="ja-JP" altLang="en-US" dirty="0">
              <a:solidFill>
                <a:prstClr val="black">
                  <a:tint val="75000"/>
                </a:prstClr>
              </a:solidFill>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91630"/>
            <a:ext cx="4168846" cy="2448272"/>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315194" y="1237129"/>
            <a:ext cx="1723549" cy="276999"/>
          </a:xfrm>
          <a:prstGeom prst="rect">
            <a:avLst/>
          </a:prstGeom>
          <a:noFill/>
        </p:spPr>
        <p:txBody>
          <a:bodyPr wrap="none" rtlCol="0">
            <a:spAutoFit/>
          </a:bodyPr>
          <a:lstStyle/>
          <a:p>
            <a:r>
              <a:rPr lang="ja-JP" altLang="en-US" sz="1200" dirty="0" smtClean="0">
                <a:latin typeface="+mn-ea"/>
              </a:rPr>
              <a:t>設定値一覧（表示用）</a:t>
            </a:r>
            <a:endParaRPr kumimoji="1" lang="ja-JP" altLang="en-US" sz="1200" dirty="0" smtClean="0">
              <a:latin typeface="+mn-ea"/>
            </a:endParaRPr>
          </a:p>
        </p:txBody>
      </p:sp>
      <p:sp>
        <p:nvSpPr>
          <p:cNvPr id="7" name="テキスト ボックス 6"/>
          <p:cNvSpPr txBox="1"/>
          <p:nvPr/>
        </p:nvSpPr>
        <p:spPr>
          <a:xfrm>
            <a:off x="323528" y="515456"/>
            <a:ext cx="8741559" cy="246221"/>
          </a:xfrm>
          <a:prstGeom prst="rect">
            <a:avLst/>
          </a:prstGeom>
          <a:noFill/>
        </p:spPr>
        <p:txBody>
          <a:bodyPr wrap="square" rtlCol="0">
            <a:spAutoFit/>
          </a:bodyPr>
          <a:lstStyle/>
          <a:p>
            <a:r>
              <a:rPr lang="ja-JP" altLang="en-US" sz="1000" dirty="0" smtClean="0">
                <a:latin typeface="+mn-ea"/>
              </a:rPr>
              <a:t>社員の設定値</a:t>
            </a:r>
            <a:r>
              <a:rPr kumimoji="1" lang="ja-JP" altLang="en-US" sz="1000" dirty="0" smtClean="0">
                <a:latin typeface="+mn-ea"/>
              </a:rPr>
              <a:t>一覧を表示する</a:t>
            </a:r>
            <a:endParaRPr kumimoji="1" lang="en-US" altLang="ja-JP" sz="1000" dirty="0" smtClean="0">
              <a:latin typeface="+mn-ea"/>
            </a:endParaRPr>
          </a:p>
        </p:txBody>
      </p:sp>
    </p:spTree>
    <p:extLst>
      <p:ext uri="{BB962C8B-B14F-4D97-AF65-F5344CB8AC3E}">
        <p14:creationId xmlns:p14="http://schemas.microsoft.com/office/powerpoint/2010/main" val="4205656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入力補助画面（プロセス一覧）</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61</a:t>
            </a:fld>
            <a:endParaRPr lang="ja-JP" altLang="en-US" dirty="0">
              <a:solidFill>
                <a:prstClr val="black">
                  <a:tint val="75000"/>
                </a:prstClr>
              </a:solidFill>
            </a:endParaRP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75234"/>
            <a:ext cx="37024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275606"/>
            <a:ext cx="3702424" cy="288032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21618" y="1047219"/>
            <a:ext cx="1107996" cy="276999"/>
          </a:xfrm>
          <a:prstGeom prst="rect">
            <a:avLst/>
          </a:prstGeom>
          <a:noFill/>
        </p:spPr>
        <p:txBody>
          <a:bodyPr wrap="none" rtlCol="0">
            <a:spAutoFit/>
          </a:bodyPr>
          <a:lstStyle/>
          <a:p>
            <a:r>
              <a:rPr lang="ja-JP" altLang="en-US" sz="1200" dirty="0" smtClean="0">
                <a:latin typeface="+mn-ea"/>
              </a:rPr>
              <a:t>複数選択一覧</a:t>
            </a:r>
            <a:endParaRPr kumimoji="1" lang="ja-JP" altLang="en-US" sz="1200" dirty="0" smtClean="0">
              <a:latin typeface="+mn-ea"/>
            </a:endParaRPr>
          </a:p>
        </p:txBody>
      </p:sp>
      <p:sp>
        <p:nvSpPr>
          <p:cNvPr id="8" name="テキスト ボックス 7"/>
          <p:cNvSpPr txBox="1"/>
          <p:nvPr/>
        </p:nvSpPr>
        <p:spPr>
          <a:xfrm>
            <a:off x="4706114" y="998235"/>
            <a:ext cx="1107996" cy="276999"/>
          </a:xfrm>
          <a:prstGeom prst="rect">
            <a:avLst/>
          </a:prstGeom>
          <a:noFill/>
        </p:spPr>
        <p:txBody>
          <a:bodyPr wrap="none" rtlCol="0">
            <a:spAutoFit/>
          </a:bodyPr>
          <a:lstStyle/>
          <a:p>
            <a:r>
              <a:rPr lang="ja-JP" altLang="en-US" sz="1200" dirty="0" smtClean="0">
                <a:latin typeface="+mn-ea"/>
              </a:rPr>
              <a:t>絞り込み</a:t>
            </a:r>
            <a:r>
              <a:rPr lang="ja-JP" altLang="en-US" sz="1200" dirty="0">
                <a:latin typeface="+mn-ea"/>
              </a:rPr>
              <a:t>検索</a:t>
            </a:r>
            <a:endParaRPr kumimoji="1" lang="ja-JP" altLang="en-US" sz="1200" dirty="0" smtClean="0">
              <a:latin typeface="+mn-ea"/>
            </a:endParaRPr>
          </a:p>
        </p:txBody>
      </p:sp>
      <p:sp>
        <p:nvSpPr>
          <p:cNvPr id="9" name="テキスト ボックス 8"/>
          <p:cNvSpPr txBox="1"/>
          <p:nvPr/>
        </p:nvSpPr>
        <p:spPr>
          <a:xfrm>
            <a:off x="323528" y="515456"/>
            <a:ext cx="8741559" cy="246221"/>
          </a:xfrm>
          <a:prstGeom prst="rect">
            <a:avLst/>
          </a:prstGeom>
          <a:noFill/>
        </p:spPr>
        <p:txBody>
          <a:bodyPr wrap="square" rtlCol="0">
            <a:spAutoFit/>
          </a:bodyPr>
          <a:lstStyle/>
          <a:p>
            <a:r>
              <a:rPr kumimoji="1" lang="ja-JP" altLang="en-US" sz="1000" dirty="0" smtClean="0">
                <a:latin typeface="+mn-ea"/>
              </a:rPr>
              <a:t>プロセスの選択一覧を表示する</a:t>
            </a:r>
            <a:endParaRPr kumimoji="1" lang="en-US" altLang="ja-JP" sz="1000" dirty="0" smtClean="0">
              <a:latin typeface="+mn-ea"/>
            </a:endParaRPr>
          </a:p>
        </p:txBody>
      </p:sp>
    </p:spTree>
    <p:extLst>
      <p:ext uri="{BB962C8B-B14F-4D97-AF65-F5344CB8AC3E}">
        <p14:creationId xmlns:p14="http://schemas.microsoft.com/office/powerpoint/2010/main" val="286175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正方形/長方形 163"/>
          <p:cNvSpPr/>
          <p:nvPr/>
        </p:nvSpPr>
        <p:spPr>
          <a:xfrm>
            <a:off x="611560" y="483518"/>
            <a:ext cx="8000820" cy="9128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63" name="正方形/長方形 162"/>
          <p:cNvSpPr/>
          <p:nvPr/>
        </p:nvSpPr>
        <p:spPr>
          <a:xfrm>
            <a:off x="611560" y="483518"/>
            <a:ext cx="1584176" cy="4320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smtClean="0"/>
              <a:t>タスクナビの利用シーン</a:t>
            </a:r>
            <a:r>
              <a:rPr lang="ja-JP" altLang="en-US" dirty="0"/>
              <a:t>＿</a:t>
            </a:r>
            <a:r>
              <a:rPr lang="ja-JP" altLang="en-US" dirty="0" smtClean="0"/>
              <a:t>基本的な</a:t>
            </a:r>
            <a:r>
              <a:rPr lang="ja-JP" altLang="en-US" dirty="0"/>
              <a:t>業務</a:t>
            </a:r>
            <a:r>
              <a:rPr lang="ja-JP" altLang="en-US" dirty="0" smtClean="0"/>
              <a:t>フロー</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7</a:t>
            </a:fld>
            <a:endParaRPr lang="ja-JP" altLang="en-US" dirty="0">
              <a:solidFill>
                <a:prstClr val="black">
                  <a:tint val="75000"/>
                </a:prstClr>
              </a:solidFill>
            </a:endParaRPr>
          </a:p>
        </p:txBody>
      </p:sp>
      <p:grpSp>
        <p:nvGrpSpPr>
          <p:cNvPr id="5" name="グループ化 4"/>
          <p:cNvGrpSpPr/>
          <p:nvPr/>
        </p:nvGrpSpPr>
        <p:grpSpPr>
          <a:xfrm>
            <a:off x="3812052" y="921744"/>
            <a:ext cx="1408020" cy="387603"/>
            <a:chOff x="-58955" y="2222076"/>
            <a:chExt cx="2464224" cy="577866"/>
          </a:xfrm>
        </p:grpSpPr>
        <p:grpSp>
          <p:nvGrpSpPr>
            <p:cNvPr id="6" name="グループ化 5"/>
            <p:cNvGrpSpPr/>
            <p:nvPr/>
          </p:nvGrpSpPr>
          <p:grpSpPr>
            <a:xfrm>
              <a:off x="-58955" y="2222076"/>
              <a:ext cx="485185" cy="525363"/>
              <a:chOff x="1641806" y="4975284"/>
              <a:chExt cx="648073" cy="648074"/>
            </a:xfrm>
          </p:grpSpPr>
          <p:pic>
            <p:nvPicPr>
              <p:cNvPr id="8"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4"/>
                <a:ext cx="648070" cy="64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テキスト ボックス 6"/>
            <p:cNvSpPr txBox="1"/>
            <p:nvPr/>
          </p:nvSpPr>
          <p:spPr>
            <a:xfrm>
              <a:off x="398796" y="2455801"/>
              <a:ext cx="2006473" cy="344141"/>
            </a:xfrm>
            <a:prstGeom prst="rect">
              <a:avLst/>
            </a:prstGeom>
            <a:noFill/>
          </p:spPr>
          <p:txBody>
            <a:bodyPr wrap="none" rtlCol="0">
              <a:spAutoFit/>
            </a:bodyPr>
            <a:lstStyle/>
            <a:p>
              <a:r>
                <a:rPr lang="ja-JP" altLang="en-US" sz="900" u="sng" dirty="0" smtClean="0">
                  <a:solidFill>
                    <a:prstClr val="black"/>
                  </a:solidFill>
                  <a:latin typeface="+mn-ea"/>
                </a:rPr>
                <a:t>課長</a:t>
              </a:r>
              <a:r>
                <a:rPr lang="en-US" altLang="ja-JP" sz="900" u="sng" dirty="0" smtClean="0">
                  <a:solidFill>
                    <a:prstClr val="black"/>
                  </a:solidFill>
                  <a:latin typeface="+mn-ea"/>
                </a:rPr>
                <a:t>/</a:t>
              </a:r>
              <a:r>
                <a:rPr lang="ja-JP" altLang="en-US" sz="900" u="sng" dirty="0" smtClean="0">
                  <a:solidFill>
                    <a:prstClr val="black"/>
                  </a:solidFill>
                  <a:latin typeface="+mn-ea"/>
                </a:rPr>
                <a:t>部長</a:t>
              </a:r>
              <a:r>
                <a:rPr lang="en-US" altLang="ja-JP" sz="900" u="sng" dirty="0" smtClean="0">
                  <a:solidFill>
                    <a:prstClr val="black"/>
                  </a:solidFill>
                  <a:latin typeface="+mn-ea"/>
                </a:rPr>
                <a:t>(</a:t>
              </a:r>
              <a:r>
                <a:rPr lang="ja-JP" altLang="en-US" sz="900" u="sng" dirty="0" smtClean="0">
                  <a:solidFill>
                    <a:prstClr val="black"/>
                  </a:solidFill>
                  <a:latin typeface="+mn-ea"/>
                </a:rPr>
                <a:t>本部長</a:t>
              </a:r>
              <a:r>
                <a:rPr lang="en-US" altLang="ja-JP" sz="900" u="sng" dirty="0" smtClean="0">
                  <a:solidFill>
                    <a:prstClr val="black"/>
                  </a:solidFill>
                  <a:latin typeface="+mn-ea"/>
                </a:rPr>
                <a:t>)</a:t>
              </a:r>
              <a:endParaRPr lang="ja-JP" altLang="en-US" sz="900" u="sng" dirty="0">
                <a:solidFill>
                  <a:prstClr val="black"/>
                </a:solidFill>
                <a:latin typeface="+mn-ea"/>
              </a:endParaRPr>
            </a:p>
          </p:txBody>
        </p:sp>
      </p:grpSp>
      <p:sp>
        <p:nvSpPr>
          <p:cNvPr id="12" name="コンテンツ プレースホルダー 11"/>
          <p:cNvSpPr>
            <a:spLocks noGrp="1"/>
          </p:cNvSpPr>
          <p:nvPr>
            <p:ph idx="1"/>
          </p:nvPr>
        </p:nvSpPr>
        <p:spPr>
          <a:xfrm>
            <a:off x="2987824" y="1580649"/>
            <a:ext cx="627647" cy="26658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ja-JP" altLang="en-US" sz="1000" dirty="0">
                <a:solidFill>
                  <a:schemeClr val="tx1"/>
                </a:solidFill>
              </a:rPr>
              <a:t>起票</a:t>
            </a:r>
            <a:endParaRPr kumimoji="1" lang="ja-JP" altLang="en-US" sz="1000" dirty="0">
              <a:solidFill>
                <a:schemeClr val="tx1"/>
              </a:solidFill>
            </a:endParaRPr>
          </a:p>
        </p:txBody>
      </p:sp>
      <p:grpSp>
        <p:nvGrpSpPr>
          <p:cNvPr id="13" name="グループ化 12"/>
          <p:cNvGrpSpPr/>
          <p:nvPr/>
        </p:nvGrpSpPr>
        <p:grpSpPr>
          <a:xfrm>
            <a:off x="2706729" y="921744"/>
            <a:ext cx="792467" cy="387606"/>
            <a:chOff x="-58956" y="2222071"/>
            <a:chExt cx="1386924" cy="577871"/>
          </a:xfrm>
        </p:grpSpPr>
        <p:grpSp>
          <p:nvGrpSpPr>
            <p:cNvPr id="14" name="グループ化 13"/>
            <p:cNvGrpSpPr/>
            <p:nvPr/>
          </p:nvGrpSpPr>
          <p:grpSpPr>
            <a:xfrm>
              <a:off x="-58956" y="2222071"/>
              <a:ext cx="485187" cy="525362"/>
              <a:chOff x="1641804" y="4975279"/>
              <a:chExt cx="648075" cy="648073"/>
            </a:xfrm>
          </p:grpSpPr>
          <p:pic>
            <p:nvPicPr>
              <p:cNvPr id="16"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4" y="4975279"/>
                <a:ext cx="648069"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テキスト ボックス 14"/>
            <p:cNvSpPr txBox="1"/>
            <p:nvPr/>
          </p:nvSpPr>
          <p:spPr>
            <a:xfrm>
              <a:off x="398795" y="2455801"/>
              <a:ext cx="929173" cy="344141"/>
            </a:xfrm>
            <a:prstGeom prst="rect">
              <a:avLst/>
            </a:prstGeom>
            <a:noFill/>
          </p:spPr>
          <p:txBody>
            <a:bodyPr wrap="none" rtlCol="0">
              <a:spAutoFit/>
            </a:bodyPr>
            <a:lstStyle/>
            <a:p>
              <a:r>
                <a:rPr lang="ja-JP" altLang="en-US" sz="900" u="sng" dirty="0">
                  <a:solidFill>
                    <a:prstClr val="black"/>
                  </a:solidFill>
                  <a:latin typeface="+mn-ea"/>
                </a:rPr>
                <a:t>起票者</a:t>
              </a:r>
            </a:p>
          </p:txBody>
        </p:sp>
      </p:grpSp>
      <p:sp>
        <p:nvSpPr>
          <p:cNvPr id="18" name="コンテンツ プレースホルダー 11"/>
          <p:cNvSpPr txBox="1">
            <a:spLocks/>
          </p:cNvSpPr>
          <p:nvPr/>
        </p:nvSpPr>
        <p:spPr>
          <a:xfrm>
            <a:off x="4182513"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grpSp>
        <p:nvGrpSpPr>
          <p:cNvPr id="19" name="グループ化 18"/>
          <p:cNvGrpSpPr/>
          <p:nvPr/>
        </p:nvGrpSpPr>
        <p:grpSpPr>
          <a:xfrm>
            <a:off x="5559115" y="921744"/>
            <a:ext cx="1023299" cy="387604"/>
            <a:chOff x="-58955" y="2222074"/>
            <a:chExt cx="1790910" cy="577868"/>
          </a:xfrm>
        </p:grpSpPr>
        <p:grpSp>
          <p:nvGrpSpPr>
            <p:cNvPr id="20" name="グループ化 19"/>
            <p:cNvGrpSpPr/>
            <p:nvPr/>
          </p:nvGrpSpPr>
          <p:grpSpPr>
            <a:xfrm>
              <a:off x="-58955" y="2222074"/>
              <a:ext cx="485185" cy="525362"/>
              <a:chOff x="1641806" y="4975283"/>
              <a:chExt cx="648073" cy="648073"/>
            </a:xfrm>
          </p:grpSpPr>
          <p:pic>
            <p:nvPicPr>
              <p:cNvPr id="22"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3"/>
                <a:ext cx="648071"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テキスト ボックス 20"/>
            <p:cNvSpPr txBox="1"/>
            <p:nvPr/>
          </p:nvSpPr>
          <p:spPr>
            <a:xfrm>
              <a:off x="398796" y="2455801"/>
              <a:ext cx="1333159" cy="344141"/>
            </a:xfrm>
            <a:prstGeom prst="rect">
              <a:avLst/>
            </a:prstGeom>
            <a:noFill/>
          </p:spPr>
          <p:txBody>
            <a:bodyPr wrap="none" rtlCol="0">
              <a:spAutoFit/>
            </a:bodyPr>
            <a:lstStyle/>
            <a:p>
              <a:r>
                <a:rPr lang="ja-JP" altLang="en-US" sz="900" u="sng" dirty="0" smtClean="0">
                  <a:solidFill>
                    <a:prstClr val="black"/>
                  </a:solidFill>
                  <a:latin typeface="+mn-ea"/>
                </a:rPr>
                <a:t>承認担当者</a:t>
              </a:r>
              <a:endParaRPr lang="ja-JP" altLang="en-US" sz="900" u="sng" dirty="0">
                <a:solidFill>
                  <a:prstClr val="black"/>
                </a:solidFill>
                <a:latin typeface="+mn-ea"/>
              </a:endParaRPr>
            </a:p>
          </p:txBody>
        </p:sp>
      </p:grpSp>
      <p:grpSp>
        <p:nvGrpSpPr>
          <p:cNvPr id="24" name="グループ化 23"/>
          <p:cNvGrpSpPr/>
          <p:nvPr/>
        </p:nvGrpSpPr>
        <p:grpSpPr>
          <a:xfrm>
            <a:off x="7092280" y="921744"/>
            <a:ext cx="1305428" cy="387604"/>
            <a:chOff x="-58955" y="2222074"/>
            <a:chExt cx="2284674" cy="577868"/>
          </a:xfrm>
        </p:grpSpPr>
        <p:grpSp>
          <p:nvGrpSpPr>
            <p:cNvPr id="25" name="グループ化 24"/>
            <p:cNvGrpSpPr/>
            <p:nvPr/>
          </p:nvGrpSpPr>
          <p:grpSpPr>
            <a:xfrm>
              <a:off x="-58955" y="2222074"/>
              <a:ext cx="485185" cy="525362"/>
              <a:chOff x="1641806" y="4975283"/>
              <a:chExt cx="648073" cy="648073"/>
            </a:xfrm>
          </p:grpSpPr>
          <p:pic>
            <p:nvPicPr>
              <p:cNvPr id="27"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3"/>
                <a:ext cx="648071"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テキスト ボックス 25"/>
            <p:cNvSpPr txBox="1"/>
            <p:nvPr/>
          </p:nvSpPr>
          <p:spPr>
            <a:xfrm>
              <a:off x="398796" y="2455801"/>
              <a:ext cx="1826923" cy="344141"/>
            </a:xfrm>
            <a:prstGeom prst="rect">
              <a:avLst/>
            </a:prstGeom>
            <a:noFill/>
          </p:spPr>
          <p:txBody>
            <a:bodyPr wrap="none" rtlCol="0">
              <a:spAutoFit/>
            </a:bodyPr>
            <a:lstStyle/>
            <a:p>
              <a:r>
                <a:rPr lang="ja-JP" altLang="en-US" sz="900" u="sng" dirty="0" smtClean="0">
                  <a:solidFill>
                    <a:prstClr val="black"/>
                  </a:solidFill>
                  <a:latin typeface="+mn-ea"/>
                </a:rPr>
                <a:t>作業</a:t>
              </a:r>
              <a:r>
                <a:rPr lang="en-US" altLang="ja-JP" sz="900" u="sng" dirty="0" smtClean="0">
                  <a:solidFill>
                    <a:prstClr val="black"/>
                  </a:solidFill>
                  <a:latin typeface="+mn-ea"/>
                </a:rPr>
                <a:t>/</a:t>
              </a:r>
              <a:r>
                <a:rPr lang="ja-JP" altLang="en-US" sz="900" u="sng" dirty="0" smtClean="0">
                  <a:solidFill>
                    <a:prstClr val="black"/>
                  </a:solidFill>
                  <a:latin typeface="+mn-ea"/>
                </a:rPr>
                <a:t>承認担当者</a:t>
              </a:r>
              <a:endParaRPr lang="ja-JP" altLang="en-US" sz="900" u="sng" dirty="0">
                <a:solidFill>
                  <a:prstClr val="black"/>
                </a:solidFill>
                <a:latin typeface="+mn-ea"/>
              </a:endParaRPr>
            </a:p>
          </p:txBody>
        </p:sp>
      </p:grpSp>
      <p:sp>
        <p:nvSpPr>
          <p:cNvPr id="33" name="コンテンツ プレースホルダー 11"/>
          <p:cNvSpPr txBox="1">
            <a:spLocks/>
          </p:cNvSpPr>
          <p:nvPr/>
        </p:nvSpPr>
        <p:spPr>
          <a:xfrm>
            <a:off x="4182513"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34" name="コンテンツ プレースホルダー 11"/>
          <p:cNvSpPr txBox="1">
            <a:spLocks/>
          </p:cNvSpPr>
          <p:nvPr/>
        </p:nvSpPr>
        <p:spPr>
          <a:xfrm>
            <a:off x="4182512"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grpSp>
        <p:nvGrpSpPr>
          <p:cNvPr id="48" name="グループ化 47"/>
          <p:cNvGrpSpPr/>
          <p:nvPr/>
        </p:nvGrpSpPr>
        <p:grpSpPr>
          <a:xfrm>
            <a:off x="2267744" y="555526"/>
            <a:ext cx="3096344" cy="260468"/>
            <a:chOff x="2897" y="288031"/>
            <a:chExt cx="1784817" cy="713926"/>
          </a:xfrm>
        </p:grpSpPr>
        <p:sp>
          <p:nvSpPr>
            <p:cNvPr id="49" name="山形 48"/>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担当部署</a:t>
              </a:r>
              <a:endParaRPr kumimoji="1" lang="en-US" altLang="ja-JP" sz="1000" kern="1200" dirty="0" smtClean="0"/>
            </a:p>
          </p:txBody>
        </p:sp>
      </p:grpSp>
      <p:grpSp>
        <p:nvGrpSpPr>
          <p:cNvPr id="51" name="グループ化 50"/>
          <p:cNvGrpSpPr/>
          <p:nvPr/>
        </p:nvGrpSpPr>
        <p:grpSpPr>
          <a:xfrm>
            <a:off x="5250086" y="555526"/>
            <a:ext cx="1749189" cy="260468"/>
            <a:chOff x="2897" y="288031"/>
            <a:chExt cx="1784817" cy="713926"/>
          </a:xfrm>
        </p:grpSpPr>
        <p:sp>
          <p:nvSpPr>
            <p:cNvPr id="52" name="山形 51"/>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職務</a:t>
              </a:r>
              <a:r>
                <a:rPr lang="ja-JP" altLang="en-US" sz="1000" dirty="0" smtClean="0"/>
                <a:t>権限</a:t>
              </a:r>
              <a:r>
                <a:rPr lang="ja-JP" altLang="en-US" sz="1000" dirty="0"/>
                <a:t>規程</a:t>
              </a:r>
              <a:endParaRPr kumimoji="1" lang="en-US" altLang="ja-JP" sz="1000" kern="1200" dirty="0" smtClean="0"/>
            </a:p>
          </p:txBody>
        </p:sp>
      </p:grpSp>
      <p:grpSp>
        <p:nvGrpSpPr>
          <p:cNvPr id="54" name="グループ化 53"/>
          <p:cNvGrpSpPr/>
          <p:nvPr/>
        </p:nvGrpSpPr>
        <p:grpSpPr>
          <a:xfrm>
            <a:off x="6855259" y="555526"/>
            <a:ext cx="1749189" cy="260468"/>
            <a:chOff x="2897" y="288031"/>
            <a:chExt cx="1784817" cy="713926"/>
          </a:xfrm>
        </p:grpSpPr>
        <p:sp>
          <p:nvSpPr>
            <p:cNvPr id="55" name="山形 54"/>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smtClean="0"/>
                <a:t>最終承認部署</a:t>
              </a:r>
              <a:endParaRPr kumimoji="1" lang="en-US" altLang="ja-JP" sz="1000" kern="1200" dirty="0" smtClean="0"/>
            </a:p>
          </p:txBody>
        </p:sp>
      </p:grpSp>
      <p:sp>
        <p:nvSpPr>
          <p:cNvPr id="60" name="コンテンツ プレースホルダー 11"/>
          <p:cNvSpPr txBox="1">
            <a:spLocks/>
          </p:cNvSpPr>
          <p:nvPr/>
        </p:nvSpPr>
        <p:spPr>
          <a:xfrm>
            <a:off x="7415182"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00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chemeClr val="tx1"/>
                </a:solidFill>
              </a:rPr>
              <a:t>詳細参照</a:t>
            </a:r>
            <a:endParaRPr lang="en-US" altLang="ja-JP" sz="1000" dirty="0" smtClean="0">
              <a:solidFill>
                <a:schemeClr val="tx1"/>
              </a:solidFill>
            </a:endParaRPr>
          </a:p>
          <a:p>
            <a:pPr marL="0" indent="0" algn="ctr">
              <a:buFont typeface="Wingdings" panose="05000000000000000000" pitchFamily="2" charset="2"/>
              <a:buNone/>
            </a:pPr>
            <a:r>
              <a:rPr lang="en-US" altLang="ja-JP" sz="1000" dirty="0" smtClean="0">
                <a:solidFill>
                  <a:schemeClr val="tx1"/>
                </a:solidFill>
              </a:rPr>
              <a:t>/</a:t>
            </a:r>
            <a:r>
              <a:rPr lang="ja-JP" altLang="en-US" sz="1000" dirty="0" smtClean="0">
                <a:solidFill>
                  <a:schemeClr val="tx1"/>
                </a:solidFill>
              </a:rPr>
              <a:t>各種作業</a:t>
            </a:r>
            <a:endParaRPr lang="ja-JP" altLang="en-US" sz="1000" dirty="0">
              <a:solidFill>
                <a:schemeClr val="tx1"/>
              </a:solidFill>
            </a:endParaRPr>
          </a:p>
        </p:txBody>
      </p:sp>
      <p:cxnSp>
        <p:nvCxnSpPr>
          <p:cNvPr id="63" name="直線コネクタ 62"/>
          <p:cNvCxnSpPr/>
          <p:nvPr/>
        </p:nvCxnSpPr>
        <p:spPr>
          <a:xfrm flipV="1">
            <a:off x="611560" y="1392325"/>
            <a:ext cx="7992888" cy="4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755576" y="2904563"/>
            <a:ext cx="1263719" cy="243251"/>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b="1" dirty="0" smtClean="0">
                <a:solidFill>
                  <a:schemeClr val="bg1"/>
                </a:solidFill>
                <a:latin typeface="+mj-ea"/>
                <a:ea typeface="+mj-ea"/>
              </a:rPr>
              <a:t>タスクナビ</a:t>
            </a:r>
            <a:endParaRPr lang="ja-JP" altLang="en-US" sz="900" b="1" dirty="0">
              <a:solidFill>
                <a:schemeClr val="bg1"/>
              </a:solidFill>
              <a:latin typeface="+mj-ea"/>
              <a:ea typeface="+mj-ea"/>
            </a:endParaRPr>
          </a:p>
        </p:txBody>
      </p:sp>
      <p:sp>
        <p:nvSpPr>
          <p:cNvPr id="66" name="角丸四角形 65"/>
          <p:cNvSpPr/>
          <p:nvPr/>
        </p:nvSpPr>
        <p:spPr>
          <a:xfrm>
            <a:off x="773987" y="1707654"/>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err="1" smtClean="0">
                <a:solidFill>
                  <a:schemeClr val="tx1"/>
                </a:solidFill>
                <a:latin typeface="+mj-ea"/>
                <a:ea typeface="+mj-ea"/>
              </a:rPr>
              <a:t>SalesNAVI</a:t>
            </a:r>
            <a:endParaRPr lang="ja-JP" altLang="en-US" sz="900" b="1" dirty="0">
              <a:solidFill>
                <a:schemeClr val="tx1"/>
              </a:solidFill>
              <a:latin typeface="+mj-ea"/>
              <a:ea typeface="+mj-ea"/>
            </a:endParaRPr>
          </a:p>
        </p:txBody>
      </p:sp>
      <p:sp>
        <p:nvSpPr>
          <p:cNvPr id="67" name="角丸四角形 66"/>
          <p:cNvSpPr/>
          <p:nvPr/>
        </p:nvSpPr>
        <p:spPr>
          <a:xfrm>
            <a:off x="781403" y="187490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a:solidFill>
                  <a:schemeClr val="tx1"/>
                </a:solidFill>
                <a:latin typeface="+mj-ea"/>
                <a:ea typeface="+mj-ea"/>
              </a:rPr>
              <a:t>SAP ERP</a:t>
            </a:r>
            <a:endParaRPr lang="ja-JP" altLang="en-US" sz="900" b="1" dirty="0">
              <a:solidFill>
                <a:schemeClr val="tx1"/>
              </a:solidFill>
              <a:latin typeface="+mj-ea"/>
              <a:ea typeface="+mj-ea"/>
            </a:endParaRPr>
          </a:p>
        </p:txBody>
      </p:sp>
      <p:sp>
        <p:nvSpPr>
          <p:cNvPr id="68" name="角丸四角形 67"/>
          <p:cNvSpPr/>
          <p:nvPr/>
        </p:nvSpPr>
        <p:spPr>
          <a:xfrm>
            <a:off x="781403" y="2045313"/>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PJNAV</a:t>
            </a:r>
            <a:r>
              <a:rPr lang="en-US" altLang="ja-JP" sz="900" b="1" dirty="0">
                <a:solidFill>
                  <a:schemeClr val="tx1"/>
                </a:solidFill>
                <a:latin typeface="+mj-ea"/>
                <a:ea typeface="+mj-ea"/>
              </a:rPr>
              <a:t>I</a:t>
            </a:r>
            <a:endParaRPr lang="ja-JP" altLang="en-US" sz="900" b="1" dirty="0">
              <a:solidFill>
                <a:schemeClr val="tx1"/>
              </a:solidFill>
              <a:latin typeface="+mj-ea"/>
              <a:ea typeface="+mj-ea"/>
            </a:endParaRPr>
          </a:p>
        </p:txBody>
      </p:sp>
      <p:sp>
        <p:nvSpPr>
          <p:cNvPr id="70" name="コンテンツ プレースホルダー 11"/>
          <p:cNvSpPr txBox="1">
            <a:spLocks/>
          </p:cNvSpPr>
          <p:nvPr/>
        </p:nvSpPr>
        <p:spPr>
          <a:xfrm>
            <a:off x="2312717" y="2283718"/>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chemeClr val="tx1"/>
                </a:solidFill>
              </a:rPr>
              <a:t>取消</a:t>
            </a:r>
            <a:endParaRPr lang="ja-JP" altLang="en-US" sz="1000" dirty="0">
              <a:solidFill>
                <a:schemeClr val="tx1"/>
              </a:solidFill>
            </a:endParaRPr>
          </a:p>
        </p:txBody>
      </p:sp>
      <p:cxnSp>
        <p:nvCxnSpPr>
          <p:cNvPr id="71" name="直線コネクタ 70"/>
          <p:cNvCxnSpPr/>
          <p:nvPr/>
        </p:nvCxnSpPr>
        <p:spPr>
          <a:xfrm flipH="1">
            <a:off x="5274516" y="815994"/>
            <a:ext cx="1640" cy="39880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6855259" y="820374"/>
            <a:ext cx="4879" cy="398362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コンテンツ プレースホルダー 11"/>
          <p:cNvSpPr txBox="1">
            <a:spLocks/>
          </p:cNvSpPr>
          <p:nvPr/>
        </p:nvSpPr>
        <p:spPr>
          <a:xfrm>
            <a:off x="2815641" y="45374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通知</a:t>
            </a:r>
          </a:p>
        </p:txBody>
      </p:sp>
      <p:cxnSp>
        <p:nvCxnSpPr>
          <p:cNvPr id="32" name="カギ線コネクタ 31"/>
          <p:cNvCxnSpPr>
            <a:stCxn id="33" idx="2"/>
            <a:endCxn id="129" idx="2"/>
          </p:cNvCxnSpPr>
          <p:nvPr/>
        </p:nvCxnSpPr>
        <p:spPr>
          <a:xfrm rot="5400000" flipH="1">
            <a:off x="3480576" y="3108087"/>
            <a:ext cx="664650" cy="1366872"/>
          </a:xfrm>
          <a:prstGeom prst="bentConnector3">
            <a:avLst>
              <a:gd name="adj1" fmla="val -3439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8" name="カギ線コネクタ 87"/>
          <p:cNvCxnSpPr>
            <a:stCxn id="12" idx="3"/>
            <a:endCxn id="100" idx="1"/>
          </p:cNvCxnSpPr>
          <p:nvPr/>
        </p:nvCxnSpPr>
        <p:spPr>
          <a:xfrm>
            <a:off x="3615471" y="1713941"/>
            <a:ext cx="452473" cy="19362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4067944"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1" name="禁止 110"/>
          <p:cNvSpPr/>
          <p:nvPr/>
        </p:nvSpPr>
        <p:spPr>
          <a:xfrm>
            <a:off x="4729507"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2" name="禁止 111"/>
          <p:cNvSpPr/>
          <p:nvPr/>
        </p:nvSpPr>
        <p:spPr>
          <a:xfrm>
            <a:off x="2791276" y="2436337"/>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3" name="コンテンツ プレースホルダー 11"/>
          <p:cNvSpPr txBox="1">
            <a:spLocks/>
          </p:cNvSpPr>
          <p:nvPr/>
        </p:nvSpPr>
        <p:spPr>
          <a:xfrm>
            <a:off x="5715830"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14" name="コンテンツ プレースホルダー 11"/>
          <p:cNvSpPr txBox="1">
            <a:spLocks/>
          </p:cNvSpPr>
          <p:nvPr/>
        </p:nvSpPr>
        <p:spPr>
          <a:xfrm>
            <a:off x="5715830" y="386213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15" name="コンテンツ プレースホルダー 11"/>
          <p:cNvSpPr txBox="1">
            <a:spLocks/>
          </p:cNvSpPr>
          <p:nvPr/>
        </p:nvSpPr>
        <p:spPr>
          <a:xfrm>
            <a:off x="5715829" y="352354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16" name="角丸四角形 115"/>
          <p:cNvSpPr/>
          <p:nvPr/>
        </p:nvSpPr>
        <p:spPr>
          <a:xfrm>
            <a:off x="5601261" y="310947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7" name="禁止 116"/>
          <p:cNvSpPr/>
          <p:nvPr/>
        </p:nvSpPr>
        <p:spPr>
          <a:xfrm>
            <a:off x="6262824" y="365396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18" name="カギ線コネクタ 117"/>
          <p:cNvCxnSpPr>
            <a:stCxn id="18" idx="3"/>
            <a:endCxn id="116" idx="1"/>
          </p:cNvCxnSpPr>
          <p:nvPr/>
        </p:nvCxnSpPr>
        <p:spPr>
          <a:xfrm>
            <a:off x="4810160" y="3321036"/>
            <a:ext cx="791101" cy="334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カギ線コネクタ 120"/>
          <p:cNvCxnSpPr>
            <a:stCxn id="114" idx="2"/>
            <a:endCxn id="129" idx="2"/>
          </p:cNvCxnSpPr>
          <p:nvPr/>
        </p:nvCxnSpPr>
        <p:spPr>
          <a:xfrm rot="5400000" flipH="1">
            <a:off x="4244800" y="2343864"/>
            <a:ext cx="669520" cy="2900189"/>
          </a:xfrm>
          <a:prstGeom prst="bentConnector3">
            <a:avLst>
              <a:gd name="adj1" fmla="val -3414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V="1">
            <a:off x="619492" y="2787774"/>
            <a:ext cx="7992888" cy="409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カギ線コネクタ 124"/>
          <p:cNvCxnSpPr>
            <a:stCxn id="113" idx="3"/>
            <a:endCxn id="140" idx="1"/>
          </p:cNvCxnSpPr>
          <p:nvPr/>
        </p:nvCxnSpPr>
        <p:spPr>
          <a:xfrm>
            <a:off x="6343477" y="3325906"/>
            <a:ext cx="957496" cy="3243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コンテンツ プレースホルダー 11"/>
          <p:cNvSpPr txBox="1">
            <a:spLocks/>
          </p:cNvSpPr>
          <p:nvPr/>
        </p:nvSpPr>
        <p:spPr>
          <a:xfrm>
            <a:off x="2815641"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割当</a:t>
            </a:r>
          </a:p>
        </p:txBody>
      </p:sp>
      <p:cxnSp>
        <p:nvCxnSpPr>
          <p:cNvPr id="132" name="カギ線コネクタ 131"/>
          <p:cNvCxnSpPr>
            <a:stCxn id="129" idx="0"/>
            <a:endCxn id="212" idx="2"/>
          </p:cNvCxnSpPr>
          <p:nvPr/>
        </p:nvCxnSpPr>
        <p:spPr>
          <a:xfrm rot="16200000" flipV="1">
            <a:off x="2776678" y="2839826"/>
            <a:ext cx="542061" cy="163515"/>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コンテンツ プレースホルダー 11"/>
          <p:cNvSpPr txBox="1">
            <a:spLocks/>
          </p:cNvSpPr>
          <p:nvPr/>
        </p:nvSpPr>
        <p:spPr>
          <a:xfrm>
            <a:off x="7415542"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38" name="コンテンツ プレースホルダー 11"/>
          <p:cNvSpPr txBox="1">
            <a:spLocks/>
          </p:cNvSpPr>
          <p:nvPr/>
        </p:nvSpPr>
        <p:spPr>
          <a:xfrm>
            <a:off x="7415542"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39" name="コンテンツ プレースホルダー 11"/>
          <p:cNvSpPr txBox="1">
            <a:spLocks/>
          </p:cNvSpPr>
          <p:nvPr/>
        </p:nvSpPr>
        <p:spPr>
          <a:xfrm>
            <a:off x="7415541"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40" name="角丸四角形 139"/>
          <p:cNvSpPr/>
          <p:nvPr/>
        </p:nvSpPr>
        <p:spPr>
          <a:xfrm>
            <a:off x="7300973"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1" name="禁止 140"/>
          <p:cNvSpPr/>
          <p:nvPr/>
        </p:nvSpPr>
        <p:spPr>
          <a:xfrm>
            <a:off x="7962536"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44" name="カギ線コネクタ 143"/>
          <p:cNvCxnSpPr>
            <a:stCxn id="138" idx="2"/>
            <a:endCxn id="129" idx="2"/>
          </p:cNvCxnSpPr>
          <p:nvPr/>
        </p:nvCxnSpPr>
        <p:spPr>
          <a:xfrm rot="5400000" flipH="1">
            <a:off x="5097091" y="1491573"/>
            <a:ext cx="664650" cy="4599901"/>
          </a:xfrm>
          <a:prstGeom prst="bentConnector3">
            <a:avLst>
              <a:gd name="adj1" fmla="val -34394"/>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カギ線コネクタ 146"/>
          <p:cNvCxnSpPr>
            <a:stCxn id="140" idx="0"/>
            <a:endCxn id="60" idx="2"/>
          </p:cNvCxnSpPr>
          <p:nvPr/>
        </p:nvCxnSpPr>
        <p:spPr>
          <a:xfrm rot="5400000" flipH="1" flipV="1">
            <a:off x="7232816" y="2608413"/>
            <a:ext cx="989563" cy="2818"/>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1" name="カギ線コネクタ 150"/>
          <p:cNvCxnSpPr>
            <a:stCxn id="137" idx="3"/>
            <a:endCxn id="73" idx="3"/>
          </p:cNvCxnSpPr>
          <p:nvPr/>
        </p:nvCxnSpPr>
        <p:spPr>
          <a:xfrm flipH="1">
            <a:off x="3443288" y="3321036"/>
            <a:ext cx="4599901" cy="1349670"/>
          </a:xfrm>
          <a:prstGeom prst="bentConnector3">
            <a:avLst>
              <a:gd name="adj1" fmla="val -4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195736" y="483518"/>
            <a:ext cx="0" cy="432048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48" name="グループ化 1047"/>
          <p:cNvGrpSpPr/>
          <p:nvPr/>
        </p:nvGrpSpPr>
        <p:grpSpPr>
          <a:xfrm>
            <a:off x="3275856" y="1421864"/>
            <a:ext cx="435789" cy="141774"/>
            <a:chOff x="3199876" y="1421864"/>
            <a:chExt cx="435789" cy="141774"/>
          </a:xfrm>
        </p:grpSpPr>
        <p:pic>
          <p:nvPicPr>
            <p:cNvPr id="177" name="Picture 45" descr="C:\Users\z2h1432\Pictures\imagesCAQAZ0K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8065" y="1421864"/>
              <a:ext cx="167600" cy="132473"/>
            </a:xfrm>
            <a:prstGeom prst="rect">
              <a:avLst/>
            </a:prstGeom>
            <a:solidFill>
              <a:schemeClr val="accent1">
                <a:lumMod val="20000"/>
                <a:lumOff val="80000"/>
              </a:schemeClr>
            </a:solidFill>
          </p:spPr>
        </p:pic>
        <p:sp>
          <p:nvSpPr>
            <p:cNvPr id="178" name="角丸四角形吹き出し 177"/>
            <p:cNvSpPr/>
            <p:nvPr/>
          </p:nvSpPr>
          <p:spPr>
            <a:xfrm>
              <a:off x="3347864" y="1436483"/>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79" name="加算記号 178"/>
            <p:cNvSpPr/>
            <p:nvPr/>
          </p:nvSpPr>
          <p:spPr>
            <a:xfrm>
              <a:off x="3199876" y="1430346"/>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sp>
        <p:nvSpPr>
          <p:cNvPr id="211" name="コンテンツ プレースホルダー 11"/>
          <p:cNvSpPr txBox="1">
            <a:spLocks/>
          </p:cNvSpPr>
          <p:nvPr/>
        </p:nvSpPr>
        <p:spPr>
          <a:xfrm>
            <a:off x="2987824" y="219633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再起票</a:t>
            </a:r>
          </a:p>
        </p:txBody>
      </p:sp>
      <p:sp>
        <p:nvSpPr>
          <p:cNvPr id="212" name="角丸四角形 211"/>
          <p:cNvSpPr/>
          <p:nvPr/>
        </p:nvSpPr>
        <p:spPr>
          <a:xfrm>
            <a:off x="2248544" y="2139702"/>
            <a:ext cx="1434812" cy="510851"/>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13" name="カギ線コネクタ 212"/>
          <p:cNvCxnSpPr>
            <a:stCxn id="211" idx="3"/>
            <a:endCxn id="100" idx="1"/>
          </p:cNvCxnSpPr>
          <p:nvPr/>
        </p:nvCxnSpPr>
        <p:spPr>
          <a:xfrm>
            <a:off x="3615471" y="2329628"/>
            <a:ext cx="452473" cy="13206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5" name="コンテンツ プレースホルダー 11"/>
          <p:cNvSpPr txBox="1">
            <a:spLocks/>
          </p:cNvSpPr>
          <p:nvPr/>
        </p:nvSpPr>
        <p:spPr>
          <a:xfrm>
            <a:off x="4176774" y="1856075"/>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詳細</a:t>
            </a:r>
            <a:r>
              <a:rPr lang="ja-JP" altLang="en-US" sz="1000" dirty="0" smtClean="0">
                <a:solidFill>
                  <a:schemeClr val="tx1"/>
                </a:solidFill>
              </a:rPr>
              <a:t>参照</a:t>
            </a:r>
            <a:endParaRPr lang="ja-JP" altLang="en-US" sz="1000" dirty="0">
              <a:solidFill>
                <a:schemeClr val="tx1"/>
              </a:solidFill>
            </a:endParaRPr>
          </a:p>
        </p:txBody>
      </p:sp>
      <p:sp>
        <p:nvSpPr>
          <p:cNvPr id="256" name="コンテンツ プレースホルダー 11"/>
          <p:cNvSpPr txBox="1">
            <a:spLocks/>
          </p:cNvSpPr>
          <p:nvPr/>
        </p:nvSpPr>
        <p:spPr>
          <a:xfrm>
            <a:off x="5713805"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詳細</a:t>
            </a:r>
            <a:r>
              <a:rPr lang="ja-JP" altLang="en-US" sz="1000" dirty="0" smtClean="0">
                <a:solidFill>
                  <a:schemeClr val="tx1"/>
                </a:solidFill>
              </a:rPr>
              <a:t>参照</a:t>
            </a:r>
            <a:endParaRPr lang="ja-JP" altLang="en-US" sz="1000" dirty="0">
              <a:solidFill>
                <a:schemeClr val="tx1"/>
              </a:solidFill>
            </a:endParaRPr>
          </a:p>
        </p:txBody>
      </p:sp>
      <p:cxnSp>
        <p:nvCxnSpPr>
          <p:cNvPr id="257" name="カギ線コネクタ 256"/>
          <p:cNvCxnSpPr>
            <a:stCxn id="116" idx="0"/>
            <a:endCxn id="256" idx="2"/>
          </p:cNvCxnSpPr>
          <p:nvPr/>
        </p:nvCxnSpPr>
        <p:spPr>
          <a:xfrm rot="5400000" flipH="1" flipV="1">
            <a:off x="5529836" y="2611681"/>
            <a:ext cx="994433" cy="1153"/>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0" name="カギ線コネクタ 259"/>
          <p:cNvCxnSpPr>
            <a:stCxn id="100" idx="0"/>
            <a:endCxn id="255" idx="2"/>
          </p:cNvCxnSpPr>
          <p:nvPr/>
        </p:nvCxnSpPr>
        <p:spPr>
          <a:xfrm rot="16200000" flipV="1">
            <a:off x="4000907" y="2612350"/>
            <a:ext cx="981944" cy="2561"/>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67" name="角丸四角形 266"/>
          <p:cNvSpPr/>
          <p:nvPr/>
        </p:nvSpPr>
        <p:spPr>
          <a:xfrm>
            <a:off x="781403" y="2211710"/>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CSNAVI</a:t>
            </a:r>
            <a:endParaRPr lang="ja-JP" altLang="en-US" sz="900" b="1" dirty="0">
              <a:solidFill>
                <a:schemeClr val="tx1"/>
              </a:solidFill>
              <a:latin typeface="+mj-ea"/>
              <a:ea typeface="+mj-ea"/>
            </a:endParaRPr>
          </a:p>
        </p:txBody>
      </p:sp>
      <p:grpSp>
        <p:nvGrpSpPr>
          <p:cNvPr id="1050" name="グループ化 1049"/>
          <p:cNvGrpSpPr/>
          <p:nvPr/>
        </p:nvGrpSpPr>
        <p:grpSpPr>
          <a:xfrm>
            <a:off x="3275856" y="2002907"/>
            <a:ext cx="543571" cy="136795"/>
            <a:chOff x="3203848" y="2002907"/>
            <a:chExt cx="543571" cy="136795"/>
          </a:xfrm>
        </p:grpSpPr>
        <p:sp>
          <p:nvSpPr>
            <p:cNvPr id="274" name="角丸四角形吹き出し 273"/>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75" name="加算記号 274"/>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76" name="Picture 45" descr="C:\Users\z2h1432\Pictures\imagesCAQAZ0K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77" name="二等辺三角形 276"/>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81" name="グループ化 280"/>
          <p:cNvGrpSpPr/>
          <p:nvPr/>
        </p:nvGrpSpPr>
        <p:grpSpPr>
          <a:xfrm>
            <a:off x="4633581" y="2921583"/>
            <a:ext cx="543571" cy="136795"/>
            <a:chOff x="3203848" y="2002907"/>
            <a:chExt cx="543571" cy="136795"/>
          </a:xfrm>
        </p:grpSpPr>
        <p:sp>
          <p:nvSpPr>
            <p:cNvPr id="282" name="角丸四角形吹き出し 281"/>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83" name="加算記号 282"/>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84" name="Picture 45" descr="C:\Users\z2h1432\Pictures\imagesCAQAZ0K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85" name="二等辺三角形 28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86" name="グループ化 285"/>
          <p:cNvGrpSpPr/>
          <p:nvPr/>
        </p:nvGrpSpPr>
        <p:grpSpPr>
          <a:xfrm>
            <a:off x="6179905" y="2931223"/>
            <a:ext cx="543571" cy="136795"/>
            <a:chOff x="3203848" y="2002907"/>
            <a:chExt cx="543571" cy="136795"/>
          </a:xfrm>
        </p:grpSpPr>
        <p:sp>
          <p:nvSpPr>
            <p:cNvPr id="287" name="角丸四角形吹き出し 286"/>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88" name="加算記号 287"/>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89" name="Picture 45" descr="C:\Users\z2h1432\Pictures\imagesCAQAZ0K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90" name="二等辺三角形 289"/>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91" name="グループ化 290"/>
          <p:cNvGrpSpPr/>
          <p:nvPr/>
        </p:nvGrpSpPr>
        <p:grpSpPr>
          <a:xfrm>
            <a:off x="7879617" y="2934726"/>
            <a:ext cx="543571" cy="136795"/>
            <a:chOff x="3203848" y="2002907"/>
            <a:chExt cx="543571" cy="136795"/>
          </a:xfrm>
        </p:grpSpPr>
        <p:sp>
          <p:nvSpPr>
            <p:cNvPr id="292" name="角丸四角形吹き出し 291"/>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93" name="加算記号 292"/>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94" name="Picture 45" descr="C:\Users\z2h1432\Pictures\imagesCAQAZ0K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95" name="二等辺三角形 29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057" name="グループ化 1056"/>
          <p:cNvGrpSpPr/>
          <p:nvPr/>
        </p:nvGrpSpPr>
        <p:grpSpPr>
          <a:xfrm>
            <a:off x="109440" y="3268918"/>
            <a:ext cx="2014288" cy="1190521"/>
            <a:chOff x="109440" y="3649093"/>
            <a:chExt cx="2014288" cy="1190521"/>
          </a:xfrm>
        </p:grpSpPr>
        <p:sp>
          <p:nvSpPr>
            <p:cNvPr id="1051" name="1 つの角を切り取った四角形 1050"/>
            <p:cNvSpPr/>
            <p:nvPr/>
          </p:nvSpPr>
          <p:spPr>
            <a:xfrm>
              <a:off x="109440" y="3649093"/>
              <a:ext cx="2014288" cy="1190521"/>
            </a:xfrm>
            <a:prstGeom prst="snip1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kumimoji="1" lang="ja-JP" altLang="en-US" sz="800" dirty="0" smtClean="0">
                <a:solidFill>
                  <a:schemeClr val="tx1"/>
                </a:solidFill>
                <a:latin typeface="+mj-ea"/>
                <a:ea typeface="+mj-ea"/>
              </a:endParaRPr>
            </a:p>
          </p:txBody>
        </p:sp>
        <p:sp>
          <p:nvSpPr>
            <p:cNvPr id="272" name="テキスト ボックス 271"/>
            <p:cNvSpPr txBox="1"/>
            <p:nvPr/>
          </p:nvSpPr>
          <p:spPr>
            <a:xfrm>
              <a:off x="611560" y="4497687"/>
              <a:ext cx="1296144" cy="107722"/>
            </a:xfrm>
            <a:prstGeom prst="rect">
              <a:avLst/>
            </a:prstGeom>
            <a:noFill/>
          </p:spPr>
          <p:txBody>
            <a:bodyPr wrap="square" lIns="0" tIns="0" rIns="0" bIns="0" rtlCol="0">
              <a:spAutoFit/>
            </a:bodyPr>
            <a:lstStyle/>
            <a:p>
              <a:r>
                <a:rPr lang="ja-JP" altLang="en-US" sz="700" dirty="0" smtClean="0">
                  <a:solidFill>
                    <a:srgbClr val="FF0000"/>
                  </a:solidFill>
                  <a:latin typeface="+mn-ea"/>
                </a:rPr>
                <a:t>：ｺﾒﾝﾄ、添付ﾌｧｲﾙの追加可</a:t>
              </a:r>
              <a:r>
                <a:rPr lang="en-US" altLang="ja-JP" sz="700" dirty="0">
                  <a:solidFill>
                    <a:srgbClr val="FF0000"/>
                  </a:solidFill>
                  <a:latin typeface="+mn-ea"/>
                </a:rPr>
                <a:t>※</a:t>
              </a:r>
              <a:endParaRPr kumimoji="1" lang="ja-JP" altLang="en-US" sz="700" dirty="0" smtClean="0">
                <a:solidFill>
                  <a:srgbClr val="FF0000"/>
                </a:solidFill>
                <a:latin typeface="+mn-ea"/>
              </a:endParaRPr>
            </a:p>
          </p:txBody>
        </p:sp>
        <p:grpSp>
          <p:nvGrpSpPr>
            <p:cNvPr id="296" name="グループ化 295"/>
            <p:cNvGrpSpPr/>
            <p:nvPr/>
          </p:nvGrpSpPr>
          <p:grpSpPr>
            <a:xfrm>
              <a:off x="220872" y="4694574"/>
              <a:ext cx="388890" cy="99506"/>
              <a:chOff x="3203848" y="2002907"/>
              <a:chExt cx="543571" cy="136795"/>
            </a:xfrm>
          </p:grpSpPr>
          <p:sp>
            <p:nvSpPr>
              <p:cNvPr id="297" name="角丸四角形吹き出し 296"/>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98" name="加算記号 297"/>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99" name="Picture 45" descr="C:\Users\z2h1432\Pictures\imagesCAQAZ0K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300" name="二等辺三角形 299"/>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301" name="グループ化 300"/>
            <p:cNvGrpSpPr/>
            <p:nvPr/>
          </p:nvGrpSpPr>
          <p:grpSpPr>
            <a:xfrm>
              <a:off x="220872" y="4498725"/>
              <a:ext cx="311779" cy="103128"/>
              <a:chOff x="3199876" y="1421864"/>
              <a:chExt cx="435789" cy="141774"/>
            </a:xfrm>
          </p:grpSpPr>
          <p:pic>
            <p:nvPicPr>
              <p:cNvPr id="302" name="Picture 45" descr="C:\Users\z2h1432\Pictures\imagesCAQAZ0K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8065" y="1421864"/>
                <a:ext cx="167600" cy="132473"/>
              </a:xfrm>
              <a:prstGeom prst="rect">
                <a:avLst/>
              </a:prstGeom>
              <a:solidFill>
                <a:schemeClr val="accent1">
                  <a:lumMod val="20000"/>
                  <a:lumOff val="80000"/>
                </a:schemeClr>
              </a:solidFill>
            </p:spPr>
          </p:pic>
          <p:sp>
            <p:nvSpPr>
              <p:cNvPr id="303" name="角丸四角形吹き出し 302"/>
              <p:cNvSpPr/>
              <p:nvPr/>
            </p:nvSpPr>
            <p:spPr>
              <a:xfrm>
                <a:off x="3347864" y="1436483"/>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304" name="加算記号 303"/>
              <p:cNvSpPr/>
              <p:nvPr/>
            </p:nvSpPr>
            <p:spPr>
              <a:xfrm>
                <a:off x="3199876" y="1430346"/>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sp>
          <p:nvSpPr>
            <p:cNvPr id="306" name="テキスト ボックス 305"/>
            <p:cNvSpPr txBox="1"/>
            <p:nvPr/>
          </p:nvSpPr>
          <p:spPr>
            <a:xfrm>
              <a:off x="611560" y="4696276"/>
              <a:ext cx="1512168" cy="107722"/>
            </a:xfrm>
            <a:prstGeom prst="rect">
              <a:avLst/>
            </a:prstGeom>
            <a:noFill/>
          </p:spPr>
          <p:txBody>
            <a:bodyPr wrap="square" lIns="0" tIns="0" rIns="0" bIns="0" rtlCol="0">
              <a:spAutoFit/>
            </a:bodyPr>
            <a:lstStyle/>
            <a:p>
              <a:r>
                <a:rPr lang="ja-JP" altLang="en-US" sz="700" dirty="0" smtClean="0">
                  <a:solidFill>
                    <a:srgbClr val="FF0000"/>
                  </a:solidFill>
                  <a:latin typeface="+mn-ea"/>
                </a:rPr>
                <a:t>：ｺﾒﾝﾄの追加、添付ﾌｧｲﾙの編集可</a:t>
              </a:r>
              <a:r>
                <a:rPr lang="en-US" altLang="ja-JP" sz="700" dirty="0" smtClean="0">
                  <a:solidFill>
                    <a:srgbClr val="FF0000"/>
                  </a:solidFill>
                  <a:latin typeface="+mn-ea"/>
                </a:rPr>
                <a:t>※</a:t>
              </a:r>
              <a:endParaRPr kumimoji="1" lang="ja-JP" altLang="en-US" sz="700" dirty="0" smtClean="0">
                <a:solidFill>
                  <a:srgbClr val="FF0000"/>
                </a:solidFill>
                <a:latin typeface="+mn-ea"/>
              </a:endParaRPr>
            </a:p>
          </p:txBody>
        </p:sp>
        <p:sp>
          <p:nvSpPr>
            <p:cNvPr id="308" name="テキスト ボックス 307"/>
            <p:cNvSpPr txBox="1"/>
            <p:nvPr/>
          </p:nvSpPr>
          <p:spPr>
            <a:xfrm>
              <a:off x="179512" y="3687408"/>
              <a:ext cx="1634906" cy="123111"/>
            </a:xfrm>
            <a:prstGeom prst="rect">
              <a:avLst/>
            </a:prstGeom>
            <a:noFill/>
          </p:spPr>
          <p:txBody>
            <a:bodyPr wrap="square" lIns="0" tIns="0" rIns="0" bIns="0" rtlCol="0">
              <a:spAutoFit/>
            </a:bodyPr>
            <a:lstStyle/>
            <a:p>
              <a:r>
                <a:rPr kumimoji="1" lang="en-US" altLang="ja-JP" sz="800" dirty="0" smtClean="0">
                  <a:latin typeface="+mn-ea"/>
                </a:rPr>
                <a:t>[</a:t>
              </a:r>
              <a:r>
                <a:rPr kumimoji="1" lang="ja-JP" altLang="en-US" sz="800" dirty="0" smtClean="0">
                  <a:latin typeface="+mn-ea"/>
                </a:rPr>
                <a:t>凡例</a:t>
              </a:r>
              <a:r>
                <a:rPr kumimoji="1" lang="en-US" altLang="ja-JP" sz="800" dirty="0" smtClean="0">
                  <a:latin typeface="+mn-ea"/>
                </a:rPr>
                <a:t>]</a:t>
              </a:r>
              <a:endParaRPr kumimoji="1" lang="ja-JP" altLang="en-US" sz="800" dirty="0" smtClean="0">
                <a:latin typeface="+mn-ea"/>
              </a:endParaRPr>
            </a:p>
          </p:txBody>
        </p:sp>
        <p:sp>
          <p:nvSpPr>
            <p:cNvPr id="312" name="コンテンツ プレースホルダー 11"/>
            <p:cNvSpPr txBox="1">
              <a:spLocks/>
            </p:cNvSpPr>
            <p:nvPr/>
          </p:nvSpPr>
          <p:spPr>
            <a:xfrm>
              <a:off x="220872" y="3891914"/>
              <a:ext cx="259213" cy="107722"/>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325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endParaRPr lang="ja-JP" altLang="en-US" sz="1000" dirty="0">
                <a:solidFill>
                  <a:schemeClr val="tx1"/>
                </a:solidFill>
              </a:endParaRPr>
            </a:p>
          </p:txBody>
        </p:sp>
        <p:sp>
          <p:nvSpPr>
            <p:cNvPr id="313" name="テキスト ボックス 312"/>
            <p:cNvSpPr txBox="1"/>
            <p:nvPr/>
          </p:nvSpPr>
          <p:spPr>
            <a:xfrm>
              <a:off x="611560" y="3904188"/>
              <a:ext cx="1277733" cy="107722"/>
            </a:xfrm>
            <a:prstGeom prst="rect">
              <a:avLst/>
            </a:prstGeom>
            <a:noFill/>
          </p:spPr>
          <p:txBody>
            <a:bodyPr wrap="square" lIns="0" tIns="0" rIns="0" bIns="0" rtlCol="0">
              <a:spAutoFit/>
            </a:bodyPr>
            <a:lstStyle/>
            <a:p>
              <a:r>
                <a:rPr lang="ja-JP" altLang="en-US" sz="700" dirty="0" smtClean="0">
                  <a:latin typeface="+mn-ea"/>
                </a:rPr>
                <a:t>：機能</a:t>
              </a:r>
              <a:endParaRPr kumimoji="1" lang="ja-JP" altLang="en-US" sz="700" dirty="0" smtClean="0">
                <a:latin typeface="+mn-ea"/>
              </a:endParaRPr>
            </a:p>
          </p:txBody>
        </p:sp>
        <p:cxnSp>
          <p:nvCxnSpPr>
            <p:cNvPr id="1055" name="直線矢印コネクタ 1054"/>
            <p:cNvCxnSpPr/>
            <p:nvPr/>
          </p:nvCxnSpPr>
          <p:spPr>
            <a:xfrm>
              <a:off x="220872" y="4147588"/>
              <a:ext cx="269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6" name="テキスト ボックス 315"/>
            <p:cNvSpPr txBox="1"/>
            <p:nvPr/>
          </p:nvSpPr>
          <p:spPr>
            <a:xfrm>
              <a:off x="611560" y="4102021"/>
              <a:ext cx="1277733" cy="107722"/>
            </a:xfrm>
            <a:prstGeom prst="rect">
              <a:avLst/>
            </a:prstGeom>
            <a:noFill/>
          </p:spPr>
          <p:txBody>
            <a:bodyPr wrap="square" lIns="0" tIns="0" rIns="0" bIns="0" rtlCol="0">
              <a:spAutoFit/>
            </a:bodyPr>
            <a:lstStyle/>
            <a:p>
              <a:r>
                <a:rPr lang="ja-JP" altLang="en-US" sz="700" dirty="0" smtClean="0">
                  <a:latin typeface="+mn-ea"/>
                </a:rPr>
                <a:t>：業務フロー</a:t>
              </a:r>
              <a:endParaRPr kumimoji="1" lang="ja-JP" altLang="en-US" sz="700" dirty="0" smtClean="0">
                <a:latin typeface="+mn-ea"/>
              </a:endParaRPr>
            </a:p>
          </p:txBody>
        </p:sp>
        <p:sp>
          <p:nvSpPr>
            <p:cNvPr id="317" name="テキスト ボックス 316"/>
            <p:cNvSpPr txBox="1"/>
            <p:nvPr/>
          </p:nvSpPr>
          <p:spPr>
            <a:xfrm>
              <a:off x="611560" y="4299854"/>
              <a:ext cx="1277733" cy="107722"/>
            </a:xfrm>
            <a:prstGeom prst="rect">
              <a:avLst/>
            </a:prstGeom>
            <a:noFill/>
          </p:spPr>
          <p:txBody>
            <a:bodyPr wrap="square" lIns="0" tIns="0" rIns="0" bIns="0" rtlCol="0">
              <a:spAutoFit/>
            </a:bodyPr>
            <a:lstStyle/>
            <a:p>
              <a:r>
                <a:rPr lang="ja-JP" altLang="en-US" sz="700" dirty="0" smtClean="0">
                  <a:latin typeface="+mn-ea"/>
                </a:rPr>
                <a:t>：機能</a:t>
              </a:r>
              <a:r>
                <a:rPr lang="ja-JP" altLang="en-US" sz="700" dirty="0">
                  <a:latin typeface="+mn-ea"/>
                </a:rPr>
                <a:t>リンク</a:t>
              </a:r>
              <a:endParaRPr kumimoji="1" lang="ja-JP" altLang="en-US" sz="700" dirty="0" smtClean="0">
                <a:latin typeface="+mn-ea"/>
              </a:endParaRPr>
            </a:p>
          </p:txBody>
        </p:sp>
        <p:cxnSp>
          <p:nvCxnSpPr>
            <p:cNvPr id="318" name="直線矢印コネクタ 317"/>
            <p:cNvCxnSpPr/>
            <p:nvPr/>
          </p:nvCxnSpPr>
          <p:spPr>
            <a:xfrm>
              <a:off x="220872" y="4336764"/>
              <a:ext cx="269150"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9" name="テキスト ボックス 318"/>
          <p:cNvSpPr txBox="1"/>
          <p:nvPr/>
        </p:nvSpPr>
        <p:spPr>
          <a:xfrm>
            <a:off x="35497" y="4479672"/>
            <a:ext cx="2088231" cy="307777"/>
          </a:xfrm>
          <a:prstGeom prst="rect">
            <a:avLst/>
          </a:prstGeom>
          <a:solidFill>
            <a:schemeClr val="bg1"/>
          </a:solidFill>
        </p:spPr>
        <p:txBody>
          <a:bodyPr wrap="square" rtlCol="0">
            <a:spAutoFit/>
          </a:bodyPr>
          <a:lstStyle/>
          <a:p>
            <a:r>
              <a:rPr kumimoji="1" lang="en-US" altLang="ja-JP" sz="700" dirty="0" smtClean="0">
                <a:solidFill>
                  <a:srgbClr val="FF0000"/>
                </a:solidFill>
                <a:latin typeface="+mn-ea"/>
              </a:rPr>
              <a:t>※</a:t>
            </a:r>
            <a:r>
              <a:rPr kumimoji="1" lang="ja-JP" altLang="en-US" sz="700" dirty="0" smtClean="0">
                <a:solidFill>
                  <a:srgbClr val="FF0000"/>
                </a:solidFill>
                <a:latin typeface="+mn-ea"/>
              </a:rPr>
              <a:t>添付ファイルのアクセス仕様は、クラウドファイリングの制限により変更される可能性</a:t>
            </a:r>
            <a:r>
              <a:rPr lang="ja-JP" altLang="en-US" sz="700" dirty="0">
                <a:solidFill>
                  <a:srgbClr val="FF0000"/>
                </a:solidFill>
                <a:latin typeface="+mn-ea"/>
              </a:rPr>
              <a:t>有</a:t>
            </a:r>
            <a:endParaRPr kumimoji="1" lang="ja-JP" altLang="en-US" sz="700" dirty="0" smtClean="0">
              <a:solidFill>
                <a:srgbClr val="FF0000"/>
              </a:solidFill>
              <a:latin typeface="+mn-ea"/>
            </a:endParaRPr>
          </a:p>
        </p:txBody>
      </p:sp>
    </p:spTree>
    <p:extLst>
      <p:ext uri="{BB962C8B-B14F-4D97-AF65-F5344CB8AC3E}">
        <p14:creationId xmlns:p14="http://schemas.microsoft.com/office/powerpoint/2010/main" val="2779293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正方形/長方形 163"/>
          <p:cNvSpPr/>
          <p:nvPr/>
        </p:nvSpPr>
        <p:spPr>
          <a:xfrm>
            <a:off x="611560" y="483518"/>
            <a:ext cx="8000820" cy="9128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63" name="正方形/長方形 162"/>
          <p:cNvSpPr/>
          <p:nvPr/>
        </p:nvSpPr>
        <p:spPr>
          <a:xfrm>
            <a:off x="611560" y="483518"/>
            <a:ext cx="1584176" cy="4320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smtClean="0"/>
              <a:t>タスクナビの利用シーン＿委任（作業</a:t>
            </a:r>
            <a:r>
              <a:rPr lang="en-US" altLang="ja-JP" dirty="0" smtClean="0"/>
              <a:t>/</a:t>
            </a:r>
            <a:r>
              <a:rPr lang="ja-JP" altLang="en-US" dirty="0" smtClean="0"/>
              <a:t>承認）</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8</a:t>
            </a:fld>
            <a:endParaRPr lang="ja-JP" altLang="en-US" dirty="0">
              <a:solidFill>
                <a:prstClr val="black">
                  <a:tint val="75000"/>
                </a:prstClr>
              </a:solidFill>
            </a:endParaRPr>
          </a:p>
        </p:txBody>
      </p:sp>
      <p:grpSp>
        <p:nvGrpSpPr>
          <p:cNvPr id="5" name="グループ化 4"/>
          <p:cNvGrpSpPr/>
          <p:nvPr/>
        </p:nvGrpSpPr>
        <p:grpSpPr>
          <a:xfrm>
            <a:off x="3751388" y="916328"/>
            <a:ext cx="1193242" cy="234716"/>
            <a:chOff x="-15308" y="2400048"/>
            <a:chExt cx="3204969" cy="678997"/>
          </a:xfrm>
        </p:grpSpPr>
        <p:grpSp>
          <p:nvGrpSpPr>
            <p:cNvPr id="6" name="グループ化 5"/>
            <p:cNvGrpSpPr/>
            <p:nvPr/>
          </p:nvGrpSpPr>
          <p:grpSpPr>
            <a:xfrm>
              <a:off x="-15308" y="2400048"/>
              <a:ext cx="485185" cy="525362"/>
              <a:chOff x="1700106" y="5194828"/>
              <a:chExt cx="648073" cy="648073"/>
            </a:xfrm>
          </p:grpSpPr>
          <p:pic>
            <p:nvPicPr>
              <p:cNvPr id="8"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テキスト ボックス 6"/>
            <p:cNvSpPr txBox="1"/>
            <p:nvPr/>
          </p:nvSpPr>
          <p:spPr>
            <a:xfrm>
              <a:off x="398795" y="2455802"/>
              <a:ext cx="2790866" cy="623243"/>
            </a:xfrm>
            <a:prstGeom prst="rect">
              <a:avLst/>
            </a:prstGeom>
            <a:noFill/>
          </p:spPr>
          <p:txBody>
            <a:bodyPr wrap="none" rtlCol="0">
              <a:spAutoFit/>
            </a:bodyPr>
            <a:lstStyle/>
            <a:p>
              <a:r>
                <a:rPr lang="ja-JP" altLang="en-US" sz="800" u="sng" dirty="0" smtClean="0">
                  <a:solidFill>
                    <a:prstClr val="black"/>
                  </a:solidFill>
                  <a:latin typeface="+mn-ea"/>
                </a:rPr>
                <a:t>課長</a:t>
              </a:r>
              <a:r>
                <a:rPr lang="en-US" altLang="ja-JP" sz="800" u="sng" dirty="0" smtClean="0">
                  <a:solidFill>
                    <a:prstClr val="black"/>
                  </a:solidFill>
                  <a:latin typeface="+mn-ea"/>
                </a:rPr>
                <a:t>/</a:t>
              </a:r>
              <a:r>
                <a:rPr lang="ja-JP" altLang="en-US" sz="800" u="sng" dirty="0" smtClean="0">
                  <a:solidFill>
                    <a:prstClr val="black"/>
                  </a:solidFill>
                  <a:latin typeface="+mn-ea"/>
                </a:rPr>
                <a:t>部長</a:t>
              </a:r>
              <a:r>
                <a:rPr lang="en-US" altLang="ja-JP" sz="800" u="sng" dirty="0" smtClean="0">
                  <a:solidFill>
                    <a:prstClr val="black"/>
                  </a:solidFill>
                  <a:latin typeface="+mn-ea"/>
                </a:rPr>
                <a:t>(</a:t>
              </a:r>
              <a:r>
                <a:rPr lang="ja-JP" altLang="en-US" sz="800" u="sng" dirty="0" smtClean="0">
                  <a:solidFill>
                    <a:prstClr val="black"/>
                  </a:solidFill>
                  <a:latin typeface="+mn-ea"/>
                </a:rPr>
                <a:t>本部長</a:t>
              </a:r>
              <a:r>
                <a:rPr lang="en-US" altLang="ja-JP" sz="800" u="sng" dirty="0" smtClean="0">
                  <a:solidFill>
                    <a:prstClr val="black"/>
                  </a:solidFill>
                  <a:latin typeface="+mn-ea"/>
                </a:rPr>
                <a:t>)</a:t>
              </a:r>
              <a:endParaRPr lang="ja-JP" altLang="en-US" sz="800" u="sng" dirty="0">
                <a:solidFill>
                  <a:prstClr val="black"/>
                </a:solidFill>
                <a:latin typeface="+mn-ea"/>
              </a:endParaRPr>
            </a:p>
          </p:txBody>
        </p:sp>
      </p:grpSp>
      <p:sp>
        <p:nvSpPr>
          <p:cNvPr id="12" name="コンテンツ プレースホルダー 11"/>
          <p:cNvSpPr>
            <a:spLocks noGrp="1"/>
          </p:cNvSpPr>
          <p:nvPr>
            <p:ph idx="1"/>
          </p:nvPr>
        </p:nvSpPr>
        <p:spPr>
          <a:xfrm>
            <a:off x="2987824" y="1580649"/>
            <a:ext cx="627647" cy="26658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ja-JP" altLang="en-US" sz="1000" dirty="0">
                <a:solidFill>
                  <a:schemeClr val="tx1"/>
                </a:solidFill>
              </a:rPr>
              <a:t>起票</a:t>
            </a:r>
            <a:endParaRPr kumimoji="1" lang="ja-JP" altLang="en-US" sz="1000" dirty="0">
              <a:solidFill>
                <a:schemeClr val="tx1"/>
              </a:solidFill>
            </a:endParaRPr>
          </a:p>
        </p:txBody>
      </p:sp>
      <p:grpSp>
        <p:nvGrpSpPr>
          <p:cNvPr id="13" name="グループ化 12"/>
          <p:cNvGrpSpPr/>
          <p:nvPr/>
        </p:nvGrpSpPr>
        <p:grpSpPr>
          <a:xfrm>
            <a:off x="2706729" y="921744"/>
            <a:ext cx="792467" cy="387606"/>
            <a:chOff x="-58956" y="2222071"/>
            <a:chExt cx="1386924" cy="577871"/>
          </a:xfrm>
        </p:grpSpPr>
        <p:grpSp>
          <p:nvGrpSpPr>
            <p:cNvPr id="14" name="グループ化 13"/>
            <p:cNvGrpSpPr/>
            <p:nvPr/>
          </p:nvGrpSpPr>
          <p:grpSpPr>
            <a:xfrm>
              <a:off x="-58956" y="2222071"/>
              <a:ext cx="485187" cy="525362"/>
              <a:chOff x="1641804" y="4975279"/>
              <a:chExt cx="648075" cy="648073"/>
            </a:xfrm>
          </p:grpSpPr>
          <p:pic>
            <p:nvPicPr>
              <p:cNvPr id="16"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804" y="4975279"/>
                <a:ext cx="648069"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テキスト ボックス 14"/>
            <p:cNvSpPr txBox="1"/>
            <p:nvPr/>
          </p:nvSpPr>
          <p:spPr>
            <a:xfrm>
              <a:off x="398795" y="2455801"/>
              <a:ext cx="929173" cy="344141"/>
            </a:xfrm>
            <a:prstGeom prst="rect">
              <a:avLst/>
            </a:prstGeom>
            <a:noFill/>
          </p:spPr>
          <p:txBody>
            <a:bodyPr wrap="none" rtlCol="0">
              <a:spAutoFit/>
            </a:bodyPr>
            <a:lstStyle/>
            <a:p>
              <a:r>
                <a:rPr lang="ja-JP" altLang="en-US" sz="900" u="sng" dirty="0">
                  <a:solidFill>
                    <a:prstClr val="black"/>
                  </a:solidFill>
                  <a:latin typeface="+mn-ea"/>
                </a:rPr>
                <a:t>起票者</a:t>
              </a:r>
            </a:p>
          </p:txBody>
        </p:sp>
      </p:grpSp>
      <p:sp>
        <p:nvSpPr>
          <p:cNvPr id="18" name="コンテンツ プレースホルダー 11"/>
          <p:cNvSpPr txBox="1">
            <a:spLocks/>
          </p:cNvSpPr>
          <p:nvPr/>
        </p:nvSpPr>
        <p:spPr>
          <a:xfrm>
            <a:off x="4412203" y="350785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33" name="コンテンツ プレースホルダー 11"/>
          <p:cNvSpPr txBox="1">
            <a:spLocks/>
          </p:cNvSpPr>
          <p:nvPr/>
        </p:nvSpPr>
        <p:spPr>
          <a:xfrm>
            <a:off x="4412203" y="417737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34" name="コンテンツ プレースホルダー 11"/>
          <p:cNvSpPr txBox="1">
            <a:spLocks/>
          </p:cNvSpPr>
          <p:nvPr/>
        </p:nvSpPr>
        <p:spPr>
          <a:xfrm>
            <a:off x="4412202" y="383878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grpSp>
        <p:nvGrpSpPr>
          <p:cNvPr id="48" name="グループ化 47"/>
          <p:cNvGrpSpPr/>
          <p:nvPr/>
        </p:nvGrpSpPr>
        <p:grpSpPr>
          <a:xfrm>
            <a:off x="2267744" y="555526"/>
            <a:ext cx="3096344" cy="260468"/>
            <a:chOff x="2897" y="288031"/>
            <a:chExt cx="1784817" cy="713926"/>
          </a:xfrm>
        </p:grpSpPr>
        <p:sp>
          <p:nvSpPr>
            <p:cNvPr id="49" name="山形 48"/>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担当部署</a:t>
              </a:r>
              <a:endParaRPr kumimoji="1" lang="en-US" altLang="ja-JP" sz="1000" kern="1200" dirty="0" smtClean="0"/>
            </a:p>
          </p:txBody>
        </p:sp>
      </p:grpSp>
      <p:grpSp>
        <p:nvGrpSpPr>
          <p:cNvPr id="51" name="グループ化 50"/>
          <p:cNvGrpSpPr/>
          <p:nvPr/>
        </p:nvGrpSpPr>
        <p:grpSpPr>
          <a:xfrm>
            <a:off x="5250086" y="555526"/>
            <a:ext cx="1749189" cy="260468"/>
            <a:chOff x="2897" y="288031"/>
            <a:chExt cx="1784817" cy="713926"/>
          </a:xfrm>
        </p:grpSpPr>
        <p:sp>
          <p:nvSpPr>
            <p:cNvPr id="52" name="山形 51"/>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職務</a:t>
              </a:r>
              <a:r>
                <a:rPr lang="ja-JP" altLang="en-US" sz="1000" dirty="0" smtClean="0"/>
                <a:t>権限</a:t>
              </a:r>
              <a:r>
                <a:rPr lang="ja-JP" altLang="en-US" sz="1000" dirty="0"/>
                <a:t>規程</a:t>
              </a:r>
              <a:endParaRPr kumimoji="1" lang="en-US" altLang="ja-JP" sz="1000" kern="1200" dirty="0" smtClean="0"/>
            </a:p>
          </p:txBody>
        </p:sp>
      </p:grpSp>
      <p:grpSp>
        <p:nvGrpSpPr>
          <p:cNvPr id="54" name="グループ化 53"/>
          <p:cNvGrpSpPr/>
          <p:nvPr/>
        </p:nvGrpSpPr>
        <p:grpSpPr>
          <a:xfrm>
            <a:off x="6855259" y="555526"/>
            <a:ext cx="1749189" cy="260468"/>
            <a:chOff x="2897" y="288031"/>
            <a:chExt cx="1784817" cy="713926"/>
          </a:xfrm>
        </p:grpSpPr>
        <p:sp>
          <p:nvSpPr>
            <p:cNvPr id="55" name="山形 54"/>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smtClean="0"/>
                <a:t>最終承認部署</a:t>
              </a:r>
              <a:endParaRPr kumimoji="1" lang="en-US" altLang="ja-JP" sz="1000" kern="1200" dirty="0" smtClean="0"/>
            </a:p>
          </p:txBody>
        </p:sp>
      </p:grpSp>
      <p:sp>
        <p:nvSpPr>
          <p:cNvPr id="60" name="コンテンツ プレースホルダー 11"/>
          <p:cNvSpPr txBox="1">
            <a:spLocks/>
          </p:cNvSpPr>
          <p:nvPr/>
        </p:nvSpPr>
        <p:spPr>
          <a:xfrm>
            <a:off x="7503430" y="215197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00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rgbClr val="FF0000"/>
                </a:solidFill>
              </a:rPr>
              <a:t>詳細参照</a:t>
            </a:r>
            <a:endParaRPr lang="en-US" altLang="ja-JP" sz="1000" dirty="0" smtClean="0">
              <a:solidFill>
                <a:srgbClr val="FF0000"/>
              </a:solidFill>
            </a:endParaRPr>
          </a:p>
          <a:p>
            <a:pPr marL="0" indent="0" algn="ctr">
              <a:buFont typeface="Wingdings" panose="05000000000000000000" pitchFamily="2" charset="2"/>
              <a:buNone/>
            </a:pPr>
            <a:r>
              <a:rPr lang="en-US" altLang="ja-JP" sz="1000" dirty="0" smtClean="0">
                <a:solidFill>
                  <a:srgbClr val="FF0000"/>
                </a:solidFill>
              </a:rPr>
              <a:t>/</a:t>
            </a:r>
            <a:r>
              <a:rPr lang="ja-JP" altLang="en-US" sz="1000" dirty="0" smtClean="0">
                <a:solidFill>
                  <a:srgbClr val="FF0000"/>
                </a:solidFill>
              </a:rPr>
              <a:t>各種作業</a:t>
            </a:r>
            <a:r>
              <a:rPr lang="en-US" altLang="ja-JP" sz="1000" b="1" dirty="0" smtClean="0">
                <a:solidFill>
                  <a:srgbClr val="FF0000"/>
                </a:solidFill>
              </a:rPr>
              <a:t>※</a:t>
            </a:r>
            <a:endParaRPr lang="ja-JP" altLang="en-US" sz="1000" b="1" dirty="0">
              <a:solidFill>
                <a:srgbClr val="FF0000"/>
              </a:solidFill>
            </a:endParaRPr>
          </a:p>
        </p:txBody>
      </p:sp>
      <p:cxnSp>
        <p:nvCxnSpPr>
          <p:cNvPr id="63" name="直線コネクタ 62"/>
          <p:cNvCxnSpPr/>
          <p:nvPr/>
        </p:nvCxnSpPr>
        <p:spPr>
          <a:xfrm flipV="1">
            <a:off x="611560" y="1392325"/>
            <a:ext cx="7992888" cy="4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755576" y="3696651"/>
            <a:ext cx="1263719" cy="243251"/>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b="1" dirty="0" smtClean="0">
                <a:solidFill>
                  <a:schemeClr val="bg1"/>
                </a:solidFill>
                <a:latin typeface="+mj-ea"/>
                <a:ea typeface="+mj-ea"/>
              </a:rPr>
              <a:t>タスクナビ</a:t>
            </a:r>
            <a:endParaRPr lang="ja-JP" altLang="en-US" sz="900" b="1" dirty="0">
              <a:solidFill>
                <a:schemeClr val="bg1"/>
              </a:solidFill>
              <a:latin typeface="+mj-ea"/>
              <a:ea typeface="+mj-ea"/>
            </a:endParaRPr>
          </a:p>
        </p:txBody>
      </p:sp>
      <p:sp>
        <p:nvSpPr>
          <p:cNvPr id="66" name="角丸四角形 65"/>
          <p:cNvSpPr/>
          <p:nvPr/>
        </p:nvSpPr>
        <p:spPr>
          <a:xfrm>
            <a:off x="773987" y="1707654"/>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err="1" smtClean="0">
                <a:solidFill>
                  <a:schemeClr val="tx1"/>
                </a:solidFill>
                <a:latin typeface="+mj-ea"/>
                <a:ea typeface="+mj-ea"/>
              </a:rPr>
              <a:t>SalesNAVI</a:t>
            </a:r>
            <a:endParaRPr lang="ja-JP" altLang="en-US" sz="900" b="1" dirty="0">
              <a:solidFill>
                <a:schemeClr val="tx1"/>
              </a:solidFill>
              <a:latin typeface="+mj-ea"/>
              <a:ea typeface="+mj-ea"/>
            </a:endParaRPr>
          </a:p>
        </p:txBody>
      </p:sp>
      <p:sp>
        <p:nvSpPr>
          <p:cNvPr id="67" name="角丸四角形 66"/>
          <p:cNvSpPr/>
          <p:nvPr/>
        </p:nvSpPr>
        <p:spPr>
          <a:xfrm>
            <a:off x="781403" y="187490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a:solidFill>
                  <a:schemeClr val="tx1"/>
                </a:solidFill>
                <a:latin typeface="+mj-ea"/>
                <a:ea typeface="+mj-ea"/>
              </a:rPr>
              <a:t>SAP ERP</a:t>
            </a:r>
            <a:endParaRPr lang="ja-JP" altLang="en-US" sz="900" b="1" dirty="0">
              <a:solidFill>
                <a:schemeClr val="tx1"/>
              </a:solidFill>
              <a:latin typeface="+mj-ea"/>
              <a:ea typeface="+mj-ea"/>
            </a:endParaRPr>
          </a:p>
        </p:txBody>
      </p:sp>
      <p:sp>
        <p:nvSpPr>
          <p:cNvPr id="68" name="角丸四角形 67"/>
          <p:cNvSpPr/>
          <p:nvPr/>
        </p:nvSpPr>
        <p:spPr>
          <a:xfrm>
            <a:off x="781403" y="2045313"/>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PJNAV</a:t>
            </a:r>
            <a:r>
              <a:rPr lang="en-US" altLang="ja-JP" sz="900" b="1" dirty="0">
                <a:solidFill>
                  <a:schemeClr val="tx1"/>
                </a:solidFill>
                <a:latin typeface="+mj-ea"/>
                <a:ea typeface="+mj-ea"/>
              </a:rPr>
              <a:t>I</a:t>
            </a:r>
            <a:endParaRPr lang="ja-JP" altLang="en-US" sz="900" b="1" dirty="0">
              <a:solidFill>
                <a:schemeClr val="tx1"/>
              </a:solidFill>
              <a:latin typeface="+mj-ea"/>
              <a:ea typeface="+mj-ea"/>
            </a:endParaRPr>
          </a:p>
        </p:txBody>
      </p:sp>
      <p:sp>
        <p:nvSpPr>
          <p:cNvPr id="70" name="コンテンツ プレースホルダー 11"/>
          <p:cNvSpPr txBox="1">
            <a:spLocks/>
          </p:cNvSpPr>
          <p:nvPr/>
        </p:nvSpPr>
        <p:spPr>
          <a:xfrm>
            <a:off x="2312717" y="2283718"/>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chemeClr val="tx1"/>
                </a:solidFill>
              </a:rPr>
              <a:t>取消</a:t>
            </a:r>
            <a:endParaRPr lang="ja-JP" altLang="en-US" sz="1000" dirty="0">
              <a:solidFill>
                <a:schemeClr val="tx1"/>
              </a:solidFill>
            </a:endParaRPr>
          </a:p>
        </p:txBody>
      </p:sp>
      <p:cxnSp>
        <p:nvCxnSpPr>
          <p:cNvPr id="71" name="直線コネクタ 70"/>
          <p:cNvCxnSpPr/>
          <p:nvPr/>
        </p:nvCxnSpPr>
        <p:spPr>
          <a:xfrm flipH="1">
            <a:off x="5276155" y="815994"/>
            <a:ext cx="1" cy="39880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6860137" y="820374"/>
            <a:ext cx="1" cy="398362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コンテンツ プレースホルダー 11"/>
          <p:cNvSpPr txBox="1">
            <a:spLocks/>
          </p:cNvSpPr>
          <p:nvPr/>
        </p:nvSpPr>
        <p:spPr>
          <a:xfrm>
            <a:off x="2339752" y="45374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通知</a:t>
            </a:r>
          </a:p>
        </p:txBody>
      </p:sp>
      <p:cxnSp>
        <p:nvCxnSpPr>
          <p:cNvPr id="32" name="カギ線コネクタ 31"/>
          <p:cNvCxnSpPr>
            <a:stCxn id="33" idx="2"/>
            <a:endCxn id="129" idx="2"/>
          </p:cNvCxnSpPr>
          <p:nvPr/>
        </p:nvCxnSpPr>
        <p:spPr>
          <a:xfrm rot="5400000" flipH="1">
            <a:off x="3435366" y="3153297"/>
            <a:ext cx="984760" cy="1596562"/>
          </a:xfrm>
          <a:prstGeom prst="bentConnector3">
            <a:avLst>
              <a:gd name="adj1" fmla="val -1511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8" name="カギ線コネクタ 87"/>
          <p:cNvCxnSpPr>
            <a:stCxn id="12" idx="3"/>
            <a:endCxn id="122" idx="1"/>
          </p:cNvCxnSpPr>
          <p:nvPr/>
        </p:nvCxnSpPr>
        <p:spPr>
          <a:xfrm>
            <a:off x="3615471" y="1713941"/>
            <a:ext cx="380465" cy="13027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4297634" y="342471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1" name="禁止 110"/>
          <p:cNvSpPr/>
          <p:nvPr/>
        </p:nvSpPr>
        <p:spPr>
          <a:xfrm>
            <a:off x="4959197" y="396920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2" name="禁止 111"/>
          <p:cNvSpPr/>
          <p:nvPr/>
        </p:nvSpPr>
        <p:spPr>
          <a:xfrm>
            <a:off x="2791276" y="2436337"/>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3" name="コンテンツ プレースホルダー 11"/>
          <p:cNvSpPr txBox="1">
            <a:spLocks/>
          </p:cNvSpPr>
          <p:nvPr/>
        </p:nvSpPr>
        <p:spPr>
          <a:xfrm>
            <a:off x="5982713" y="350785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14" name="コンテンツ プレースホルダー 11"/>
          <p:cNvSpPr txBox="1">
            <a:spLocks/>
          </p:cNvSpPr>
          <p:nvPr/>
        </p:nvSpPr>
        <p:spPr>
          <a:xfrm>
            <a:off x="5982713" y="417737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15" name="コンテンツ プレースホルダー 11"/>
          <p:cNvSpPr txBox="1">
            <a:spLocks/>
          </p:cNvSpPr>
          <p:nvPr/>
        </p:nvSpPr>
        <p:spPr>
          <a:xfrm>
            <a:off x="5982712" y="383878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16" name="角丸四角形 115"/>
          <p:cNvSpPr/>
          <p:nvPr/>
        </p:nvSpPr>
        <p:spPr>
          <a:xfrm>
            <a:off x="5868144" y="342471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7" name="禁止 116"/>
          <p:cNvSpPr/>
          <p:nvPr/>
        </p:nvSpPr>
        <p:spPr>
          <a:xfrm>
            <a:off x="6529707" y="396920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18" name="カギ線コネクタ 117"/>
          <p:cNvCxnSpPr>
            <a:stCxn id="18" idx="3"/>
            <a:endCxn id="172" idx="1"/>
          </p:cNvCxnSpPr>
          <p:nvPr/>
        </p:nvCxnSpPr>
        <p:spPr>
          <a:xfrm flipV="1">
            <a:off x="5039850" y="2999989"/>
            <a:ext cx="535697" cy="6411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カギ線コネクタ 120"/>
          <p:cNvCxnSpPr>
            <a:stCxn id="114" idx="2"/>
            <a:endCxn id="129" idx="2"/>
          </p:cNvCxnSpPr>
          <p:nvPr/>
        </p:nvCxnSpPr>
        <p:spPr>
          <a:xfrm rot="5400000" flipH="1">
            <a:off x="4220621" y="2368042"/>
            <a:ext cx="984760" cy="3167072"/>
          </a:xfrm>
          <a:prstGeom prst="bentConnector3">
            <a:avLst>
              <a:gd name="adj1" fmla="val -1511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V="1">
            <a:off x="619492" y="2787774"/>
            <a:ext cx="7992888" cy="409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カギ線コネクタ 124"/>
          <p:cNvCxnSpPr>
            <a:stCxn id="113" idx="3"/>
            <a:endCxn id="145" idx="1"/>
          </p:cNvCxnSpPr>
          <p:nvPr/>
        </p:nvCxnSpPr>
        <p:spPr>
          <a:xfrm flipV="1">
            <a:off x="6610360" y="3039965"/>
            <a:ext cx="497332" cy="60118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コンテンツ プレースホルダー 11"/>
          <p:cNvSpPr txBox="1">
            <a:spLocks/>
          </p:cNvSpPr>
          <p:nvPr/>
        </p:nvSpPr>
        <p:spPr>
          <a:xfrm>
            <a:off x="2815641"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割当</a:t>
            </a:r>
          </a:p>
        </p:txBody>
      </p:sp>
      <p:cxnSp>
        <p:nvCxnSpPr>
          <p:cNvPr id="132" name="カギ線コネクタ 131"/>
          <p:cNvCxnSpPr>
            <a:stCxn id="129" idx="0"/>
            <a:endCxn id="212" idx="2"/>
          </p:cNvCxnSpPr>
          <p:nvPr/>
        </p:nvCxnSpPr>
        <p:spPr>
          <a:xfrm rot="16200000" flipV="1">
            <a:off x="2776678" y="2839826"/>
            <a:ext cx="542061" cy="163515"/>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コンテンツ プレースホルダー 11"/>
          <p:cNvSpPr txBox="1">
            <a:spLocks/>
          </p:cNvSpPr>
          <p:nvPr/>
        </p:nvSpPr>
        <p:spPr>
          <a:xfrm>
            <a:off x="7508547" y="350785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38" name="コンテンツ プレースホルダー 11"/>
          <p:cNvSpPr txBox="1">
            <a:spLocks/>
          </p:cNvSpPr>
          <p:nvPr/>
        </p:nvSpPr>
        <p:spPr>
          <a:xfrm>
            <a:off x="7508547" y="417737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39" name="コンテンツ プレースホルダー 11"/>
          <p:cNvSpPr txBox="1">
            <a:spLocks/>
          </p:cNvSpPr>
          <p:nvPr/>
        </p:nvSpPr>
        <p:spPr>
          <a:xfrm>
            <a:off x="7508546" y="383878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40" name="角丸四角形 139"/>
          <p:cNvSpPr/>
          <p:nvPr/>
        </p:nvSpPr>
        <p:spPr>
          <a:xfrm>
            <a:off x="7393978" y="342471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1" name="禁止 140"/>
          <p:cNvSpPr/>
          <p:nvPr/>
        </p:nvSpPr>
        <p:spPr>
          <a:xfrm>
            <a:off x="8055541" y="396920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44" name="カギ線コネクタ 143"/>
          <p:cNvCxnSpPr>
            <a:stCxn id="138" idx="2"/>
            <a:endCxn id="129" idx="2"/>
          </p:cNvCxnSpPr>
          <p:nvPr/>
        </p:nvCxnSpPr>
        <p:spPr>
          <a:xfrm rot="5400000" flipH="1">
            <a:off x="4983538" y="1605125"/>
            <a:ext cx="984760" cy="4692906"/>
          </a:xfrm>
          <a:prstGeom prst="bentConnector3">
            <a:avLst>
              <a:gd name="adj1" fmla="val -15113"/>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カギ線コネクタ 146"/>
          <p:cNvCxnSpPr>
            <a:stCxn id="140" idx="0"/>
            <a:endCxn id="60" idx="2"/>
          </p:cNvCxnSpPr>
          <p:nvPr/>
        </p:nvCxnSpPr>
        <p:spPr>
          <a:xfrm rot="16200000" flipV="1">
            <a:off x="7315148" y="2920667"/>
            <a:ext cx="1006153" cy="1939"/>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1" name="カギ線コネクタ 150"/>
          <p:cNvCxnSpPr>
            <a:stCxn id="137" idx="3"/>
            <a:endCxn id="73" idx="3"/>
          </p:cNvCxnSpPr>
          <p:nvPr/>
        </p:nvCxnSpPr>
        <p:spPr>
          <a:xfrm flipH="1">
            <a:off x="2967399" y="3641146"/>
            <a:ext cx="5168795" cy="1029560"/>
          </a:xfrm>
          <a:prstGeom prst="bentConnector3">
            <a:avLst>
              <a:gd name="adj1" fmla="val -44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195736" y="483518"/>
            <a:ext cx="0" cy="432048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1" name="コンテンツ プレースホルダー 11"/>
          <p:cNvSpPr txBox="1">
            <a:spLocks/>
          </p:cNvSpPr>
          <p:nvPr/>
        </p:nvSpPr>
        <p:spPr>
          <a:xfrm>
            <a:off x="2987824" y="219633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再起票</a:t>
            </a:r>
          </a:p>
        </p:txBody>
      </p:sp>
      <p:sp>
        <p:nvSpPr>
          <p:cNvPr id="212" name="角丸四角形 211"/>
          <p:cNvSpPr/>
          <p:nvPr/>
        </p:nvSpPr>
        <p:spPr>
          <a:xfrm>
            <a:off x="2248544" y="2139702"/>
            <a:ext cx="1434812" cy="510851"/>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13" name="カギ線コネクタ 212"/>
          <p:cNvCxnSpPr>
            <a:stCxn id="211" idx="3"/>
            <a:endCxn id="122" idx="1"/>
          </p:cNvCxnSpPr>
          <p:nvPr/>
        </p:nvCxnSpPr>
        <p:spPr>
          <a:xfrm>
            <a:off x="3615471" y="2329628"/>
            <a:ext cx="380465" cy="687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7" name="グループ化 106"/>
          <p:cNvGrpSpPr/>
          <p:nvPr/>
        </p:nvGrpSpPr>
        <p:grpSpPr>
          <a:xfrm>
            <a:off x="4084840" y="1137727"/>
            <a:ext cx="954394" cy="234717"/>
            <a:chOff x="-15308" y="2400048"/>
            <a:chExt cx="2563439" cy="679000"/>
          </a:xfrm>
        </p:grpSpPr>
        <p:grpSp>
          <p:nvGrpSpPr>
            <p:cNvPr id="108" name="グループ化 107"/>
            <p:cNvGrpSpPr/>
            <p:nvPr/>
          </p:nvGrpSpPr>
          <p:grpSpPr>
            <a:xfrm>
              <a:off x="-15308" y="2400048"/>
              <a:ext cx="485185" cy="525362"/>
              <a:chOff x="1700106" y="5194828"/>
              <a:chExt cx="648073" cy="648073"/>
            </a:xfrm>
          </p:grpSpPr>
          <p:pic>
            <p:nvPicPr>
              <p:cNvPr id="110"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 name="テキスト ボックス 108"/>
            <p:cNvSpPr txBox="1"/>
            <p:nvPr/>
          </p:nvSpPr>
          <p:spPr>
            <a:xfrm>
              <a:off x="398796" y="2455802"/>
              <a:ext cx="2149335" cy="623246"/>
            </a:xfrm>
            <a:prstGeom prst="rect">
              <a:avLst/>
            </a:prstGeom>
            <a:noFill/>
          </p:spPr>
          <p:txBody>
            <a:bodyPr wrap="none" rtlCol="0">
              <a:spAutoFit/>
            </a:bodyPr>
            <a:lstStyle/>
            <a:p>
              <a:r>
                <a:rPr lang="ja-JP" altLang="en-US" sz="800" u="sng" dirty="0" smtClean="0">
                  <a:solidFill>
                    <a:prstClr val="black"/>
                  </a:solidFill>
                  <a:latin typeface="+mn-ea"/>
                </a:rPr>
                <a:t>委任先担当者</a:t>
              </a:r>
              <a:endParaRPr lang="ja-JP" altLang="en-US" sz="800" u="sng" dirty="0">
                <a:solidFill>
                  <a:prstClr val="black"/>
                </a:solidFill>
                <a:latin typeface="+mn-ea"/>
              </a:endParaRPr>
            </a:p>
          </p:txBody>
        </p:sp>
      </p:grpSp>
      <p:sp>
        <p:nvSpPr>
          <p:cNvPr id="3" name="曲折矢印 2"/>
          <p:cNvSpPr/>
          <p:nvPr/>
        </p:nvSpPr>
        <p:spPr>
          <a:xfrm flipV="1">
            <a:off x="3841707" y="1137376"/>
            <a:ext cx="154229" cy="147460"/>
          </a:xfrm>
          <a:prstGeom prst="ben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22" name="コンテンツ プレースホルダー 11"/>
          <p:cNvSpPr txBox="1">
            <a:spLocks/>
          </p:cNvSpPr>
          <p:nvPr/>
        </p:nvSpPr>
        <p:spPr>
          <a:xfrm>
            <a:off x="3995936" y="2883400"/>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委任</a:t>
            </a:r>
          </a:p>
        </p:txBody>
      </p:sp>
      <p:cxnSp>
        <p:nvCxnSpPr>
          <p:cNvPr id="123" name="カギ線コネクタ 122"/>
          <p:cNvCxnSpPr>
            <a:stCxn id="122" idx="2"/>
            <a:endCxn id="100" idx="1"/>
          </p:cNvCxnSpPr>
          <p:nvPr/>
        </p:nvCxnSpPr>
        <p:spPr>
          <a:xfrm rot="5400000">
            <a:off x="3893519" y="3554099"/>
            <a:ext cx="820356" cy="12126"/>
          </a:xfrm>
          <a:prstGeom prst="bentConnector4">
            <a:avLst>
              <a:gd name="adj1" fmla="val 16744"/>
              <a:gd name="adj2" fmla="val 198520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a:off x="7129567" y="891498"/>
            <a:ext cx="1103474" cy="234717"/>
            <a:chOff x="-15308" y="2400048"/>
            <a:chExt cx="2963859" cy="679000"/>
          </a:xfrm>
        </p:grpSpPr>
        <p:grpSp>
          <p:nvGrpSpPr>
            <p:cNvPr id="127" name="グループ化 126"/>
            <p:cNvGrpSpPr/>
            <p:nvPr/>
          </p:nvGrpSpPr>
          <p:grpSpPr>
            <a:xfrm>
              <a:off x="-15308" y="2400048"/>
              <a:ext cx="485185" cy="525362"/>
              <a:chOff x="1700106" y="5194828"/>
              <a:chExt cx="648073" cy="648073"/>
            </a:xfrm>
          </p:grpSpPr>
          <p:pic>
            <p:nvPicPr>
              <p:cNvPr id="130"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8" name="テキスト ボックス 127"/>
            <p:cNvSpPr txBox="1"/>
            <p:nvPr/>
          </p:nvSpPr>
          <p:spPr>
            <a:xfrm>
              <a:off x="398796" y="2455802"/>
              <a:ext cx="2549755" cy="623246"/>
            </a:xfrm>
            <a:prstGeom prst="rect">
              <a:avLst/>
            </a:prstGeom>
            <a:noFill/>
          </p:spPr>
          <p:txBody>
            <a:bodyPr wrap="none" rtlCol="0">
              <a:spAutoFit/>
            </a:bodyPr>
            <a:lstStyle/>
            <a:p>
              <a:r>
                <a:rPr lang="ja-JP" altLang="en-US" sz="800" u="sng" dirty="0">
                  <a:solidFill>
                    <a:prstClr val="black"/>
                  </a:solidFill>
                  <a:latin typeface="+mn-ea"/>
                </a:rPr>
                <a:t>作業</a:t>
              </a:r>
              <a:r>
                <a:rPr lang="en-US" altLang="ja-JP" sz="800" u="sng" dirty="0" smtClean="0">
                  <a:solidFill>
                    <a:prstClr val="black"/>
                  </a:solidFill>
                  <a:latin typeface="+mn-ea"/>
                </a:rPr>
                <a:t>/</a:t>
              </a:r>
              <a:r>
                <a:rPr lang="ja-JP" altLang="en-US" sz="800" u="sng" dirty="0" smtClean="0">
                  <a:solidFill>
                    <a:prstClr val="black"/>
                  </a:solidFill>
                  <a:latin typeface="+mn-ea"/>
                </a:rPr>
                <a:t>承認</a:t>
              </a:r>
              <a:r>
                <a:rPr lang="ja-JP" altLang="en-US" sz="800" u="sng" dirty="0">
                  <a:solidFill>
                    <a:prstClr val="black"/>
                  </a:solidFill>
                  <a:latin typeface="+mn-ea"/>
                </a:rPr>
                <a:t>担当者</a:t>
              </a:r>
            </a:p>
          </p:txBody>
        </p:sp>
      </p:grpSp>
      <p:grpSp>
        <p:nvGrpSpPr>
          <p:cNvPr id="133" name="グループ化 132"/>
          <p:cNvGrpSpPr/>
          <p:nvPr/>
        </p:nvGrpSpPr>
        <p:grpSpPr>
          <a:xfrm>
            <a:off x="7463019" y="1112897"/>
            <a:ext cx="954394" cy="234717"/>
            <a:chOff x="-15308" y="2400048"/>
            <a:chExt cx="2563439" cy="679000"/>
          </a:xfrm>
        </p:grpSpPr>
        <p:grpSp>
          <p:nvGrpSpPr>
            <p:cNvPr id="134" name="グループ化 133"/>
            <p:cNvGrpSpPr/>
            <p:nvPr/>
          </p:nvGrpSpPr>
          <p:grpSpPr>
            <a:xfrm>
              <a:off x="-15308" y="2400048"/>
              <a:ext cx="485185" cy="525362"/>
              <a:chOff x="1700106" y="5194828"/>
              <a:chExt cx="648073" cy="648073"/>
            </a:xfrm>
          </p:grpSpPr>
          <p:pic>
            <p:nvPicPr>
              <p:cNvPr id="136"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テキスト ボックス 134"/>
            <p:cNvSpPr txBox="1"/>
            <p:nvPr/>
          </p:nvSpPr>
          <p:spPr>
            <a:xfrm>
              <a:off x="398796" y="2455802"/>
              <a:ext cx="2149335" cy="623246"/>
            </a:xfrm>
            <a:prstGeom prst="rect">
              <a:avLst/>
            </a:prstGeom>
            <a:noFill/>
          </p:spPr>
          <p:txBody>
            <a:bodyPr wrap="none" rtlCol="0">
              <a:spAutoFit/>
            </a:bodyPr>
            <a:lstStyle/>
            <a:p>
              <a:r>
                <a:rPr lang="ja-JP" altLang="en-US" sz="800" u="sng" dirty="0" smtClean="0">
                  <a:solidFill>
                    <a:prstClr val="black"/>
                  </a:solidFill>
                  <a:latin typeface="+mn-ea"/>
                </a:rPr>
                <a:t>委任先担当者</a:t>
              </a:r>
              <a:endParaRPr lang="ja-JP" altLang="en-US" sz="800" u="sng" dirty="0">
                <a:solidFill>
                  <a:prstClr val="black"/>
                </a:solidFill>
                <a:latin typeface="+mn-ea"/>
              </a:endParaRPr>
            </a:p>
          </p:txBody>
        </p:sp>
      </p:grpSp>
      <p:sp>
        <p:nvSpPr>
          <p:cNvPr id="143" name="曲折矢印 142"/>
          <p:cNvSpPr/>
          <p:nvPr/>
        </p:nvSpPr>
        <p:spPr>
          <a:xfrm flipV="1">
            <a:off x="7219886" y="1112546"/>
            <a:ext cx="154229" cy="147460"/>
          </a:xfrm>
          <a:prstGeom prst="ben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45" name="コンテンツ プレースホルダー 11"/>
          <p:cNvSpPr txBox="1">
            <a:spLocks/>
          </p:cNvSpPr>
          <p:nvPr/>
        </p:nvSpPr>
        <p:spPr>
          <a:xfrm>
            <a:off x="7107692" y="2906673"/>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委任</a:t>
            </a:r>
          </a:p>
        </p:txBody>
      </p:sp>
      <p:cxnSp>
        <p:nvCxnSpPr>
          <p:cNvPr id="148" name="カギ線コネクタ 147"/>
          <p:cNvCxnSpPr>
            <a:stCxn id="145" idx="2"/>
            <a:endCxn id="140" idx="1"/>
          </p:cNvCxnSpPr>
          <p:nvPr/>
        </p:nvCxnSpPr>
        <p:spPr>
          <a:xfrm rot="5400000">
            <a:off x="7009206" y="3558029"/>
            <a:ext cx="797083" cy="27538"/>
          </a:xfrm>
          <a:prstGeom prst="bentConnector4">
            <a:avLst>
              <a:gd name="adj1" fmla="val 15774"/>
              <a:gd name="adj2" fmla="val 930126"/>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0" name="コンテンツ プレースホルダー 11"/>
          <p:cNvSpPr txBox="1">
            <a:spLocks/>
          </p:cNvSpPr>
          <p:nvPr/>
        </p:nvSpPr>
        <p:spPr>
          <a:xfrm>
            <a:off x="4409573" y="2187318"/>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75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rgbClr val="FF0000"/>
                </a:solidFill>
              </a:rPr>
              <a:t>詳細</a:t>
            </a:r>
            <a:r>
              <a:rPr lang="ja-JP" altLang="en-US" sz="1000" dirty="0" smtClean="0">
                <a:solidFill>
                  <a:srgbClr val="FF0000"/>
                </a:solidFill>
              </a:rPr>
              <a:t>参照</a:t>
            </a:r>
            <a:r>
              <a:rPr lang="en-US" altLang="ja-JP" sz="1000" b="1" dirty="0" smtClean="0">
                <a:solidFill>
                  <a:srgbClr val="FF0000"/>
                </a:solidFill>
              </a:rPr>
              <a:t>※</a:t>
            </a:r>
            <a:endParaRPr lang="ja-JP" altLang="en-US" sz="1000" b="1" dirty="0">
              <a:solidFill>
                <a:srgbClr val="FF0000"/>
              </a:solidFill>
            </a:endParaRPr>
          </a:p>
        </p:txBody>
      </p:sp>
      <p:sp>
        <p:nvSpPr>
          <p:cNvPr id="152" name="コンテンツ プレースホルダー 11"/>
          <p:cNvSpPr txBox="1">
            <a:spLocks/>
          </p:cNvSpPr>
          <p:nvPr/>
        </p:nvSpPr>
        <p:spPr>
          <a:xfrm>
            <a:off x="5983111" y="2174828"/>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75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rgbClr val="FF0000"/>
                </a:solidFill>
              </a:rPr>
              <a:t>詳細</a:t>
            </a:r>
            <a:r>
              <a:rPr lang="ja-JP" altLang="en-US" sz="1000" dirty="0" smtClean="0">
                <a:solidFill>
                  <a:srgbClr val="FF0000"/>
                </a:solidFill>
              </a:rPr>
              <a:t>参照</a:t>
            </a:r>
            <a:r>
              <a:rPr lang="en-US" altLang="ja-JP" sz="1000" dirty="0">
                <a:solidFill>
                  <a:srgbClr val="FF0000"/>
                </a:solidFill>
              </a:rPr>
              <a:t>※</a:t>
            </a:r>
            <a:endParaRPr lang="ja-JP" altLang="en-US" sz="1000" dirty="0">
              <a:solidFill>
                <a:srgbClr val="FF0000"/>
              </a:solidFill>
            </a:endParaRPr>
          </a:p>
        </p:txBody>
      </p:sp>
      <p:cxnSp>
        <p:nvCxnSpPr>
          <p:cNvPr id="153" name="カギ線コネクタ 152"/>
          <p:cNvCxnSpPr>
            <a:stCxn id="116" idx="0"/>
            <a:endCxn id="152" idx="2"/>
          </p:cNvCxnSpPr>
          <p:nvPr/>
        </p:nvCxnSpPr>
        <p:spPr>
          <a:xfrm rot="5400000" flipH="1" flipV="1">
            <a:off x="5803497" y="2931275"/>
            <a:ext cx="983301" cy="3576"/>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4" name="カギ線コネクタ 153"/>
          <p:cNvCxnSpPr>
            <a:stCxn id="100" idx="0"/>
            <a:endCxn id="150" idx="2"/>
          </p:cNvCxnSpPr>
          <p:nvPr/>
        </p:nvCxnSpPr>
        <p:spPr>
          <a:xfrm rot="5400000" flipH="1" flipV="1">
            <a:off x="4237718" y="2939034"/>
            <a:ext cx="970811" cy="548"/>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55" name="角丸四角形 154"/>
          <p:cNvSpPr/>
          <p:nvPr/>
        </p:nvSpPr>
        <p:spPr>
          <a:xfrm>
            <a:off x="3928493" y="2804477"/>
            <a:ext cx="741048" cy="388137"/>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6" name="角丸四角形 155"/>
          <p:cNvSpPr/>
          <p:nvPr/>
        </p:nvSpPr>
        <p:spPr>
          <a:xfrm>
            <a:off x="7039061" y="2820844"/>
            <a:ext cx="741048" cy="388137"/>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58" name="グループ化 157"/>
          <p:cNvGrpSpPr/>
          <p:nvPr/>
        </p:nvGrpSpPr>
        <p:grpSpPr>
          <a:xfrm>
            <a:off x="5444394" y="910771"/>
            <a:ext cx="851802" cy="234717"/>
            <a:chOff x="-15308" y="2400048"/>
            <a:chExt cx="2287884" cy="679000"/>
          </a:xfrm>
        </p:grpSpPr>
        <p:grpSp>
          <p:nvGrpSpPr>
            <p:cNvPr id="159" name="グループ化 158"/>
            <p:cNvGrpSpPr/>
            <p:nvPr/>
          </p:nvGrpSpPr>
          <p:grpSpPr>
            <a:xfrm>
              <a:off x="-15308" y="2400048"/>
              <a:ext cx="485185" cy="525362"/>
              <a:chOff x="1700106" y="5194828"/>
              <a:chExt cx="648073" cy="648073"/>
            </a:xfrm>
          </p:grpSpPr>
          <p:pic>
            <p:nvPicPr>
              <p:cNvPr id="161"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 name="テキスト ボックス 159"/>
            <p:cNvSpPr txBox="1"/>
            <p:nvPr/>
          </p:nvSpPr>
          <p:spPr>
            <a:xfrm>
              <a:off x="398796" y="2455802"/>
              <a:ext cx="1873780" cy="623246"/>
            </a:xfrm>
            <a:prstGeom prst="rect">
              <a:avLst/>
            </a:prstGeom>
            <a:noFill/>
          </p:spPr>
          <p:txBody>
            <a:bodyPr wrap="none" rtlCol="0">
              <a:spAutoFit/>
            </a:bodyPr>
            <a:lstStyle/>
            <a:p>
              <a:r>
                <a:rPr lang="ja-JP" altLang="en-US" sz="800" u="sng" dirty="0">
                  <a:solidFill>
                    <a:prstClr val="black"/>
                  </a:solidFill>
                  <a:latin typeface="+mn-ea"/>
                </a:rPr>
                <a:t>承認担当者</a:t>
              </a:r>
            </a:p>
          </p:txBody>
        </p:sp>
      </p:grpSp>
      <p:grpSp>
        <p:nvGrpSpPr>
          <p:cNvPr id="166" name="グループ化 165"/>
          <p:cNvGrpSpPr/>
          <p:nvPr/>
        </p:nvGrpSpPr>
        <p:grpSpPr>
          <a:xfrm>
            <a:off x="5777846" y="1132170"/>
            <a:ext cx="954394" cy="234717"/>
            <a:chOff x="-15308" y="2400048"/>
            <a:chExt cx="2563439" cy="679000"/>
          </a:xfrm>
        </p:grpSpPr>
        <p:grpSp>
          <p:nvGrpSpPr>
            <p:cNvPr id="167" name="グループ化 166"/>
            <p:cNvGrpSpPr/>
            <p:nvPr/>
          </p:nvGrpSpPr>
          <p:grpSpPr>
            <a:xfrm>
              <a:off x="-15308" y="2400048"/>
              <a:ext cx="485185" cy="525362"/>
              <a:chOff x="1700106" y="5194828"/>
              <a:chExt cx="648073" cy="648073"/>
            </a:xfrm>
          </p:grpSpPr>
          <p:pic>
            <p:nvPicPr>
              <p:cNvPr id="169"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8" name="テキスト ボックス 167"/>
            <p:cNvSpPr txBox="1"/>
            <p:nvPr/>
          </p:nvSpPr>
          <p:spPr>
            <a:xfrm>
              <a:off x="398796" y="2455802"/>
              <a:ext cx="2149335" cy="623246"/>
            </a:xfrm>
            <a:prstGeom prst="rect">
              <a:avLst/>
            </a:prstGeom>
            <a:noFill/>
          </p:spPr>
          <p:txBody>
            <a:bodyPr wrap="none" rtlCol="0">
              <a:spAutoFit/>
            </a:bodyPr>
            <a:lstStyle/>
            <a:p>
              <a:r>
                <a:rPr lang="ja-JP" altLang="en-US" sz="800" u="sng" dirty="0" smtClean="0">
                  <a:solidFill>
                    <a:prstClr val="black"/>
                  </a:solidFill>
                  <a:latin typeface="+mn-ea"/>
                </a:rPr>
                <a:t>委任先担当者</a:t>
              </a:r>
              <a:endParaRPr lang="ja-JP" altLang="en-US" sz="800" u="sng" dirty="0">
                <a:solidFill>
                  <a:prstClr val="black"/>
                </a:solidFill>
                <a:latin typeface="+mn-ea"/>
              </a:endParaRPr>
            </a:p>
          </p:txBody>
        </p:sp>
      </p:grpSp>
      <p:sp>
        <p:nvSpPr>
          <p:cNvPr id="171" name="曲折矢印 170"/>
          <p:cNvSpPr/>
          <p:nvPr/>
        </p:nvSpPr>
        <p:spPr>
          <a:xfrm flipV="1">
            <a:off x="5534713" y="1131819"/>
            <a:ext cx="154229" cy="147460"/>
          </a:xfrm>
          <a:prstGeom prst="ben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72" name="コンテンツ プレースホルダー 11"/>
          <p:cNvSpPr txBox="1">
            <a:spLocks/>
          </p:cNvSpPr>
          <p:nvPr/>
        </p:nvSpPr>
        <p:spPr>
          <a:xfrm>
            <a:off x="5575547" y="2866697"/>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委任</a:t>
            </a:r>
          </a:p>
        </p:txBody>
      </p:sp>
      <p:sp>
        <p:nvSpPr>
          <p:cNvPr id="173" name="角丸四角形 172"/>
          <p:cNvSpPr/>
          <p:nvPr/>
        </p:nvSpPr>
        <p:spPr>
          <a:xfrm>
            <a:off x="5508104" y="2787774"/>
            <a:ext cx="741048" cy="388137"/>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74" name="カギ線コネクタ 173"/>
          <p:cNvCxnSpPr>
            <a:stCxn id="172" idx="2"/>
            <a:endCxn id="116" idx="1"/>
          </p:cNvCxnSpPr>
          <p:nvPr/>
        </p:nvCxnSpPr>
        <p:spPr>
          <a:xfrm rot="5400000">
            <a:off x="5460229" y="3541197"/>
            <a:ext cx="837059" cy="21227"/>
          </a:xfrm>
          <a:prstGeom prst="bentConnector4">
            <a:avLst>
              <a:gd name="adj1" fmla="val 17408"/>
              <a:gd name="adj2" fmla="val 117693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6" name="角丸四角形 175"/>
          <p:cNvSpPr/>
          <p:nvPr/>
        </p:nvSpPr>
        <p:spPr>
          <a:xfrm>
            <a:off x="781403" y="2211710"/>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CSNAVI</a:t>
            </a:r>
            <a:endParaRPr lang="ja-JP" altLang="en-US" sz="900" b="1" dirty="0">
              <a:solidFill>
                <a:schemeClr val="tx1"/>
              </a:solidFill>
              <a:latin typeface="+mj-ea"/>
              <a:ea typeface="+mj-ea"/>
            </a:endParaRPr>
          </a:p>
        </p:txBody>
      </p:sp>
      <p:sp>
        <p:nvSpPr>
          <p:cNvPr id="181" name="テキスト ボックス 180"/>
          <p:cNvSpPr txBox="1"/>
          <p:nvPr/>
        </p:nvSpPr>
        <p:spPr>
          <a:xfrm>
            <a:off x="4142172" y="1924258"/>
            <a:ext cx="4462276" cy="215444"/>
          </a:xfrm>
          <a:prstGeom prst="rect">
            <a:avLst/>
          </a:prstGeom>
          <a:solidFill>
            <a:schemeClr val="bg1"/>
          </a:solidFill>
        </p:spPr>
        <p:txBody>
          <a:bodyPr wrap="square" rtlCol="0">
            <a:spAutoFit/>
          </a:bodyPr>
          <a:lstStyle/>
          <a:p>
            <a:r>
              <a:rPr kumimoji="1" lang="en-US" altLang="ja-JP" sz="800" dirty="0" smtClean="0">
                <a:solidFill>
                  <a:srgbClr val="FF0000"/>
                </a:solidFill>
                <a:latin typeface="+mn-ea"/>
              </a:rPr>
              <a:t>※</a:t>
            </a:r>
            <a:r>
              <a:rPr kumimoji="1" lang="ja-JP" altLang="en-US" sz="800" dirty="0" smtClean="0">
                <a:solidFill>
                  <a:srgbClr val="FF0000"/>
                </a:solidFill>
                <a:latin typeface="+mn-ea"/>
              </a:rPr>
              <a:t>　委任先担当者は各起票元のシステムにおいても</a:t>
            </a:r>
            <a:r>
              <a:rPr lang="ja-JP" altLang="en-US" sz="800" dirty="0">
                <a:solidFill>
                  <a:srgbClr val="FF0000"/>
                </a:solidFill>
                <a:latin typeface="+mn-ea"/>
              </a:rPr>
              <a:t>、</a:t>
            </a:r>
            <a:r>
              <a:rPr kumimoji="1" lang="ja-JP" altLang="en-US" sz="800" dirty="0" smtClean="0">
                <a:solidFill>
                  <a:srgbClr val="FF0000"/>
                </a:solidFill>
                <a:latin typeface="+mn-ea"/>
              </a:rPr>
              <a:t>適切な権限でアクセスできる必要がある。</a:t>
            </a:r>
          </a:p>
        </p:txBody>
      </p:sp>
      <p:grpSp>
        <p:nvGrpSpPr>
          <p:cNvPr id="182" name="グループ化 181"/>
          <p:cNvGrpSpPr/>
          <p:nvPr/>
        </p:nvGrpSpPr>
        <p:grpSpPr>
          <a:xfrm>
            <a:off x="3203848" y="1415219"/>
            <a:ext cx="435789" cy="141774"/>
            <a:chOff x="3199876" y="1421864"/>
            <a:chExt cx="435789" cy="141774"/>
          </a:xfrm>
        </p:grpSpPr>
        <p:pic>
          <p:nvPicPr>
            <p:cNvPr id="183"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8065" y="1421864"/>
              <a:ext cx="167600" cy="132473"/>
            </a:xfrm>
            <a:prstGeom prst="rect">
              <a:avLst/>
            </a:prstGeom>
            <a:solidFill>
              <a:schemeClr val="accent1">
                <a:lumMod val="20000"/>
                <a:lumOff val="80000"/>
              </a:schemeClr>
            </a:solidFill>
          </p:spPr>
        </p:pic>
        <p:sp>
          <p:nvSpPr>
            <p:cNvPr id="184" name="角丸四角形吹き出し 183"/>
            <p:cNvSpPr/>
            <p:nvPr/>
          </p:nvSpPr>
          <p:spPr>
            <a:xfrm>
              <a:off x="3347864" y="1436483"/>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85" name="加算記号 184"/>
            <p:cNvSpPr/>
            <p:nvPr/>
          </p:nvSpPr>
          <p:spPr>
            <a:xfrm>
              <a:off x="3199876" y="1430346"/>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grpSp>
        <p:nvGrpSpPr>
          <p:cNvPr id="186" name="グループ化 185"/>
          <p:cNvGrpSpPr/>
          <p:nvPr/>
        </p:nvGrpSpPr>
        <p:grpSpPr>
          <a:xfrm>
            <a:off x="4732676" y="3272157"/>
            <a:ext cx="543571" cy="136795"/>
            <a:chOff x="3203848" y="2002907"/>
            <a:chExt cx="543571" cy="136795"/>
          </a:xfrm>
        </p:grpSpPr>
        <p:sp>
          <p:nvSpPr>
            <p:cNvPr id="187" name="角丸四角形吹き出し 186"/>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88" name="加算記号 187"/>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89"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90" name="二等辺三角形 189"/>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91" name="グループ化 190"/>
          <p:cNvGrpSpPr/>
          <p:nvPr/>
        </p:nvGrpSpPr>
        <p:grpSpPr>
          <a:xfrm>
            <a:off x="6296537" y="3281797"/>
            <a:ext cx="543571" cy="136795"/>
            <a:chOff x="3203848" y="2002907"/>
            <a:chExt cx="543571" cy="136795"/>
          </a:xfrm>
        </p:grpSpPr>
        <p:sp>
          <p:nvSpPr>
            <p:cNvPr id="192" name="角丸四角形吹き出し 191"/>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93" name="加算記号 192"/>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94"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95" name="二等辺三角形 19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96" name="グループ化 195"/>
          <p:cNvGrpSpPr/>
          <p:nvPr/>
        </p:nvGrpSpPr>
        <p:grpSpPr>
          <a:xfrm>
            <a:off x="7873842" y="3270596"/>
            <a:ext cx="543571" cy="136795"/>
            <a:chOff x="3203848" y="2002907"/>
            <a:chExt cx="543571" cy="136795"/>
          </a:xfrm>
        </p:grpSpPr>
        <p:sp>
          <p:nvSpPr>
            <p:cNvPr id="197" name="角丸四角形吹き出し 196"/>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98" name="加算記号 197"/>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99"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00" name="二等辺三角形 199"/>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201" name="グループ化 200"/>
          <p:cNvGrpSpPr/>
          <p:nvPr/>
        </p:nvGrpSpPr>
        <p:grpSpPr>
          <a:xfrm>
            <a:off x="3203848" y="2002907"/>
            <a:ext cx="543571" cy="136795"/>
            <a:chOff x="3203848" y="2002907"/>
            <a:chExt cx="543571" cy="136795"/>
          </a:xfrm>
        </p:grpSpPr>
        <p:sp>
          <p:nvSpPr>
            <p:cNvPr id="202" name="角丸四角形吹き出し 201"/>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203" name="加算記号 202"/>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204"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205" name="二等辺三角形 20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sp>
        <p:nvSpPr>
          <p:cNvPr id="120" name="正方形/長方形 119"/>
          <p:cNvSpPr/>
          <p:nvPr/>
        </p:nvSpPr>
        <p:spPr>
          <a:xfrm>
            <a:off x="2195736" y="1415219"/>
            <a:ext cx="1555652" cy="3394592"/>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Tree>
    <p:extLst>
      <p:ext uri="{BB962C8B-B14F-4D97-AF65-F5344CB8AC3E}">
        <p14:creationId xmlns:p14="http://schemas.microsoft.com/office/powerpoint/2010/main" val="1936127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正方形/長方形 163"/>
          <p:cNvSpPr/>
          <p:nvPr/>
        </p:nvSpPr>
        <p:spPr>
          <a:xfrm>
            <a:off x="611560" y="483518"/>
            <a:ext cx="8000820" cy="9128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63" name="正方形/長方形 162"/>
          <p:cNvSpPr/>
          <p:nvPr/>
        </p:nvSpPr>
        <p:spPr>
          <a:xfrm>
            <a:off x="611560" y="483518"/>
            <a:ext cx="1584176" cy="4320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2" name="タイトル 1"/>
          <p:cNvSpPr>
            <a:spLocks noGrp="1"/>
          </p:cNvSpPr>
          <p:nvPr>
            <p:ph type="title"/>
          </p:nvPr>
        </p:nvSpPr>
        <p:spPr/>
        <p:txBody>
          <a:bodyPr>
            <a:normAutofit fontScale="90000"/>
          </a:bodyPr>
          <a:lstStyle/>
          <a:p>
            <a:r>
              <a:rPr lang="ja-JP" altLang="en-US" dirty="0" smtClean="0"/>
              <a:t>タスクナビの利用シーン＿委任（再起票）</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lang="ja-JP" altLang="en-US" smtClean="0">
                <a:solidFill>
                  <a:prstClr val="black">
                    <a:tint val="75000"/>
                  </a:prstClr>
                </a:solidFill>
              </a:rPr>
              <a:pPr/>
              <a:t>9</a:t>
            </a:fld>
            <a:endParaRPr lang="ja-JP" altLang="en-US" dirty="0">
              <a:solidFill>
                <a:prstClr val="black">
                  <a:tint val="75000"/>
                </a:prstClr>
              </a:solidFill>
            </a:endParaRPr>
          </a:p>
        </p:txBody>
      </p:sp>
      <p:grpSp>
        <p:nvGrpSpPr>
          <p:cNvPr id="5" name="グループ化 4"/>
          <p:cNvGrpSpPr/>
          <p:nvPr/>
        </p:nvGrpSpPr>
        <p:grpSpPr>
          <a:xfrm>
            <a:off x="3812052" y="921744"/>
            <a:ext cx="1408020" cy="387603"/>
            <a:chOff x="-58955" y="2222076"/>
            <a:chExt cx="2464224" cy="577866"/>
          </a:xfrm>
        </p:grpSpPr>
        <p:grpSp>
          <p:nvGrpSpPr>
            <p:cNvPr id="6" name="グループ化 5"/>
            <p:cNvGrpSpPr/>
            <p:nvPr/>
          </p:nvGrpSpPr>
          <p:grpSpPr>
            <a:xfrm>
              <a:off x="-58955" y="2222076"/>
              <a:ext cx="485185" cy="525363"/>
              <a:chOff x="1641806" y="4975284"/>
              <a:chExt cx="648073" cy="648074"/>
            </a:xfrm>
          </p:grpSpPr>
          <p:pic>
            <p:nvPicPr>
              <p:cNvPr id="8"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4"/>
                <a:ext cx="648070" cy="64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テキスト ボックス 6"/>
            <p:cNvSpPr txBox="1"/>
            <p:nvPr/>
          </p:nvSpPr>
          <p:spPr>
            <a:xfrm>
              <a:off x="398796" y="2455801"/>
              <a:ext cx="2006473" cy="344141"/>
            </a:xfrm>
            <a:prstGeom prst="rect">
              <a:avLst/>
            </a:prstGeom>
            <a:noFill/>
          </p:spPr>
          <p:txBody>
            <a:bodyPr wrap="none" rtlCol="0">
              <a:spAutoFit/>
            </a:bodyPr>
            <a:lstStyle/>
            <a:p>
              <a:r>
                <a:rPr lang="ja-JP" altLang="en-US" sz="900" u="sng" dirty="0" smtClean="0">
                  <a:solidFill>
                    <a:prstClr val="black"/>
                  </a:solidFill>
                  <a:latin typeface="+mn-ea"/>
                </a:rPr>
                <a:t>課長</a:t>
              </a:r>
              <a:r>
                <a:rPr lang="en-US" altLang="ja-JP" sz="900" u="sng" dirty="0" smtClean="0">
                  <a:solidFill>
                    <a:prstClr val="black"/>
                  </a:solidFill>
                  <a:latin typeface="+mn-ea"/>
                </a:rPr>
                <a:t>/</a:t>
              </a:r>
              <a:r>
                <a:rPr lang="ja-JP" altLang="en-US" sz="900" u="sng" dirty="0" smtClean="0">
                  <a:solidFill>
                    <a:prstClr val="black"/>
                  </a:solidFill>
                  <a:latin typeface="+mn-ea"/>
                </a:rPr>
                <a:t>部長</a:t>
              </a:r>
              <a:r>
                <a:rPr lang="en-US" altLang="ja-JP" sz="900" u="sng" dirty="0" smtClean="0">
                  <a:solidFill>
                    <a:prstClr val="black"/>
                  </a:solidFill>
                  <a:latin typeface="+mn-ea"/>
                </a:rPr>
                <a:t>(</a:t>
              </a:r>
              <a:r>
                <a:rPr lang="ja-JP" altLang="en-US" sz="900" u="sng" dirty="0" smtClean="0">
                  <a:solidFill>
                    <a:prstClr val="black"/>
                  </a:solidFill>
                  <a:latin typeface="+mn-ea"/>
                </a:rPr>
                <a:t>本部長</a:t>
              </a:r>
              <a:r>
                <a:rPr lang="en-US" altLang="ja-JP" sz="900" u="sng" dirty="0" smtClean="0">
                  <a:solidFill>
                    <a:prstClr val="black"/>
                  </a:solidFill>
                  <a:latin typeface="+mn-ea"/>
                </a:rPr>
                <a:t>)</a:t>
              </a:r>
              <a:endParaRPr lang="ja-JP" altLang="en-US" sz="900" u="sng" dirty="0">
                <a:solidFill>
                  <a:prstClr val="black"/>
                </a:solidFill>
                <a:latin typeface="+mn-ea"/>
              </a:endParaRPr>
            </a:p>
          </p:txBody>
        </p:sp>
      </p:grpSp>
      <p:sp>
        <p:nvSpPr>
          <p:cNvPr id="12" name="コンテンツ プレースホルダー 11"/>
          <p:cNvSpPr>
            <a:spLocks noGrp="1"/>
          </p:cNvSpPr>
          <p:nvPr>
            <p:ph idx="1"/>
          </p:nvPr>
        </p:nvSpPr>
        <p:spPr>
          <a:xfrm>
            <a:off x="2987824" y="1580649"/>
            <a:ext cx="627647" cy="266584"/>
          </a:xfrm>
          <a:prstGeom prst="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ja-JP" altLang="en-US" sz="1000" dirty="0">
                <a:solidFill>
                  <a:schemeClr val="tx1"/>
                </a:solidFill>
              </a:rPr>
              <a:t>起票</a:t>
            </a:r>
            <a:endParaRPr kumimoji="1" lang="ja-JP" altLang="en-US" sz="1000" dirty="0">
              <a:solidFill>
                <a:schemeClr val="tx1"/>
              </a:solidFill>
            </a:endParaRPr>
          </a:p>
        </p:txBody>
      </p:sp>
      <p:sp>
        <p:nvSpPr>
          <p:cNvPr id="18" name="コンテンツ プレースホルダー 11"/>
          <p:cNvSpPr txBox="1">
            <a:spLocks/>
          </p:cNvSpPr>
          <p:nvPr/>
        </p:nvSpPr>
        <p:spPr>
          <a:xfrm>
            <a:off x="4182513"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grpSp>
        <p:nvGrpSpPr>
          <p:cNvPr id="19" name="グループ化 18"/>
          <p:cNvGrpSpPr/>
          <p:nvPr/>
        </p:nvGrpSpPr>
        <p:grpSpPr>
          <a:xfrm>
            <a:off x="5559115" y="921744"/>
            <a:ext cx="1023299" cy="387604"/>
            <a:chOff x="-58955" y="2222074"/>
            <a:chExt cx="1790910" cy="577868"/>
          </a:xfrm>
        </p:grpSpPr>
        <p:grpSp>
          <p:nvGrpSpPr>
            <p:cNvPr id="20" name="グループ化 19"/>
            <p:cNvGrpSpPr/>
            <p:nvPr/>
          </p:nvGrpSpPr>
          <p:grpSpPr>
            <a:xfrm>
              <a:off x="-58955" y="2222074"/>
              <a:ext cx="485185" cy="525362"/>
              <a:chOff x="1641806" y="4975283"/>
              <a:chExt cx="648073" cy="648073"/>
            </a:xfrm>
          </p:grpSpPr>
          <p:pic>
            <p:nvPicPr>
              <p:cNvPr id="22"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3"/>
                <a:ext cx="648071"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テキスト ボックス 20"/>
            <p:cNvSpPr txBox="1"/>
            <p:nvPr/>
          </p:nvSpPr>
          <p:spPr>
            <a:xfrm>
              <a:off x="398796" y="2455801"/>
              <a:ext cx="1333159" cy="344141"/>
            </a:xfrm>
            <a:prstGeom prst="rect">
              <a:avLst/>
            </a:prstGeom>
            <a:noFill/>
          </p:spPr>
          <p:txBody>
            <a:bodyPr wrap="none" rtlCol="0">
              <a:spAutoFit/>
            </a:bodyPr>
            <a:lstStyle/>
            <a:p>
              <a:r>
                <a:rPr lang="ja-JP" altLang="en-US" sz="900" u="sng" dirty="0" smtClean="0">
                  <a:solidFill>
                    <a:prstClr val="black"/>
                  </a:solidFill>
                  <a:latin typeface="+mn-ea"/>
                </a:rPr>
                <a:t>承認担当者</a:t>
              </a:r>
              <a:endParaRPr lang="ja-JP" altLang="en-US" sz="900" u="sng" dirty="0">
                <a:solidFill>
                  <a:prstClr val="black"/>
                </a:solidFill>
                <a:latin typeface="+mn-ea"/>
              </a:endParaRPr>
            </a:p>
          </p:txBody>
        </p:sp>
      </p:grpSp>
      <p:grpSp>
        <p:nvGrpSpPr>
          <p:cNvPr id="24" name="グループ化 23"/>
          <p:cNvGrpSpPr/>
          <p:nvPr/>
        </p:nvGrpSpPr>
        <p:grpSpPr>
          <a:xfrm>
            <a:off x="7092280" y="921744"/>
            <a:ext cx="1305428" cy="387604"/>
            <a:chOff x="-58955" y="2222074"/>
            <a:chExt cx="2284674" cy="577868"/>
          </a:xfrm>
        </p:grpSpPr>
        <p:grpSp>
          <p:nvGrpSpPr>
            <p:cNvPr id="25" name="グループ化 24"/>
            <p:cNvGrpSpPr/>
            <p:nvPr/>
          </p:nvGrpSpPr>
          <p:grpSpPr>
            <a:xfrm>
              <a:off x="-58955" y="2222074"/>
              <a:ext cx="485185" cy="525362"/>
              <a:chOff x="1641806" y="4975283"/>
              <a:chExt cx="648073" cy="648073"/>
            </a:xfrm>
          </p:grpSpPr>
          <p:pic>
            <p:nvPicPr>
              <p:cNvPr id="27" name="Picture 150" descr="MC9004316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806" y="4975283"/>
                <a:ext cx="648071"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descr="ICON_PDA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753" y="5260526"/>
                <a:ext cx="160126" cy="30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テキスト ボックス 25"/>
            <p:cNvSpPr txBox="1"/>
            <p:nvPr/>
          </p:nvSpPr>
          <p:spPr>
            <a:xfrm>
              <a:off x="398796" y="2455801"/>
              <a:ext cx="1826923" cy="344141"/>
            </a:xfrm>
            <a:prstGeom prst="rect">
              <a:avLst/>
            </a:prstGeom>
            <a:noFill/>
          </p:spPr>
          <p:txBody>
            <a:bodyPr wrap="none" rtlCol="0">
              <a:spAutoFit/>
            </a:bodyPr>
            <a:lstStyle/>
            <a:p>
              <a:r>
                <a:rPr lang="ja-JP" altLang="en-US" sz="900" u="sng" dirty="0" smtClean="0">
                  <a:solidFill>
                    <a:prstClr val="black"/>
                  </a:solidFill>
                  <a:latin typeface="+mn-ea"/>
                </a:rPr>
                <a:t>作業</a:t>
              </a:r>
              <a:r>
                <a:rPr lang="en-US" altLang="ja-JP" sz="900" u="sng" dirty="0" smtClean="0">
                  <a:solidFill>
                    <a:prstClr val="black"/>
                  </a:solidFill>
                  <a:latin typeface="+mn-ea"/>
                </a:rPr>
                <a:t>/</a:t>
              </a:r>
              <a:r>
                <a:rPr lang="ja-JP" altLang="en-US" sz="900" u="sng" dirty="0" smtClean="0">
                  <a:solidFill>
                    <a:prstClr val="black"/>
                  </a:solidFill>
                  <a:latin typeface="+mn-ea"/>
                </a:rPr>
                <a:t>承認担当者</a:t>
              </a:r>
              <a:endParaRPr lang="ja-JP" altLang="en-US" sz="900" u="sng" dirty="0">
                <a:solidFill>
                  <a:prstClr val="black"/>
                </a:solidFill>
                <a:latin typeface="+mn-ea"/>
              </a:endParaRPr>
            </a:p>
          </p:txBody>
        </p:sp>
      </p:grpSp>
      <p:sp>
        <p:nvSpPr>
          <p:cNvPr id="33" name="コンテンツ プレースホルダー 11"/>
          <p:cNvSpPr txBox="1">
            <a:spLocks/>
          </p:cNvSpPr>
          <p:nvPr/>
        </p:nvSpPr>
        <p:spPr>
          <a:xfrm>
            <a:off x="4182513"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34" name="コンテンツ プレースホルダー 11"/>
          <p:cNvSpPr txBox="1">
            <a:spLocks/>
          </p:cNvSpPr>
          <p:nvPr/>
        </p:nvSpPr>
        <p:spPr>
          <a:xfrm>
            <a:off x="4182512"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grpSp>
        <p:nvGrpSpPr>
          <p:cNvPr id="48" name="グループ化 47"/>
          <p:cNvGrpSpPr/>
          <p:nvPr/>
        </p:nvGrpSpPr>
        <p:grpSpPr>
          <a:xfrm>
            <a:off x="2267744" y="555526"/>
            <a:ext cx="3096344" cy="260468"/>
            <a:chOff x="2897" y="288031"/>
            <a:chExt cx="1784817" cy="713926"/>
          </a:xfrm>
        </p:grpSpPr>
        <p:sp>
          <p:nvSpPr>
            <p:cNvPr id="49" name="山形 48"/>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担当部署</a:t>
              </a:r>
              <a:endParaRPr kumimoji="1" lang="en-US" altLang="ja-JP" sz="1000" kern="1200" dirty="0" smtClean="0"/>
            </a:p>
          </p:txBody>
        </p:sp>
      </p:grpSp>
      <p:grpSp>
        <p:nvGrpSpPr>
          <p:cNvPr id="51" name="グループ化 50"/>
          <p:cNvGrpSpPr/>
          <p:nvPr/>
        </p:nvGrpSpPr>
        <p:grpSpPr>
          <a:xfrm>
            <a:off x="5250086" y="555526"/>
            <a:ext cx="1749189" cy="260468"/>
            <a:chOff x="2897" y="288031"/>
            <a:chExt cx="1784817" cy="713926"/>
          </a:xfrm>
        </p:grpSpPr>
        <p:sp>
          <p:nvSpPr>
            <p:cNvPr id="52" name="山形 51"/>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a:t>職務</a:t>
              </a:r>
              <a:r>
                <a:rPr lang="ja-JP" altLang="en-US" sz="1000" dirty="0" smtClean="0"/>
                <a:t>権限</a:t>
              </a:r>
              <a:r>
                <a:rPr lang="ja-JP" altLang="en-US" sz="1000" dirty="0"/>
                <a:t>規程</a:t>
              </a:r>
              <a:endParaRPr kumimoji="1" lang="en-US" altLang="ja-JP" sz="1000" kern="1200" dirty="0" smtClean="0"/>
            </a:p>
          </p:txBody>
        </p:sp>
      </p:grpSp>
      <p:grpSp>
        <p:nvGrpSpPr>
          <p:cNvPr id="54" name="グループ化 53"/>
          <p:cNvGrpSpPr/>
          <p:nvPr/>
        </p:nvGrpSpPr>
        <p:grpSpPr>
          <a:xfrm>
            <a:off x="6855259" y="555526"/>
            <a:ext cx="1749189" cy="260468"/>
            <a:chOff x="2897" y="288031"/>
            <a:chExt cx="1784817" cy="713926"/>
          </a:xfrm>
        </p:grpSpPr>
        <p:sp>
          <p:nvSpPr>
            <p:cNvPr id="55" name="山形 54"/>
            <p:cNvSpPr/>
            <p:nvPr/>
          </p:nvSpPr>
          <p:spPr>
            <a:xfrm>
              <a:off x="2897" y="288031"/>
              <a:ext cx="1784817" cy="71392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山形 4"/>
            <p:cNvSpPr/>
            <p:nvPr/>
          </p:nvSpPr>
          <p:spPr>
            <a:xfrm>
              <a:off x="359860" y="288031"/>
              <a:ext cx="1070891" cy="7139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ja-JP" altLang="en-US" sz="1000" dirty="0" smtClean="0"/>
                <a:t>最終承認部署</a:t>
              </a:r>
              <a:endParaRPr kumimoji="1" lang="en-US" altLang="ja-JP" sz="1000" kern="1200" dirty="0" smtClean="0"/>
            </a:p>
          </p:txBody>
        </p:sp>
      </p:grpSp>
      <p:sp>
        <p:nvSpPr>
          <p:cNvPr id="60" name="コンテンツ プレースホルダー 11"/>
          <p:cNvSpPr txBox="1">
            <a:spLocks/>
          </p:cNvSpPr>
          <p:nvPr/>
        </p:nvSpPr>
        <p:spPr>
          <a:xfrm>
            <a:off x="7415182"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fontScale="70000" lnSpcReduction="20000"/>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chemeClr val="tx1"/>
                </a:solidFill>
              </a:rPr>
              <a:t>詳細参照</a:t>
            </a:r>
            <a:endParaRPr lang="en-US" altLang="ja-JP" sz="1000" dirty="0" smtClean="0">
              <a:solidFill>
                <a:schemeClr val="tx1"/>
              </a:solidFill>
            </a:endParaRPr>
          </a:p>
          <a:p>
            <a:pPr marL="0" indent="0" algn="ctr">
              <a:buFont typeface="Wingdings" panose="05000000000000000000" pitchFamily="2" charset="2"/>
              <a:buNone/>
            </a:pPr>
            <a:r>
              <a:rPr lang="en-US" altLang="ja-JP" sz="1000" dirty="0" smtClean="0">
                <a:solidFill>
                  <a:schemeClr val="tx1"/>
                </a:solidFill>
              </a:rPr>
              <a:t>/</a:t>
            </a:r>
            <a:r>
              <a:rPr lang="ja-JP" altLang="en-US" sz="1000" dirty="0" smtClean="0">
                <a:solidFill>
                  <a:schemeClr val="tx1"/>
                </a:solidFill>
              </a:rPr>
              <a:t>各種作業</a:t>
            </a:r>
            <a:endParaRPr lang="ja-JP" altLang="en-US" sz="1000" dirty="0">
              <a:solidFill>
                <a:schemeClr val="tx1"/>
              </a:solidFill>
            </a:endParaRPr>
          </a:p>
        </p:txBody>
      </p:sp>
      <p:cxnSp>
        <p:nvCxnSpPr>
          <p:cNvPr id="63" name="直線コネクタ 62"/>
          <p:cNvCxnSpPr/>
          <p:nvPr/>
        </p:nvCxnSpPr>
        <p:spPr>
          <a:xfrm flipV="1">
            <a:off x="611560" y="1392325"/>
            <a:ext cx="7992888" cy="4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755576" y="3696651"/>
            <a:ext cx="1263719" cy="243251"/>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b="1" dirty="0" smtClean="0">
                <a:solidFill>
                  <a:schemeClr val="bg1"/>
                </a:solidFill>
                <a:latin typeface="+mj-ea"/>
                <a:ea typeface="+mj-ea"/>
              </a:rPr>
              <a:t>タスクナビ</a:t>
            </a:r>
            <a:endParaRPr lang="ja-JP" altLang="en-US" sz="900" b="1" dirty="0">
              <a:solidFill>
                <a:schemeClr val="bg1"/>
              </a:solidFill>
              <a:latin typeface="+mj-ea"/>
              <a:ea typeface="+mj-ea"/>
            </a:endParaRPr>
          </a:p>
        </p:txBody>
      </p:sp>
      <p:sp>
        <p:nvSpPr>
          <p:cNvPr id="66" name="角丸四角形 65"/>
          <p:cNvSpPr/>
          <p:nvPr/>
        </p:nvSpPr>
        <p:spPr>
          <a:xfrm>
            <a:off x="773987" y="1707654"/>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err="1" smtClean="0">
                <a:solidFill>
                  <a:schemeClr val="tx1"/>
                </a:solidFill>
                <a:latin typeface="+mj-ea"/>
                <a:ea typeface="+mj-ea"/>
              </a:rPr>
              <a:t>SalesNAVI</a:t>
            </a:r>
            <a:endParaRPr lang="ja-JP" altLang="en-US" sz="900" b="1" dirty="0">
              <a:solidFill>
                <a:schemeClr val="tx1"/>
              </a:solidFill>
              <a:latin typeface="+mj-ea"/>
              <a:ea typeface="+mj-ea"/>
            </a:endParaRPr>
          </a:p>
        </p:txBody>
      </p:sp>
      <p:sp>
        <p:nvSpPr>
          <p:cNvPr id="67" name="角丸四角形 66"/>
          <p:cNvSpPr/>
          <p:nvPr/>
        </p:nvSpPr>
        <p:spPr>
          <a:xfrm>
            <a:off x="781403" y="1874902"/>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a:solidFill>
                  <a:schemeClr val="tx1"/>
                </a:solidFill>
                <a:latin typeface="+mj-ea"/>
                <a:ea typeface="+mj-ea"/>
              </a:rPr>
              <a:t>SAP ERP</a:t>
            </a:r>
            <a:endParaRPr lang="ja-JP" altLang="en-US" sz="900" b="1" dirty="0">
              <a:solidFill>
                <a:schemeClr val="tx1"/>
              </a:solidFill>
              <a:latin typeface="+mj-ea"/>
              <a:ea typeface="+mj-ea"/>
            </a:endParaRPr>
          </a:p>
        </p:txBody>
      </p:sp>
      <p:sp>
        <p:nvSpPr>
          <p:cNvPr id="68" name="角丸四角形 67"/>
          <p:cNvSpPr/>
          <p:nvPr/>
        </p:nvSpPr>
        <p:spPr>
          <a:xfrm>
            <a:off x="781403" y="2045313"/>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PJNAV</a:t>
            </a:r>
            <a:r>
              <a:rPr lang="en-US" altLang="ja-JP" sz="900" b="1" dirty="0">
                <a:solidFill>
                  <a:schemeClr val="tx1"/>
                </a:solidFill>
                <a:latin typeface="+mj-ea"/>
                <a:ea typeface="+mj-ea"/>
              </a:rPr>
              <a:t>I</a:t>
            </a:r>
            <a:endParaRPr lang="ja-JP" altLang="en-US" sz="900" b="1" dirty="0">
              <a:solidFill>
                <a:schemeClr val="tx1"/>
              </a:solidFill>
              <a:latin typeface="+mj-ea"/>
              <a:ea typeface="+mj-ea"/>
            </a:endParaRPr>
          </a:p>
        </p:txBody>
      </p:sp>
      <p:sp>
        <p:nvSpPr>
          <p:cNvPr id="70" name="コンテンツ プレースホルダー 11"/>
          <p:cNvSpPr txBox="1">
            <a:spLocks/>
          </p:cNvSpPr>
          <p:nvPr/>
        </p:nvSpPr>
        <p:spPr>
          <a:xfrm>
            <a:off x="2312717" y="2283718"/>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rgbClr val="FF0000"/>
                </a:solidFill>
              </a:rPr>
              <a:t>取消</a:t>
            </a:r>
            <a:r>
              <a:rPr lang="en-US" altLang="ja-JP" sz="1000" dirty="0" smtClean="0">
                <a:solidFill>
                  <a:srgbClr val="FF0000"/>
                </a:solidFill>
              </a:rPr>
              <a:t>※</a:t>
            </a:r>
            <a:endParaRPr lang="ja-JP" altLang="en-US" sz="1000" dirty="0">
              <a:solidFill>
                <a:srgbClr val="FF0000"/>
              </a:solidFill>
            </a:endParaRPr>
          </a:p>
        </p:txBody>
      </p:sp>
      <p:cxnSp>
        <p:nvCxnSpPr>
          <p:cNvPr id="71" name="直線コネクタ 70"/>
          <p:cNvCxnSpPr/>
          <p:nvPr/>
        </p:nvCxnSpPr>
        <p:spPr>
          <a:xfrm flipH="1">
            <a:off x="5274516" y="815994"/>
            <a:ext cx="1640" cy="398800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6855259" y="820374"/>
            <a:ext cx="4879" cy="398362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コンテンツ プレースホルダー 11"/>
          <p:cNvSpPr txBox="1">
            <a:spLocks/>
          </p:cNvSpPr>
          <p:nvPr/>
        </p:nvSpPr>
        <p:spPr>
          <a:xfrm>
            <a:off x="2815641" y="45374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通知</a:t>
            </a:r>
          </a:p>
        </p:txBody>
      </p:sp>
      <p:cxnSp>
        <p:nvCxnSpPr>
          <p:cNvPr id="32" name="カギ線コネクタ 31"/>
          <p:cNvCxnSpPr>
            <a:stCxn id="33" idx="2"/>
            <a:endCxn id="129" idx="2"/>
          </p:cNvCxnSpPr>
          <p:nvPr/>
        </p:nvCxnSpPr>
        <p:spPr>
          <a:xfrm rot="5400000" flipH="1">
            <a:off x="3782247" y="3409759"/>
            <a:ext cx="233491" cy="1194689"/>
          </a:xfrm>
          <a:prstGeom prst="bentConnector3">
            <a:avLst>
              <a:gd name="adj1" fmla="val -9790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8" name="カギ線コネクタ 87"/>
          <p:cNvCxnSpPr>
            <a:stCxn id="12" idx="3"/>
            <a:endCxn id="100" idx="1"/>
          </p:cNvCxnSpPr>
          <p:nvPr/>
        </p:nvCxnSpPr>
        <p:spPr>
          <a:xfrm>
            <a:off x="3615471" y="1713941"/>
            <a:ext cx="452473" cy="19362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4067944"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1" name="禁止 110"/>
          <p:cNvSpPr/>
          <p:nvPr/>
        </p:nvSpPr>
        <p:spPr>
          <a:xfrm>
            <a:off x="4729507"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2" name="禁止 111"/>
          <p:cNvSpPr/>
          <p:nvPr/>
        </p:nvSpPr>
        <p:spPr>
          <a:xfrm>
            <a:off x="2791276" y="2436337"/>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13" name="コンテンツ プレースホルダー 11"/>
          <p:cNvSpPr txBox="1">
            <a:spLocks/>
          </p:cNvSpPr>
          <p:nvPr/>
        </p:nvSpPr>
        <p:spPr>
          <a:xfrm>
            <a:off x="5715830" y="319261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14" name="コンテンツ プレースホルダー 11"/>
          <p:cNvSpPr txBox="1">
            <a:spLocks/>
          </p:cNvSpPr>
          <p:nvPr/>
        </p:nvSpPr>
        <p:spPr>
          <a:xfrm>
            <a:off x="5715830" y="386213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15" name="コンテンツ プレースホルダー 11"/>
          <p:cNvSpPr txBox="1">
            <a:spLocks/>
          </p:cNvSpPr>
          <p:nvPr/>
        </p:nvSpPr>
        <p:spPr>
          <a:xfrm>
            <a:off x="5715829" y="352354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16" name="角丸四角形 115"/>
          <p:cNvSpPr/>
          <p:nvPr/>
        </p:nvSpPr>
        <p:spPr>
          <a:xfrm>
            <a:off x="5601261" y="310947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7" name="禁止 116"/>
          <p:cNvSpPr/>
          <p:nvPr/>
        </p:nvSpPr>
        <p:spPr>
          <a:xfrm>
            <a:off x="6262824" y="365396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18" name="カギ線コネクタ 117"/>
          <p:cNvCxnSpPr>
            <a:stCxn id="18" idx="3"/>
            <a:endCxn id="116" idx="1"/>
          </p:cNvCxnSpPr>
          <p:nvPr/>
        </p:nvCxnSpPr>
        <p:spPr>
          <a:xfrm>
            <a:off x="4810160" y="3321036"/>
            <a:ext cx="791101" cy="334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カギ線コネクタ 120"/>
          <p:cNvCxnSpPr>
            <a:stCxn id="114" idx="2"/>
            <a:endCxn id="129" idx="2"/>
          </p:cNvCxnSpPr>
          <p:nvPr/>
        </p:nvCxnSpPr>
        <p:spPr>
          <a:xfrm rot="5400000" flipH="1">
            <a:off x="4546470" y="2645535"/>
            <a:ext cx="238361" cy="2728006"/>
          </a:xfrm>
          <a:prstGeom prst="bentConnector3">
            <a:avLst>
              <a:gd name="adj1" fmla="val -9590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V="1">
            <a:off x="619492" y="2787774"/>
            <a:ext cx="7992888" cy="4091"/>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カギ線コネクタ 124"/>
          <p:cNvCxnSpPr>
            <a:stCxn id="113" idx="3"/>
            <a:endCxn id="140" idx="1"/>
          </p:cNvCxnSpPr>
          <p:nvPr/>
        </p:nvCxnSpPr>
        <p:spPr>
          <a:xfrm>
            <a:off x="6343477" y="3325906"/>
            <a:ext cx="957496" cy="3243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コンテンツ プレースホルダー 11"/>
          <p:cNvSpPr txBox="1">
            <a:spLocks/>
          </p:cNvSpPr>
          <p:nvPr/>
        </p:nvSpPr>
        <p:spPr>
          <a:xfrm>
            <a:off x="2987824" y="3623773"/>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委任</a:t>
            </a:r>
          </a:p>
        </p:txBody>
      </p:sp>
      <p:cxnSp>
        <p:nvCxnSpPr>
          <p:cNvPr id="132" name="カギ線コネクタ 131"/>
          <p:cNvCxnSpPr>
            <a:stCxn id="106" idx="0"/>
            <a:endCxn id="212" idx="2"/>
          </p:cNvCxnSpPr>
          <p:nvPr/>
        </p:nvCxnSpPr>
        <p:spPr>
          <a:xfrm rot="5400000" flipH="1" flipV="1">
            <a:off x="2590096" y="2627944"/>
            <a:ext cx="353245" cy="398464"/>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コンテンツ プレースホルダー 11"/>
          <p:cNvSpPr txBox="1">
            <a:spLocks/>
          </p:cNvSpPr>
          <p:nvPr/>
        </p:nvSpPr>
        <p:spPr>
          <a:xfrm>
            <a:off x="7415542" y="3187744"/>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承認</a:t>
            </a:r>
          </a:p>
        </p:txBody>
      </p:sp>
      <p:sp>
        <p:nvSpPr>
          <p:cNvPr id="138" name="コンテンツ プレースホルダー 11"/>
          <p:cNvSpPr txBox="1">
            <a:spLocks/>
          </p:cNvSpPr>
          <p:nvPr/>
        </p:nvSpPr>
        <p:spPr>
          <a:xfrm>
            <a:off x="7415542" y="3857264"/>
            <a:ext cx="627647" cy="266584"/>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差戻し</a:t>
            </a:r>
          </a:p>
        </p:txBody>
      </p:sp>
      <p:sp>
        <p:nvSpPr>
          <p:cNvPr id="139" name="コンテンツ プレースホルダー 11"/>
          <p:cNvSpPr txBox="1">
            <a:spLocks/>
          </p:cNvSpPr>
          <p:nvPr/>
        </p:nvSpPr>
        <p:spPr>
          <a:xfrm>
            <a:off x="7415541" y="3518672"/>
            <a:ext cx="627647" cy="26658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却下</a:t>
            </a:r>
          </a:p>
        </p:txBody>
      </p:sp>
      <p:sp>
        <p:nvSpPr>
          <p:cNvPr id="140" name="角丸四角形 139"/>
          <p:cNvSpPr/>
          <p:nvPr/>
        </p:nvSpPr>
        <p:spPr>
          <a:xfrm>
            <a:off x="7300973" y="3104603"/>
            <a:ext cx="850430" cy="1091253"/>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1" name="禁止 140"/>
          <p:cNvSpPr/>
          <p:nvPr/>
        </p:nvSpPr>
        <p:spPr>
          <a:xfrm>
            <a:off x="7962536" y="3649093"/>
            <a:ext cx="149088" cy="165464"/>
          </a:xfrm>
          <a:prstGeom prst="noSmoking">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cxnSp>
        <p:nvCxnSpPr>
          <p:cNvPr id="144" name="カギ線コネクタ 143"/>
          <p:cNvCxnSpPr>
            <a:stCxn id="138" idx="2"/>
            <a:endCxn id="129" idx="2"/>
          </p:cNvCxnSpPr>
          <p:nvPr/>
        </p:nvCxnSpPr>
        <p:spPr>
          <a:xfrm rot="5400000" flipH="1">
            <a:off x="5398761" y="1793244"/>
            <a:ext cx="233491" cy="4427718"/>
          </a:xfrm>
          <a:prstGeom prst="bentConnector3">
            <a:avLst>
              <a:gd name="adj1" fmla="val -9790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カギ線コネクタ 146"/>
          <p:cNvCxnSpPr>
            <a:stCxn id="140" idx="0"/>
            <a:endCxn id="60" idx="2"/>
          </p:cNvCxnSpPr>
          <p:nvPr/>
        </p:nvCxnSpPr>
        <p:spPr>
          <a:xfrm rot="5400000" flipH="1" flipV="1">
            <a:off x="7232816" y="2608413"/>
            <a:ext cx="989563" cy="2818"/>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1" name="カギ線コネクタ 150"/>
          <p:cNvCxnSpPr>
            <a:stCxn id="137" idx="3"/>
            <a:endCxn id="73" idx="3"/>
          </p:cNvCxnSpPr>
          <p:nvPr/>
        </p:nvCxnSpPr>
        <p:spPr>
          <a:xfrm flipH="1">
            <a:off x="3443288" y="3321036"/>
            <a:ext cx="4599901" cy="1349670"/>
          </a:xfrm>
          <a:prstGeom prst="bentConnector3">
            <a:avLst>
              <a:gd name="adj1" fmla="val -4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195736" y="483518"/>
            <a:ext cx="0" cy="432048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1" name="コンテンツ プレースホルダー 11"/>
          <p:cNvSpPr txBox="1">
            <a:spLocks/>
          </p:cNvSpPr>
          <p:nvPr/>
        </p:nvSpPr>
        <p:spPr>
          <a:xfrm>
            <a:off x="2987824" y="219633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smtClean="0">
                <a:solidFill>
                  <a:srgbClr val="FF0000"/>
                </a:solidFill>
              </a:rPr>
              <a:t>再起票</a:t>
            </a:r>
            <a:r>
              <a:rPr lang="en-US" altLang="ja-JP" sz="1000" dirty="0" smtClean="0">
                <a:solidFill>
                  <a:srgbClr val="FF0000"/>
                </a:solidFill>
              </a:rPr>
              <a:t>※</a:t>
            </a:r>
            <a:endParaRPr lang="ja-JP" altLang="en-US" sz="1000" dirty="0">
              <a:solidFill>
                <a:srgbClr val="FF0000"/>
              </a:solidFill>
            </a:endParaRPr>
          </a:p>
        </p:txBody>
      </p:sp>
      <p:sp>
        <p:nvSpPr>
          <p:cNvPr id="212" name="角丸四角形 211"/>
          <p:cNvSpPr/>
          <p:nvPr/>
        </p:nvSpPr>
        <p:spPr>
          <a:xfrm>
            <a:off x="2248544" y="2139702"/>
            <a:ext cx="1434812" cy="510851"/>
          </a:xfrm>
          <a:prstGeom prst="roundRect">
            <a:avLst/>
          </a:prstGeom>
          <a:noFill/>
          <a:ln>
            <a:solidFill>
              <a:schemeClr val="bg2">
                <a:lumMod val="75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13" name="カギ線コネクタ 212"/>
          <p:cNvCxnSpPr>
            <a:stCxn id="211" idx="3"/>
            <a:endCxn id="100" idx="1"/>
          </p:cNvCxnSpPr>
          <p:nvPr/>
        </p:nvCxnSpPr>
        <p:spPr>
          <a:xfrm>
            <a:off x="3615471" y="2329628"/>
            <a:ext cx="452473" cy="13206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5" name="コンテンツ プレースホルダー 11"/>
          <p:cNvSpPr txBox="1">
            <a:spLocks/>
          </p:cNvSpPr>
          <p:nvPr/>
        </p:nvSpPr>
        <p:spPr>
          <a:xfrm>
            <a:off x="4176774" y="1856075"/>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詳細</a:t>
            </a:r>
            <a:r>
              <a:rPr lang="ja-JP" altLang="en-US" sz="1000" dirty="0" smtClean="0">
                <a:solidFill>
                  <a:schemeClr val="tx1"/>
                </a:solidFill>
              </a:rPr>
              <a:t>参照</a:t>
            </a:r>
            <a:endParaRPr lang="ja-JP" altLang="en-US" sz="1000" dirty="0">
              <a:solidFill>
                <a:schemeClr val="tx1"/>
              </a:solidFill>
            </a:endParaRPr>
          </a:p>
        </p:txBody>
      </p:sp>
      <p:sp>
        <p:nvSpPr>
          <p:cNvPr id="256" name="コンテンツ プレースホルダー 11"/>
          <p:cNvSpPr txBox="1">
            <a:spLocks/>
          </p:cNvSpPr>
          <p:nvPr/>
        </p:nvSpPr>
        <p:spPr>
          <a:xfrm>
            <a:off x="5713805" y="1848456"/>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詳細</a:t>
            </a:r>
            <a:r>
              <a:rPr lang="ja-JP" altLang="en-US" sz="1000" dirty="0" smtClean="0">
                <a:solidFill>
                  <a:schemeClr val="tx1"/>
                </a:solidFill>
              </a:rPr>
              <a:t>参照</a:t>
            </a:r>
            <a:endParaRPr lang="ja-JP" altLang="en-US" sz="1000" dirty="0">
              <a:solidFill>
                <a:schemeClr val="tx1"/>
              </a:solidFill>
            </a:endParaRPr>
          </a:p>
        </p:txBody>
      </p:sp>
      <p:cxnSp>
        <p:nvCxnSpPr>
          <p:cNvPr id="257" name="カギ線コネクタ 256"/>
          <p:cNvCxnSpPr>
            <a:stCxn id="116" idx="0"/>
            <a:endCxn id="256" idx="2"/>
          </p:cNvCxnSpPr>
          <p:nvPr/>
        </p:nvCxnSpPr>
        <p:spPr>
          <a:xfrm rot="5400000" flipH="1" flipV="1">
            <a:off x="5529836" y="2611681"/>
            <a:ext cx="994433" cy="1153"/>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0" name="カギ線コネクタ 259"/>
          <p:cNvCxnSpPr>
            <a:stCxn id="100" idx="0"/>
            <a:endCxn id="255" idx="2"/>
          </p:cNvCxnSpPr>
          <p:nvPr/>
        </p:nvCxnSpPr>
        <p:spPr>
          <a:xfrm rot="16200000" flipV="1">
            <a:off x="4000907" y="2612350"/>
            <a:ext cx="981944" cy="2561"/>
          </a:xfrm>
          <a:prstGeom prst="bent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06" name="コンテンツ プレースホルダー 11"/>
          <p:cNvSpPr txBox="1">
            <a:spLocks/>
          </p:cNvSpPr>
          <p:nvPr/>
        </p:nvSpPr>
        <p:spPr>
          <a:xfrm>
            <a:off x="2253662" y="3003798"/>
            <a:ext cx="627647" cy="266584"/>
          </a:xfrm>
          <a:prstGeom prst="rect">
            <a:avLst/>
          </a:prstGeom>
        </p:spPr>
        <p:style>
          <a:lnRef idx="2">
            <a:schemeClr val="accent1"/>
          </a:lnRef>
          <a:fillRef idx="1">
            <a:schemeClr val="lt1"/>
          </a:fillRef>
          <a:effectRef idx="0">
            <a:schemeClr val="accent1"/>
          </a:effectRef>
          <a:fontRef idx="minor">
            <a:schemeClr val="dk1"/>
          </a:fontRef>
        </p:style>
        <p:txBody>
          <a:bodyPr vert="horz" lIns="30673" tIns="30673" rIns="30673" bIns="30673" rtlCol="0" anchor="ctr">
            <a:normAutofit/>
          </a:bodyPr>
          <a:lstStyle>
            <a:lvl1pPr marL="292164" indent="-292164" algn="l" defTabSz="779104" rtl="0" eaLnBrk="1" latinLnBrk="0" hangingPunct="1">
              <a:spcBef>
                <a:spcPct val="20000"/>
              </a:spcBef>
              <a:buFont typeface="Wingdings" panose="05000000000000000000" pitchFamily="2" charset="2"/>
              <a:buChar char="n"/>
              <a:defRPr kumimoji="1" sz="1700" kern="1200">
                <a:solidFill>
                  <a:schemeClr val="dk1"/>
                </a:solidFill>
                <a:latin typeface="+mn-lt"/>
                <a:ea typeface="+mn-ea"/>
                <a:cs typeface="+mn-cs"/>
              </a:defRPr>
            </a:lvl1pPr>
            <a:lvl2pPr marL="633022" indent="-243469" algn="l" defTabSz="779104" rtl="0" eaLnBrk="1" latinLnBrk="0" hangingPunct="1">
              <a:spcBef>
                <a:spcPct val="20000"/>
              </a:spcBef>
              <a:buFont typeface="Arial" panose="020B0604020202020204" pitchFamily="34" charset="0"/>
              <a:buChar char="–"/>
              <a:defRPr kumimoji="1" sz="1500" kern="1200">
                <a:solidFill>
                  <a:schemeClr val="dk1"/>
                </a:solidFill>
                <a:latin typeface="+mn-lt"/>
                <a:ea typeface="+mn-ea"/>
                <a:cs typeface="+mn-cs"/>
              </a:defRPr>
            </a:lvl2pPr>
            <a:lvl3pPr marL="973879" indent="-194775" algn="l" defTabSz="779104" rtl="0" eaLnBrk="1" latinLnBrk="0" hangingPunct="1">
              <a:spcBef>
                <a:spcPct val="20000"/>
              </a:spcBef>
              <a:buFont typeface="Arial" panose="020B0604020202020204" pitchFamily="34" charset="0"/>
              <a:buChar char="•"/>
              <a:defRPr kumimoji="1" sz="1400" kern="1200">
                <a:solidFill>
                  <a:schemeClr val="dk1"/>
                </a:solidFill>
                <a:latin typeface="+mn-lt"/>
                <a:ea typeface="+mn-ea"/>
                <a:cs typeface="+mn-cs"/>
              </a:defRPr>
            </a:lvl3pPr>
            <a:lvl4pPr marL="1363431"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4pPr>
            <a:lvl5pPr marL="1752982" indent="-194775" algn="l" defTabSz="779104" rtl="0" eaLnBrk="1" latinLnBrk="0" hangingPunct="1">
              <a:spcBef>
                <a:spcPct val="20000"/>
              </a:spcBef>
              <a:buFont typeface="Arial" panose="020B0604020202020204" pitchFamily="34" charset="0"/>
              <a:buChar char="»"/>
              <a:defRPr kumimoji="1" sz="1200" kern="1200">
                <a:solidFill>
                  <a:schemeClr val="dk1"/>
                </a:solidFill>
                <a:latin typeface="+mn-lt"/>
                <a:ea typeface="+mn-ea"/>
                <a:cs typeface="+mn-cs"/>
              </a:defRPr>
            </a:lvl5pPr>
            <a:lvl6pPr marL="2142534"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6pPr>
            <a:lvl7pPr marL="2532087"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7pPr>
            <a:lvl8pPr marL="2921639"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8pPr>
            <a:lvl9pPr marL="3311191" indent="-194775" algn="l" defTabSz="779104" rtl="0" eaLnBrk="1" latinLnBrk="0" hangingPunct="1">
              <a:spcBef>
                <a:spcPct val="20000"/>
              </a:spcBef>
              <a:buFont typeface="Arial" panose="020B0604020202020204" pitchFamily="34" charset="0"/>
              <a:buChar char="•"/>
              <a:defRPr kumimoji="1" sz="1700" kern="1200">
                <a:solidFill>
                  <a:schemeClr val="dk1"/>
                </a:solidFill>
                <a:latin typeface="+mn-lt"/>
                <a:ea typeface="+mn-ea"/>
                <a:cs typeface="+mn-cs"/>
              </a:defRPr>
            </a:lvl9pPr>
          </a:lstStyle>
          <a:p>
            <a:pPr marL="0" indent="0" algn="ctr">
              <a:buFont typeface="Wingdings" panose="05000000000000000000" pitchFamily="2" charset="2"/>
              <a:buNone/>
            </a:pPr>
            <a:r>
              <a:rPr lang="ja-JP" altLang="en-US" sz="1000" dirty="0">
                <a:solidFill>
                  <a:schemeClr val="tx1"/>
                </a:solidFill>
              </a:rPr>
              <a:t>割当</a:t>
            </a:r>
          </a:p>
        </p:txBody>
      </p:sp>
      <p:sp>
        <p:nvSpPr>
          <p:cNvPr id="107" name="角丸四角形 106"/>
          <p:cNvSpPr/>
          <p:nvPr/>
        </p:nvSpPr>
        <p:spPr>
          <a:xfrm>
            <a:off x="2930024" y="3551765"/>
            <a:ext cx="741048" cy="388137"/>
          </a:xfrm>
          <a:prstGeom prst="roundRect">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33" name="カギ線コネクタ 132"/>
          <p:cNvCxnSpPr>
            <a:stCxn id="129" idx="1"/>
            <a:endCxn id="106" idx="2"/>
          </p:cNvCxnSpPr>
          <p:nvPr/>
        </p:nvCxnSpPr>
        <p:spPr>
          <a:xfrm rot="10800000">
            <a:off x="2567486" y="3270383"/>
            <a:ext cx="420338" cy="486683"/>
          </a:xfrm>
          <a:prstGeom prst="bentConnector2">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34" name="グループ化 133"/>
          <p:cNvGrpSpPr/>
          <p:nvPr/>
        </p:nvGrpSpPr>
        <p:grpSpPr>
          <a:xfrm>
            <a:off x="2348050" y="891498"/>
            <a:ext cx="646618" cy="234717"/>
            <a:chOff x="-15308" y="2400048"/>
            <a:chExt cx="1736773" cy="679000"/>
          </a:xfrm>
        </p:grpSpPr>
        <p:grpSp>
          <p:nvGrpSpPr>
            <p:cNvPr id="135" name="グループ化 134"/>
            <p:cNvGrpSpPr/>
            <p:nvPr/>
          </p:nvGrpSpPr>
          <p:grpSpPr>
            <a:xfrm>
              <a:off x="-15308" y="2400048"/>
              <a:ext cx="485185" cy="525362"/>
              <a:chOff x="1700106" y="5194828"/>
              <a:chExt cx="648073" cy="648073"/>
            </a:xfrm>
          </p:grpSpPr>
          <p:pic>
            <p:nvPicPr>
              <p:cNvPr id="142"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6" name="テキスト ボックス 135"/>
            <p:cNvSpPr txBox="1"/>
            <p:nvPr/>
          </p:nvSpPr>
          <p:spPr>
            <a:xfrm>
              <a:off x="398796" y="2455802"/>
              <a:ext cx="1322669" cy="623246"/>
            </a:xfrm>
            <a:prstGeom prst="rect">
              <a:avLst/>
            </a:prstGeom>
            <a:noFill/>
          </p:spPr>
          <p:txBody>
            <a:bodyPr wrap="none" rtlCol="0">
              <a:spAutoFit/>
            </a:bodyPr>
            <a:lstStyle/>
            <a:p>
              <a:r>
                <a:rPr lang="ja-JP" altLang="en-US" sz="800" u="sng" dirty="0">
                  <a:solidFill>
                    <a:prstClr val="black"/>
                  </a:solidFill>
                  <a:latin typeface="+mn-ea"/>
                </a:rPr>
                <a:t>起票者</a:t>
              </a:r>
            </a:p>
          </p:txBody>
        </p:sp>
      </p:grpSp>
      <p:grpSp>
        <p:nvGrpSpPr>
          <p:cNvPr id="145" name="グループ化 144"/>
          <p:cNvGrpSpPr/>
          <p:nvPr/>
        </p:nvGrpSpPr>
        <p:grpSpPr>
          <a:xfrm>
            <a:off x="2681502" y="1112897"/>
            <a:ext cx="954394" cy="234717"/>
            <a:chOff x="-15308" y="2400048"/>
            <a:chExt cx="2563439" cy="679000"/>
          </a:xfrm>
        </p:grpSpPr>
        <p:grpSp>
          <p:nvGrpSpPr>
            <p:cNvPr id="146" name="グループ化 145"/>
            <p:cNvGrpSpPr/>
            <p:nvPr/>
          </p:nvGrpSpPr>
          <p:grpSpPr>
            <a:xfrm>
              <a:off x="-15308" y="2400048"/>
              <a:ext cx="485185" cy="525362"/>
              <a:chOff x="1700106" y="5194828"/>
              <a:chExt cx="648073" cy="648073"/>
            </a:xfrm>
          </p:grpSpPr>
          <p:pic>
            <p:nvPicPr>
              <p:cNvPr id="149" name="Picture 150" descr="MC90043164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0106" y="5194828"/>
                <a:ext cx="648070"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32" descr="ICON_PDA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054" y="5480056"/>
                <a:ext cx="160125" cy="30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8" name="テキスト ボックス 147"/>
            <p:cNvSpPr txBox="1"/>
            <p:nvPr/>
          </p:nvSpPr>
          <p:spPr>
            <a:xfrm>
              <a:off x="398796" y="2455802"/>
              <a:ext cx="2149335" cy="623246"/>
            </a:xfrm>
            <a:prstGeom prst="rect">
              <a:avLst/>
            </a:prstGeom>
            <a:noFill/>
          </p:spPr>
          <p:txBody>
            <a:bodyPr wrap="none" rtlCol="0">
              <a:spAutoFit/>
            </a:bodyPr>
            <a:lstStyle/>
            <a:p>
              <a:r>
                <a:rPr lang="ja-JP" altLang="en-US" sz="800" u="sng" dirty="0" smtClean="0">
                  <a:solidFill>
                    <a:prstClr val="black"/>
                  </a:solidFill>
                  <a:latin typeface="+mn-ea"/>
                </a:rPr>
                <a:t>委任先担当者</a:t>
              </a:r>
              <a:endParaRPr lang="ja-JP" altLang="en-US" sz="800" u="sng" dirty="0">
                <a:solidFill>
                  <a:prstClr val="black"/>
                </a:solidFill>
                <a:latin typeface="+mn-ea"/>
              </a:endParaRPr>
            </a:p>
          </p:txBody>
        </p:sp>
      </p:grpSp>
      <p:sp>
        <p:nvSpPr>
          <p:cNvPr id="152" name="曲折矢印 151"/>
          <p:cNvSpPr/>
          <p:nvPr/>
        </p:nvSpPr>
        <p:spPr>
          <a:xfrm flipV="1">
            <a:off x="2438369" y="1112546"/>
            <a:ext cx="154229" cy="147460"/>
          </a:xfrm>
          <a:prstGeom prst="ben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53" name="角丸四角形 152"/>
          <p:cNvSpPr/>
          <p:nvPr/>
        </p:nvSpPr>
        <p:spPr>
          <a:xfrm>
            <a:off x="781403" y="2211710"/>
            <a:ext cx="1256303" cy="160563"/>
          </a:xfrm>
          <a:prstGeom prst="round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900" b="1" dirty="0" smtClean="0">
                <a:solidFill>
                  <a:schemeClr val="tx1"/>
                </a:solidFill>
                <a:latin typeface="+mj-ea"/>
                <a:ea typeface="+mj-ea"/>
              </a:rPr>
              <a:t>CSNAVI</a:t>
            </a:r>
            <a:endParaRPr lang="ja-JP" altLang="en-US" sz="900" b="1" dirty="0">
              <a:solidFill>
                <a:schemeClr val="tx1"/>
              </a:solidFill>
              <a:latin typeface="+mj-ea"/>
              <a:ea typeface="+mj-ea"/>
            </a:endParaRPr>
          </a:p>
        </p:txBody>
      </p:sp>
      <p:grpSp>
        <p:nvGrpSpPr>
          <p:cNvPr id="155" name="グループ化 154"/>
          <p:cNvGrpSpPr/>
          <p:nvPr/>
        </p:nvGrpSpPr>
        <p:grpSpPr>
          <a:xfrm>
            <a:off x="3275856" y="1972627"/>
            <a:ext cx="543571" cy="136795"/>
            <a:chOff x="3203848" y="2002907"/>
            <a:chExt cx="543571" cy="136795"/>
          </a:xfrm>
        </p:grpSpPr>
        <p:sp>
          <p:nvSpPr>
            <p:cNvPr id="156" name="角丸四角形吹き出し 155"/>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57" name="加算記号 156"/>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58"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59" name="二等辺三角形 158"/>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60" name="グループ化 159"/>
          <p:cNvGrpSpPr/>
          <p:nvPr/>
        </p:nvGrpSpPr>
        <p:grpSpPr>
          <a:xfrm>
            <a:off x="3265005" y="1419622"/>
            <a:ext cx="435789" cy="141774"/>
            <a:chOff x="3199876" y="1421864"/>
            <a:chExt cx="435789" cy="141774"/>
          </a:xfrm>
        </p:grpSpPr>
        <p:pic>
          <p:nvPicPr>
            <p:cNvPr id="161"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8065" y="1421864"/>
              <a:ext cx="167600" cy="132473"/>
            </a:xfrm>
            <a:prstGeom prst="rect">
              <a:avLst/>
            </a:prstGeom>
            <a:solidFill>
              <a:schemeClr val="accent1">
                <a:lumMod val="20000"/>
                <a:lumOff val="80000"/>
              </a:schemeClr>
            </a:solidFill>
          </p:spPr>
        </p:pic>
        <p:sp>
          <p:nvSpPr>
            <p:cNvPr id="162" name="角丸四角形吹き出し 161"/>
            <p:cNvSpPr/>
            <p:nvPr/>
          </p:nvSpPr>
          <p:spPr>
            <a:xfrm>
              <a:off x="3347864" y="1436483"/>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66" name="加算記号 165"/>
            <p:cNvSpPr/>
            <p:nvPr/>
          </p:nvSpPr>
          <p:spPr>
            <a:xfrm>
              <a:off x="3199876" y="1430346"/>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grpSp>
      <p:grpSp>
        <p:nvGrpSpPr>
          <p:cNvPr id="167" name="グループ化 166"/>
          <p:cNvGrpSpPr/>
          <p:nvPr/>
        </p:nvGrpSpPr>
        <p:grpSpPr>
          <a:xfrm>
            <a:off x="4606809" y="2935401"/>
            <a:ext cx="543571" cy="136795"/>
            <a:chOff x="3203848" y="2002907"/>
            <a:chExt cx="543571" cy="136795"/>
          </a:xfrm>
        </p:grpSpPr>
        <p:sp>
          <p:nvSpPr>
            <p:cNvPr id="168" name="角丸四角形吹き出し 167"/>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69" name="加算記号 168"/>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70"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71" name="二等辺三角形 170"/>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72" name="グループ化 171"/>
          <p:cNvGrpSpPr/>
          <p:nvPr/>
        </p:nvGrpSpPr>
        <p:grpSpPr>
          <a:xfrm>
            <a:off x="6179905" y="2943460"/>
            <a:ext cx="543571" cy="136795"/>
            <a:chOff x="3203848" y="2002907"/>
            <a:chExt cx="543571" cy="136795"/>
          </a:xfrm>
        </p:grpSpPr>
        <p:sp>
          <p:nvSpPr>
            <p:cNvPr id="173" name="角丸四角形吹き出し 172"/>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74" name="加算記号 173"/>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75"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76" name="二等辺三角形 175"/>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grpSp>
        <p:nvGrpSpPr>
          <p:cNvPr id="181" name="グループ化 180"/>
          <p:cNvGrpSpPr/>
          <p:nvPr/>
        </p:nvGrpSpPr>
        <p:grpSpPr>
          <a:xfrm>
            <a:off x="7879617" y="2943460"/>
            <a:ext cx="543571" cy="136795"/>
            <a:chOff x="3203848" y="2002907"/>
            <a:chExt cx="543571" cy="136795"/>
          </a:xfrm>
        </p:grpSpPr>
        <p:sp>
          <p:nvSpPr>
            <p:cNvPr id="182" name="角丸四角形吹き出し 181"/>
            <p:cNvSpPr/>
            <p:nvPr/>
          </p:nvSpPr>
          <p:spPr>
            <a:xfrm>
              <a:off x="3354794" y="2012547"/>
              <a:ext cx="99966" cy="89439"/>
            </a:xfrm>
            <a:prstGeom prst="wedgeRoundRectCallout">
              <a:avLst>
                <a:gd name="adj1" fmla="val -48169"/>
                <a:gd name="adj2" fmla="val 78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400">
                <a:solidFill>
                  <a:schemeClr val="tx1"/>
                </a:solidFill>
                <a:latin typeface="+mj-ea"/>
                <a:ea typeface="+mj-ea"/>
              </a:endParaRPr>
            </a:p>
          </p:txBody>
        </p:sp>
        <p:sp>
          <p:nvSpPr>
            <p:cNvPr id="183" name="加算記号 182"/>
            <p:cNvSpPr/>
            <p:nvPr/>
          </p:nvSpPr>
          <p:spPr>
            <a:xfrm>
              <a:off x="3203848" y="2006410"/>
              <a:ext cx="119170" cy="133292"/>
            </a:xfrm>
            <a:prstGeom prst="mathPlus">
              <a:avLst>
                <a:gd name="adj1"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pic>
          <p:nvPicPr>
            <p:cNvPr id="184" name="Picture 45" descr="C:\Users\z2h1432\Pictures\imagesCAQAZ0K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9819" y="2002907"/>
              <a:ext cx="167600" cy="132473"/>
            </a:xfrm>
            <a:prstGeom prst="rect">
              <a:avLst/>
            </a:prstGeom>
            <a:solidFill>
              <a:schemeClr val="accent1">
                <a:lumMod val="20000"/>
                <a:lumOff val="80000"/>
              </a:schemeClr>
            </a:solidFill>
          </p:spPr>
        </p:pic>
        <p:sp>
          <p:nvSpPr>
            <p:cNvPr id="185" name="二等辺三角形 184"/>
            <p:cNvSpPr/>
            <p:nvPr/>
          </p:nvSpPr>
          <p:spPr bwMode="auto">
            <a:xfrm rot="5400000">
              <a:off x="3486763" y="2034313"/>
              <a:ext cx="98639" cy="51583"/>
            </a:xfrm>
            <a:prstGeom prst="triangle">
              <a:avLst/>
            </a:prstGeom>
            <a:solidFill>
              <a:schemeClr val="tx2">
                <a:lumMod val="60000"/>
                <a:lumOff val="40000"/>
              </a:schemeClr>
            </a:solidFill>
            <a:ln w="9525">
              <a:solidFill>
                <a:srgbClr val="000080"/>
              </a:solidFill>
              <a:miter lim="800000"/>
              <a:headEnd/>
              <a:tailEnd/>
            </a:ln>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grpSp>
      <p:sp>
        <p:nvSpPr>
          <p:cNvPr id="105" name="正方形/長方形 104"/>
          <p:cNvSpPr/>
          <p:nvPr/>
        </p:nvSpPr>
        <p:spPr>
          <a:xfrm>
            <a:off x="3815917" y="1394370"/>
            <a:ext cx="4788531" cy="3390513"/>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latin typeface="+mj-ea"/>
              <a:ea typeface="+mj-ea"/>
            </a:endParaRPr>
          </a:p>
        </p:txBody>
      </p:sp>
      <p:sp>
        <p:nvSpPr>
          <p:cNvPr id="154" name="テキスト ボックス 153"/>
          <p:cNvSpPr txBox="1"/>
          <p:nvPr/>
        </p:nvSpPr>
        <p:spPr>
          <a:xfrm>
            <a:off x="3926148" y="2284298"/>
            <a:ext cx="4462276" cy="215444"/>
          </a:xfrm>
          <a:prstGeom prst="rect">
            <a:avLst/>
          </a:prstGeom>
          <a:solidFill>
            <a:schemeClr val="bg1"/>
          </a:solidFill>
        </p:spPr>
        <p:txBody>
          <a:bodyPr wrap="square" rtlCol="0">
            <a:spAutoFit/>
          </a:bodyPr>
          <a:lstStyle/>
          <a:p>
            <a:r>
              <a:rPr kumimoji="1" lang="en-US" altLang="ja-JP" sz="800" dirty="0" smtClean="0">
                <a:solidFill>
                  <a:srgbClr val="FF0000"/>
                </a:solidFill>
                <a:latin typeface="+mn-ea"/>
              </a:rPr>
              <a:t>※</a:t>
            </a:r>
            <a:r>
              <a:rPr kumimoji="1" lang="ja-JP" altLang="en-US" sz="800" dirty="0" smtClean="0">
                <a:solidFill>
                  <a:srgbClr val="FF0000"/>
                </a:solidFill>
                <a:latin typeface="+mn-ea"/>
              </a:rPr>
              <a:t>　委任先担当者は各起票元のシステムにおいても</a:t>
            </a:r>
            <a:r>
              <a:rPr lang="ja-JP" altLang="en-US" sz="800" dirty="0">
                <a:solidFill>
                  <a:srgbClr val="FF0000"/>
                </a:solidFill>
                <a:latin typeface="+mn-ea"/>
              </a:rPr>
              <a:t>、</a:t>
            </a:r>
            <a:r>
              <a:rPr kumimoji="1" lang="ja-JP" altLang="en-US" sz="800" dirty="0" smtClean="0">
                <a:solidFill>
                  <a:srgbClr val="FF0000"/>
                </a:solidFill>
                <a:latin typeface="+mn-ea"/>
              </a:rPr>
              <a:t>適切な権限でアクセスできる必要がある。</a:t>
            </a:r>
          </a:p>
        </p:txBody>
      </p:sp>
    </p:spTree>
    <p:extLst>
      <p:ext uri="{BB962C8B-B14F-4D97-AF65-F5344CB8AC3E}">
        <p14:creationId xmlns:p14="http://schemas.microsoft.com/office/powerpoint/2010/main" val="187082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kumimoji="1" sz="1400" dirty="0" smtClean="0">
            <a:solidFill>
              <a:schemeClr val="tx1"/>
            </a:solidFill>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200" dirty="0" smtClean="0">
            <a:solidFill>
              <a:srgbClr val="FF0000"/>
            </a:solidFill>
            <a:latin typeface="+mn-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7710</TotalTime>
  <Words>3387</Words>
  <Application>Microsoft Office PowerPoint</Application>
  <PresentationFormat>画面に合わせる (16:9)</PresentationFormat>
  <Paragraphs>596</Paragraphs>
  <Slides>61</Slides>
  <Notes>1</Notes>
  <HiddenSlides>0</HiddenSlides>
  <MMClips>0</MMClips>
  <ScaleCrop>false</ScaleCrop>
  <HeadingPairs>
    <vt:vector size="4" baseType="variant">
      <vt:variant>
        <vt:lpstr>テーマ</vt:lpstr>
      </vt:variant>
      <vt:variant>
        <vt:i4>1</vt:i4>
      </vt:variant>
      <vt:variant>
        <vt:lpstr>スライド タイトル</vt:lpstr>
      </vt:variant>
      <vt:variant>
        <vt:i4>61</vt:i4>
      </vt:variant>
    </vt:vector>
  </HeadingPairs>
  <TitlesOfParts>
    <vt:vector size="62" baseType="lpstr">
      <vt:lpstr>1_Office ​​テーマ</vt:lpstr>
      <vt:lpstr>タスクナビ画面説明 （基本設計） 業務チーム向け</vt:lpstr>
      <vt:lpstr>Agenda</vt:lpstr>
      <vt:lpstr>タスクナビ概要</vt:lpstr>
      <vt:lpstr>システム全体像（システム全体構成の詳細は添付XXを参照）</vt:lpstr>
      <vt:lpstr>タスクナビとは</vt:lpstr>
      <vt:lpstr>タスクナビの概要（利用イメージ）</vt:lpstr>
      <vt:lpstr>タスクナビの利用シーン＿基本的な業務フロー</vt:lpstr>
      <vt:lpstr>タスクナビの利用シーン＿委任（作業/承認）</vt:lpstr>
      <vt:lpstr>タスクナビの利用シーン＿委任（再起票）</vt:lpstr>
      <vt:lpstr>タスクナビの利用シーン＿代理設定</vt:lpstr>
      <vt:lpstr>タスクナビの概要（起動場所）</vt:lpstr>
      <vt:lpstr>タスクナビの概要（画面遷移図）</vt:lpstr>
      <vt:lpstr>タスクナビの概要（画面構成）</vt:lpstr>
      <vt:lpstr>タスクナビの概要（権限とメニュー表示）</vt:lpstr>
      <vt:lpstr>タスクリスト画面</vt:lpstr>
      <vt:lpstr>タスクリスト画面（画面構成）</vt:lpstr>
      <vt:lpstr>タスクリスト画面（タスク状態の種類）</vt:lpstr>
      <vt:lpstr>タスクリスト画面（処理待ち）</vt:lpstr>
      <vt:lpstr>タスクリスト画面（インフォメーション）</vt:lpstr>
      <vt:lpstr>タスクリスト画面（参照のみ）</vt:lpstr>
      <vt:lpstr>タスクリスト画面（受付処理）</vt:lpstr>
      <vt:lpstr>タスクリスト画面（絞込み検索機能）</vt:lpstr>
      <vt:lpstr>タスクリスト画面（項目表示例）</vt:lpstr>
      <vt:lpstr>タスクリスト画面（項目表示例の続き：スクロール表示部分）</vt:lpstr>
      <vt:lpstr>タスク詳細画面</vt:lpstr>
      <vt:lpstr>タスク詳細画面（画面構成）</vt:lpstr>
      <vt:lpstr>タスク詳細（タスク処理エリア）</vt:lpstr>
      <vt:lpstr>タスク詳細（ヘッダ情報・詳細情報エリア）</vt:lpstr>
      <vt:lpstr>タスク詳細（更新履歴エリア）</vt:lpstr>
      <vt:lpstr>委任画面・代理設定画面</vt:lpstr>
      <vt:lpstr>委任画面</vt:lpstr>
      <vt:lpstr>代理設定画面（一覧）</vt:lpstr>
      <vt:lpstr>代理設定画面（絞込み検索機能）</vt:lpstr>
      <vt:lpstr>代理設定画面（詳細）</vt:lpstr>
      <vt:lpstr>Appendix</vt:lpstr>
      <vt:lpstr>エラー画面</vt:lpstr>
      <vt:lpstr>エラー画面</vt:lpstr>
      <vt:lpstr>束ねタスク表示</vt:lpstr>
      <vt:lpstr>束ねタスク表示（概要）</vt:lpstr>
      <vt:lpstr>束ねタスク表示（タスク詳細＞割当中タスク＞処理待ち）</vt:lpstr>
      <vt:lpstr>束ねタスク表示（タスク詳細＞割当中タスク＞インフォメーション）</vt:lpstr>
      <vt:lpstr>束ねタスク表示（束ねる前に処理を行ったユーザー）</vt:lpstr>
      <vt:lpstr>タスク詳細の状態別表示</vt:lpstr>
      <vt:lpstr>タスク詳細の状態別表示（BPMS承認タスク-割当中タスク1/2）</vt:lpstr>
      <vt:lpstr>タスク詳細の状態別表示（BPMS承認タスク-割当中タスク2/2）</vt:lpstr>
      <vt:lpstr>タスク詳細の状態別表示（BPMS承認タスク-処理済タスク）</vt:lpstr>
      <vt:lpstr>タスク詳細の状態別表示（BPMS承認タスク-完了タスク）</vt:lpstr>
      <vt:lpstr>タスク詳細の状態別表示（元システム承認タスク-割当中タスク）</vt:lpstr>
      <vt:lpstr>タスク詳細の状態別表示（元システム承認タスク-処理済タスク）</vt:lpstr>
      <vt:lpstr>タスク詳細の状態別表示（元システム承認タスク-完了タスク）</vt:lpstr>
      <vt:lpstr>管理画面</vt:lpstr>
      <vt:lpstr>管理画面（全タスク照会）</vt:lpstr>
      <vt:lpstr>管理画面（委任）</vt:lpstr>
      <vt:lpstr>管理画面（代理設定）</vt:lpstr>
      <vt:lpstr>管理画面（プロセス一覧）</vt:lpstr>
      <vt:lpstr>管理画面（プロセス詳細）</vt:lpstr>
      <vt:lpstr>入力補助画面</vt:lpstr>
      <vt:lpstr>入力補助画面（ロール）</vt:lpstr>
      <vt:lpstr>入力補助画面（社員選択）</vt:lpstr>
      <vt:lpstr>入力補助画面（社員一覧）</vt:lpstr>
      <vt:lpstr>入力補助画面（プロセス一覧）</vt:lpstr>
    </vt:vector>
  </TitlesOfParts>
  <Company>CTC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進捗報告（チーム名）</dc:title>
  <dc:creator>ctc</dc:creator>
  <cp:lastModifiedBy>z1j6022</cp:lastModifiedBy>
  <cp:revision>684</cp:revision>
  <cp:lastPrinted>2015-03-12T09:30:39Z</cp:lastPrinted>
  <dcterms:created xsi:type="dcterms:W3CDTF">2014-12-17T12:27:27Z</dcterms:created>
  <dcterms:modified xsi:type="dcterms:W3CDTF">2015-10-28T05:47:30Z</dcterms:modified>
</cp:coreProperties>
</file>