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9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21" r:id="rId11"/>
    <p:sldId id="322" r:id="rId12"/>
    <p:sldId id="315" r:id="rId13"/>
    <p:sldId id="316" r:id="rId14"/>
    <p:sldId id="320" r:id="rId15"/>
    <p:sldId id="317" r:id="rId16"/>
    <p:sldId id="318" r:id="rId17"/>
    <p:sldId id="319" r:id="rId18"/>
  </p:sldIdLst>
  <p:sldSz cx="9906000" cy="6858000" type="A4"/>
  <p:notesSz cx="6735763" cy="9866313"/>
  <p:defaultTextStyle>
    <a:defPPr>
      <a:defRPr lang="ja-JP"/>
    </a:defPPr>
    <a:lvl1pPr marL="0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1308EE"/>
    <a:srgbClr val="FFFF66"/>
    <a:srgbClr val="00FFFF"/>
    <a:srgbClr val="FFFFFF"/>
    <a:srgbClr val="AE83FB"/>
    <a:srgbClr val="F7F9DF"/>
    <a:srgbClr val="E2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5" autoAdjust="0"/>
    <p:restoredTop sz="89535" autoAdjust="0"/>
  </p:normalViewPr>
  <p:slideViewPr>
    <p:cSldViewPr>
      <p:cViewPr varScale="1">
        <p:scale>
          <a:sx n="66" d="100"/>
          <a:sy n="66" d="100"/>
        </p:scale>
        <p:origin x="-1200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56112-CDCF-417A-9626-3CCAD9DE1411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C778-B1FA-4A02-8E3E-F58A01939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679057"/>
            <a:ext cx="8420100" cy="147002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4221088"/>
            <a:ext cx="6934200" cy="1417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AB31-EF95-45F2-9EB1-DB408BD002E9}" type="datetime1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5919" y="838200"/>
            <a:ext cx="9274175" cy="76200"/>
          </a:xfrm>
          <a:prstGeom prst="rect">
            <a:avLst/>
          </a:prstGeom>
          <a:gradFill rotWithShape="1">
            <a:gsLst>
              <a:gs pos="0">
                <a:srgbClr val="A9CB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3" tIns="45717" rIns="91433" bIns="45717" anchor="ctr"/>
          <a:lstStyle/>
          <a:p>
            <a:pPr algn="r" fontAlgn="auto">
              <a:spcAft>
                <a:spcPts val="0"/>
              </a:spcAft>
              <a:defRPr/>
            </a:pPr>
            <a:endParaRPr lang="ja-JP" altLang="ja-JP" sz="14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8" name="Picture 5" descr="CS1_p3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181" y="493716"/>
            <a:ext cx="26130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809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1"/>
            <a:ext cx="9512397" cy="201622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FDE-9EFE-4FF2-9632-44F4F1C71EE7}" type="datetime1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83000" y="548680"/>
            <a:ext cx="9540000" cy="36000"/>
          </a:xfrm>
          <a:prstGeom prst="rect">
            <a:avLst/>
          </a:prstGeom>
          <a:gradFill rotWithShape="1">
            <a:gsLst>
              <a:gs pos="0">
                <a:srgbClr val="A9CB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91433" tIns="45717" rIns="91433" bIns="45717" anchor="ctr"/>
          <a:lstStyle/>
          <a:p>
            <a:pPr algn="r" fontAlgn="auto">
              <a:spcAft>
                <a:spcPts val="0"/>
              </a:spcAft>
              <a:defRPr/>
            </a:pPr>
            <a:endParaRPr lang="ja-JP" altLang="ja-JP" sz="14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8" name="Picture 7" descr="CS1_p3C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81395" y="116672"/>
            <a:ext cx="12411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95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4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732C-C2C7-40A0-9841-9B75E3C289B5}" type="datetime1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89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D248-351E-41BD-A82B-3B5FC7AC5E15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0850-0E55-4531-A2A8-77157D686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9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86580" y="116674"/>
            <a:ext cx="8915400" cy="432008"/>
          </a:xfrm>
          <a:prstGeom prst="rect">
            <a:avLst/>
          </a:prstGeom>
        </p:spPr>
        <p:txBody>
          <a:bodyPr vert="horz" lIns="35997" tIns="35997" rIns="35997" bIns="35997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93131" y="620688"/>
            <a:ext cx="8915400" cy="4525963"/>
          </a:xfrm>
          <a:prstGeom prst="rect">
            <a:avLst/>
          </a:prstGeom>
        </p:spPr>
        <p:txBody>
          <a:bodyPr vert="horz" lIns="35997" tIns="35997" rIns="35997" bIns="35997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82B3-CF30-443C-9021-0179A8F8F127}" type="datetime1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642000"/>
            <a:ext cx="2311400" cy="216000"/>
          </a:xfrm>
          <a:prstGeom prst="rect">
            <a:avLst/>
          </a:prstGeom>
        </p:spPr>
        <p:txBody>
          <a:bodyPr vert="horz" lIns="91433" tIns="45717" rIns="91433" bIns="45717" rtlCol="0" anchor="b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CDA7CF-3E48-41EA-AF5C-3FCD31B8EB5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493" y="6633493"/>
            <a:ext cx="3312000" cy="233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993" tIns="46797" rIns="89993" bIns="46797" numCol="1" anchor="b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kumimoji="1" sz="1000" kern="1200" baseline="0">
                <a:solidFill>
                  <a:schemeClr val="tx1"/>
                </a:solidFill>
                <a:latin typeface="+mn-lt"/>
                <a:ea typeface="HGP創英角ｺﾞｼｯｸUB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次期基幹系システム推進室 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Project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77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31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0" hangingPunct="1">
        <a:spcBef>
          <a:spcPct val="20000"/>
        </a:spcBef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742894" indent="-285728" algn="l" defTabSz="9143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2913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078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243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408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次期基幹系システム推進室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システム共通チーム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ファイル</a:t>
            </a:r>
            <a:r>
              <a:rPr lang="ja-JP" altLang="en-US" dirty="0" smtClean="0">
                <a:latin typeface="+mj-ea"/>
              </a:rPr>
              <a:t>添付ガイドライン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4600" y="6642000"/>
            <a:ext cx="2311400" cy="216000"/>
          </a:xfrm>
        </p:spPr>
        <p:txBody>
          <a:bodyPr/>
          <a:lstStyle/>
          <a:p>
            <a:fld id="{F1CDA7CF-3E48-41EA-AF5C-3FCD31B8EB5E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4872215"/>
            <a:ext cx="2129412" cy="12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701524" y="46453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i="1" dirty="0" smtClean="0"/>
              <a:t>アップロード画面</a:t>
            </a:r>
            <a:endParaRPr kumimoji="1" lang="ja-JP" altLang="en-US" b="1" i="1" dirty="0"/>
          </a:p>
        </p:txBody>
      </p:sp>
      <p:pic>
        <p:nvPicPr>
          <p:cNvPr id="1026" name="Picture 2" descr="CLOUDFILINGロ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2" y="517322"/>
            <a:ext cx="257272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002783" y="2070140"/>
            <a:ext cx="4640736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CLOUDFILING API</a:t>
            </a:r>
            <a:r>
              <a:rPr lang="ja-JP" altLang="en-US" sz="1400" dirty="0" smtClean="0"/>
              <a:t>実行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・ファイルのアップロード　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</a:rPr>
              <a:t>非同期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66679" y="1700808"/>
            <a:ext cx="27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CLOUDFILING@asteria</a:t>
            </a:r>
            <a:r>
              <a:rPr lang="en-US" altLang="ja-JP" b="1" dirty="0" smtClean="0">
                <a:solidFill>
                  <a:schemeClr val="accent3"/>
                </a:solidFill>
              </a:rPr>
              <a:t>(EAI)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055211" y="4630688"/>
            <a:ext cx="3042338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5292570" y="4653136"/>
            <a:ext cx="304233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045112" y="2905070"/>
            <a:ext cx="4640736" cy="324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56722" y="274464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aTres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pic>
        <p:nvPicPr>
          <p:cNvPr id="1027" name="Picture 3" descr="C:\Users\z2008018\AppData\Local\Microsoft\Windows\Temporary Internet Files\Content.IE5\YDPBQX2O\Portable_bleu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5589241"/>
            <a:ext cx="1264965" cy="12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つの角を切り取った四角形 15"/>
          <p:cNvSpPr/>
          <p:nvPr/>
        </p:nvSpPr>
        <p:spPr>
          <a:xfrm>
            <a:off x="2864247" y="4459960"/>
            <a:ext cx="546061" cy="63878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357638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53000" y="2718212"/>
            <a:ext cx="0" cy="18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462582" y="2708920"/>
            <a:ext cx="0" cy="19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6" idx="0"/>
            <a:endCxn id="1026" idx="2"/>
          </p:cNvCxnSpPr>
          <p:nvPr/>
        </p:nvCxnSpPr>
        <p:spPr>
          <a:xfrm flipV="1">
            <a:off x="5323152" y="1741458"/>
            <a:ext cx="1827964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156780" y="4693786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1"/>
                </a:solidFill>
              </a:rPr>
              <a:t>SAP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22839" y="4753299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JAVA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系スクラッチ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4558" y="3689694"/>
            <a:ext cx="8432207" cy="45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CF</a:t>
            </a:r>
            <a:r>
              <a:rPr kumimoji="1" lang="ja-JP" altLang="en-US" b="1" i="1" dirty="0" smtClean="0"/>
              <a:t>用共通機能（</a:t>
            </a:r>
            <a:r>
              <a:rPr kumimoji="1" lang="en-US" altLang="ja-JP" b="1" i="1" dirty="0" smtClean="0"/>
              <a:t>JAVA</a:t>
            </a:r>
            <a:r>
              <a:rPr kumimoji="1" lang="ja-JP" altLang="en-US" b="1" i="1" dirty="0" smtClean="0"/>
              <a:t>）</a:t>
            </a:r>
            <a:endParaRPr kumimoji="1" lang="ja-JP" altLang="en-US" b="1" i="1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4984725" y="3229106"/>
            <a:ext cx="0" cy="46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5494308" y="3212976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558605" y="3284984"/>
            <a:ext cx="73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FTP/get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975188" y="3305512"/>
            <a:ext cx="102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HTTP/SOAP</a:t>
            </a:r>
            <a:endParaRPr kumimoji="1" lang="ja-JP" altLang="en-US" sz="1400" dirty="0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6969224" y="4176418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1027" idx="1"/>
            <a:endCxn id="10" idx="2"/>
          </p:cNvCxnSpPr>
          <p:nvPr/>
        </p:nvCxnSpPr>
        <p:spPr>
          <a:xfrm rot="10800000">
            <a:off x="6813740" y="5589240"/>
            <a:ext cx="659541" cy="606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530462" y="5163248"/>
            <a:ext cx="3438762" cy="138499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ブラウザ起動時の連携項目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・ユーザー</a:t>
            </a:r>
            <a:r>
              <a:rPr kumimoji="1" lang="en-US" altLang="ja-JP" sz="1400" b="1" dirty="0" smtClean="0"/>
              <a:t>ID(</a:t>
            </a:r>
            <a:r>
              <a:rPr kumimoji="1" lang="ja-JP" altLang="en-US" sz="1400" b="1" dirty="0" smtClean="0"/>
              <a:t>社員番号</a:t>
            </a:r>
            <a:r>
              <a:rPr kumimoji="1" lang="en-US" altLang="ja-JP" sz="1400" b="1" dirty="0" smtClean="0"/>
              <a:t>)</a:t>
            </a:r>
          </a:p>
          <a:p>
            <a:r>
              <a:rPr lang="ja-JP" altLang="en-US" sz="1400" b="1" dirty="0" smtClean="0"/>
              <a:t>・伝票</a:t>
            </a:r>
            <a:r>
              <a:rPr lang="en-US" altLang="ja-JP" sz="1400" b="1" dirty="0" smtClean="0"/>
              <a:t>ID</a:t>
            </a:r>
          </a:p>
          <a:p>
            <a:r>
              <a:rPr lang="ja-JP" altLang="en-US" sz="1400" b="1" dirty="0" smtClean="0"/>
              <a:t>・参照グループ</a:t>
            </a:r>
            <a:r>
              <a:rPr lang="en-US" altLang="ja-JP" sz="1400" b="1" dirty="0" smtClean="0"/>
              <a:t>(</a:t>
            </a:r>
            <a:r>
              <a:rPr lang="ja-JP" altLang="en-US" sz="1400" b="1" dirty="0" smtClean="0"/>
              <a:t>所属グループ</a:t>
            </a:r>
            <a:r>
              <a:rPr lang="en-US" altLang="ja-JP" sz="1400" b="1" dirty="0" smtClean="0"/>
              <a:t>_</a:t>
            </a:r>
            <a:r>
              <a:rPr lang="ja-JP" altLang="en-US" sz="1400" b="1" dirty="0" smtClean="0"/>
              <a:t>業務区分</a:t>
            </a:r>
            <a:r>
              <a:rPr lang="en-US" altLang="ja-JP" sz="1400" b="1" dirty="0" smtClean="0"/>
              <a:t>)</a:t>
            </a:r>
          </a:p>
          <a:p>
            <a:r>
              <a:rPr lang="ja-JP" altLang="en-US" sz="1400" b="1" dirty="0" smtClean="0"/>
              <a:t>・システム</a:t>
            </a:r>
            <a:r>
              <a:rPr lang="en-US" altLang="ja-JP" sz="1400" b="1" dirty="0" smtClean="0"/>
              <a:t>ID</a:t>
            </a:r>
          </a:p>
          <a:p>
            <a:r>
              <a:rPr kumimoji="1" lang="ja-JP" altLang="en-US" sz="1400" b="1" dirty="0" smtClean="0"/>
              <a:t>・ファイルパス</a:t>
            </a:r>
            <a:endParaRPr kumimoji="1" lang="ja-JP" altLang="en-US" sz="1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2638" y="776887"/>
            <a:ext cx="47131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ファイル登録・追加処理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1400" dirty="0" smtClean="0"/>
              <a:t>バッチ処理</a:t>
            </a:r>
            <a:endParaRPr lang="en-US" altLang="ja-JP" sz="1400" dirty="0" smtClean="0"/>
          </a:p>
          <a:p>
            <a:r>
              <a:rPr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1400" dirty="0" smtClean="0"/>
              <a:t>業務アプリ側でクライアントからのアップロードあり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6580" y="116674"/>
            <a:ext cx="8915400" cy="4320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ファイル登録・追加処理概要（バッチ版）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86093" y="4188768"/>
            <a:ext cx="86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RFC/BAPI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55195" y="4201924"/>
            <a:ext cx="628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</a:t>
            </a:r>
          </a:p>
          <a:p>
            <a:r>
              <a:rPr kumimoji="1" lang="en-US" altLang="ja-JP" sz="1400" dirty="0" smtClean="0"/>
              <a:t>SOAP</a:t>
            </a:r>
            <a:endParaRPr kumimoji="1" lang="ja-JP" altLang="en-US" sz="1400" dirty="0"/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3758346" y="4176418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7151116" y="4163955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>
            <a:off x="8517505" y="5876651"/>
            <a:ext cx="546061" cy="63878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4160912" y="4149080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25209" y="4221088"/>
            <a:ext cx="73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FTP/get</a:t>
            </a:r>
            <a:endParaRPr kumimoji="1" lang="ja-JP" altLang="en-US" sz="1400" dirty="0"/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7634576" y="4163955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297037" y="4248426"/>
            <a:ext cx="73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FTP/get</a:t>
            </a:r>
            <a:endParaRPr kumimoji="1" lang="ja-JP" altLang="en-US" sz="14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295730" y="4149080"/>
            <a:ext cx="0" cy="491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701" y="4201924"/>
            <a:ext cx="628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</a:t>
            </a:r>
          </a:p>
          <a:p>
            <a:r>
              <a:rPr kumimoji="1" lang="en-US" altLang="ja-JP" sz="1400" dirty="0" smtClean="0"/>
              <a:t>SOAP</a:t>
            </a:r>
            <a:endParaRPr kumimoji="1" lang="ja-JP" altLang="en-US" sz="14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6487228" y="3212976"/>
            <a:ext cx="1418100" cy="676614"/>
          </a:xfrm>
          <a:prstGeom prst="wedgeRoundRectCallout">
            <a:avLst>
              <a:gd name="adj1" fmla="val -57465"/>
              <a:gd name="adj2" fmla="val 957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事前にユーザーに紐づく参照グループを検索</a:t>
            </a:r>
          </a:p>
        </p:txBody>
      </p:sp>
    </p:spTree>
    <p:extLst>
      <p:ext uri="{BB962C8B-B14F-4D97-AF65-F5344CB8AC3E}">
        <p14:creationId xmlns:p14="http://schemas.microsoft.com/office/powerpoint/2010/main" val="23023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ファイル登録・追加</a:t>
            </a:r>
            <a:r>
              <a:rPr lang="ja-JP" altLang="en-US" dirty="0" smtClean="0"/>
              <a:t>処理詳細（バッチ版）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604867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の仕様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Web</a:t>
            </a:r>
            <a:r>
              <a:rPr lang="ja-JP" altLang="en-US" dirty="0"/>
              <a:t>サービス</a:t>
            </a:r>
            <a:r>
              <a:rPr lang="en-US" altLang="ja-JP" dirty="0"/>
              <a:t>I/F</a:t>
            </a:r>
          </a:p>
          <a:p>
            <a:pPr marL="457200" lvl="1" indent="0">
              <a:buNone/>
            </a:pPr>
            <a:r>
              <a:rPr lang="en-US" altLang="ja-JP" dirty="0"/>
              <a:t>	SAP</a:t>
            </a:r>
            <a:r>
              <a:rPr lang="ja-JP" altLang="en-US" dirty="0"/>
              <a:t>：</a:t>
            </a:r>
            <a:r>
              <a:rPr lang="en-US" altLang="ja-JP" dirty="0" smtClean="0"/>
              <a:t>RFC/BAPI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JAVA:HTTP/SOAP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pPr marL="400080" indent="-342900"/>
            <a:r>
              <a:rPr lang="ja-JP" altLang="en-US" sz="2300" dirty="0" smtClean="0"/>
              <a:t>項目</a:t>
            </a:r>
            <a:endParaRPr lang="en-US" altLang="ja-JP" sz="2300" dirty="0" smtClean="0"/>
          </a:p>
          <a:p>
            <a:pPr marL="57180" indent="0">
              <a:buNone/>
            </a:pPr>
            <a:r>
              <a:rPr lang="en-US" altLang="ja-JP" sz="2300" dirty="0"/>
              <a:t>	</a:t>
            </a:r>
            <a:r>
              <a:rPr lang="ja-JP" altLang="en-US" sz="2300" dirty="0" smtClean="0"/>
              <a:t>①参照グループ検索</a:t>
            </a:r>
            <a:endParaRPr lang="en-US" altLang="ja-JP" sz="2300" dirty="0" smtClean="0"/>
          </a:p>
          <a:p>
            <a:pPr marL="457200" lvl="1" indent="0">
              <a:buNone/>
            </a:pPr>
            <a:r>
              <a:rPr lang="en-US" altLang="ja-JP" dirty="0"/>
              <a:t>	Request: </a:t>
            </a:r>
            <a:r>
              <a:rPr lang="ja-JP" altLang="en-US" dirty="0"/>
              <a:t>社員番号</a:t>
            </a:r>
            <a:r>
              <a:rPr lang="en-US" altLang="ja-JP" dirty="0"/>
              <a:t>(</a:t>
            </a:r>
            <a:r>
              <a:rPr lang="en-US" altLang="ja-JP" dirty="0" err="1"/>
              <a:t>zXXXXXXXX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lang="en-US" altLang="ja-JP" dirty="0"/>
              <a:t>	Response:</a:t>
            </a:r>
            <a:r>
              <a:rPr lang="ja-JP" altLang="en-US" dirty="0"/>
              <a:t> </a:t>
            </a:r>
            <a:r>
              <a:rPr lang="ja-JP" altLang="en-US" dirty="0" smtClean="0"/>
              <a:t>参照グループ（複数）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300" dirty="0"/>
              <a:t>	</a:t>
            </a:r>
            <a:r>
              <a:rPr lang="ja-JP" altLang="en-US" sz="2300" dirty="0" smtClean="0"/>
              <a:t>②ファイル登録・追加処理</a:t>
            </a:r>
            <a:endParaRPr lang="en-US" altLang="ja-JP" sz="2300" dirty="0"/>
          </a:p>
          <a:p>
            <a:pPr marL="457200" lvl="1" indent="0">
              <a:buNone/>
            </a:pPr>
            <a:r>
              <a:rPr lang="en-US" altLang="ja-JP" dirty="0"/>
              <a:t>	Request: </a:t>
            </a:r>
            <a:r>
              <a:rPr lang="ja-JP" altLang="en-US" dirty="0"/>
              <a:t>社員番号</a:t>
            </a:r>
            <a:r>
              <a:rPr lang="en-US" altLang="ja-JP" dirty="0"/>
              <a:t>(</a:t>
            </a:r>
            <a:r>
              <a:rPr lang="en-US" altLang="ja-JP" dirty="0" err="1"/>
              <a:t>zXXXXXXXX</a:t>
            </a:r>
            <a:r>
              <a:rPr lang="en-US" altLang="ja-JP" dirty="0"/>
              <a:t>)/</a:t>
            </a:r>
            <a:r>
              <a:rPr lang="ja-JP" altLang="en-US" dirty="0"/>
              <a:t>伝票</a:t>
            </a:r>
            <a:r>
              <a:rPr lang="en-US" altLang="ja-JP" dirty="0" smtClean="0"/>
              <a:t>ID/</a:t>
            </a:r>
            <a:r>
              <a:rPr lang="ja-JP" altLang="en-US" dirty="0" smtClean="0"/>
              <a:t>参照グループ</a:t>
            </a:r>
            <a:r>
              <a:rPr lang="en-US" altLang="ja-JP" dirty="0" smtClean="0"/>
              <a:t>/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ID/</a:t>
            </a:r>
            <a:r>
              <a:rPr lang="ja-JP" altLang="en-US" dirty="0" smtClean="0"/>
              <a:t>ファイル</a:t>
            </a:r>
            <a:r>
              <a:rPr lang="ja-JP" altLang="en-US" dirty="0"/>
              <a:t>パス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Response</a:t>
            </a:r>
            <a:r>
              <a:rPr lang="en-US" altLang="ja-JP" dirty="0" smtClean="0"/>
              <a:t>:</a:t>
            </a:r>
            <a:r>
              <a:rPr lang="ja-JP" altLang="en-US" dirty="0"/>
              <a:t>成功</a:t>
            </a:r>
            <a:r>
              <a:rPr lang="en-US" altLang="ja-JP" dirty="0"/>
              <a:t>/</a:t>
            </a:r>
            <a:r>
              <a:rPr lang="ja-JP" altLang="en-US" dirty="0" smtClean="0"/>
              <a:t>失敗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バッチ用ユーザーについては要検討</a:t>
            </a:r>
            <a:endParaRPr lang="en-US" altLang="ja-JP" dirty="0" smtClean="0"/>
          </a:p>
          <a:p>
            <a:pPr marL="457166" lvl="1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エラー</a:t>
            </a:r>
            <a:r>
              <a:rPr lang="ja-JP" altLang="en-US" dirty="0" smtClean="0"/>
              <a:t>種別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ユーザーの登録がない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登録されている参照グループがない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現在対象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が登録中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更新中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添付可能対象のファイル（拡張子）ではない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pdf/</a:t>
            </a:r>
            <a:r>
              <a:rPr lang="en-US" altLang="ja-JP" dirty="0" err="1" smtClean="0"/>
              <a:t>xls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ppt</a:t>
            </a:r>
            <a:r>
              <a:rPr lang="en-US" altLang="ja-JP" dirty="0" smtClean="0"/>
              <a:t>/doc/</a:t>
            </a:r>
            <a:r>
              <a:rPr lang="en-US" altLang="ja-JP" dirty="0" err="1" smtClean="0"/>
              <a:t>xlsx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pptx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docx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画像は不可とします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システムエラー（詳細設計で別途詳細）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4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FILINGロ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41" y="614987"/>
            <a:ext cx="257272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002783" y="2070140"/>
            <a:ext cx="4640736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CLOUDFILING API</a:t>
            </a:r>
            <a:r>
              <a:rPr lang="ja-JP" altLang="en-US" sz="1400" dirty="0" smtClean="0"/>
              <a:t>実行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Book</a:t>
            </a:r>
            <a:r>
              <a:rPr kumimoji="1" lang="ja-JP" altLang="en-US" sz="1400" dirty="0" smtClean="0"/>
              <a:t>の検索</a:t>
            </a:r>
            <a:r>
              <a:rPr lang="ja-JP" altLang="en-US" sz="1400" dirty="0" smtClean="0"/>
              <a:t>（</a:t>
            </a:r>
            <a:r>
              <a:rPr lang="en-US" altLang="ja-JP" sz="1400" dirty="0" smtClean="0"/>
              <a:t>Book</a:t>
            </a:r>
            <a:r>
              <a:rPr lang="ja-JP" altLang="en-US" sz="1400" dirty="0" smtClean="0"/>
              <a:t>の有無の確認）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66679" y="1700808"/>
            <a:ext cx="27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CLOUDFILING@asteria</a:t>
            </a:r>
            <a:r>
              <a:rPr lang="en-US" altLang="ja-JP" b="1" dirty="0" smtClean="0">
                <a:solidFill>
                  <a:schemeClr val="accent3"/>
                </a:solidFill>
              </a:rPr>
              <a:t>(EAI)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055211" y="4630688"/>
            <a:ext cx="3042338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5292570" y="4653136"/>
            <a:ext cx="304233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045112" y="2905070"/>
            <a:ext cx="4640736" cy="324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56722" y="274464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aTres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pic>
        <p:nvPicPr>
          <p:cNvPr id="1027" name="Picture 3" descr="C:\Users\z2008018\AppData\Local\Microsoft\Windows\Temporary Internet Files\Content.IE5\YDPBQX2O\Portable_ble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43" y="5644400"/>
            <a:ext cx="1264965" cy="12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357638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576380" y="2718212"/>
            <a:ext cx="0" cy="18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6825208" y="2708920"/>
            <a:ext cx="0" cy="18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4085962" y="2708920"/>
            <a:ext cx="0" cy="19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293260" y="2718212"/>
            <a:ext cx="0" cy="19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6" idx="0"/>
            <a:endCxn id="1026" idx="2"/>
          </p:cNvCxnSpPr>
          <p:nvPr/>
        </p:nvCxnSpPr>
        <p:spPr>
          <a:xfrm flipV="1">
            <a:off x="5323152" y="1839124"/>
            <a:ext cx="1636753" cy="23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763147" y="4342656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1"/>
                </a:solidFill>
              </a:rPr>
              <a:t>SAP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08024" y="4342656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JAVA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系スクラッチ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4558" y="3689694"/>
            <a:ext cx="8432207" cy="45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CF</a:t>
            </a:r>
            <a:r>
              <a:rPr kumimoji="1" lang="ja-JP" altLang="en-US" b="1" i="1" dirty="0" smtClean="0"/>
              <a:t>用共通機能（</a:t>
            </a:r>
            <a:r>
              <a:rPr kumimoji="1" lang="en-US" altLang="ja-JP" b="1" i="1" dirty="0" smtClean="0"/>
              <a:t>JAVA</a:t>
            </a:r>
            <a:r>
              <a:rPr kumimoji="1" lang="ja-JP" altLang="en-US" b="1" i="1" dirty="0" smtClean="0"/>
              <a:t>）</a:t>
            </a:r>
            <a:endParaRPr kumimoji="1" lang="ja-JP" altLang="en-US" b="1" i="1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4931333" y="3243658"/>
            <a:ext cx="0" cy="46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5440915" y="3227528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610819" y="3311998"/>
            <a:ext cx="980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HTTP/REST</a:t>
            </a:r>
            <a:endParaRPr kumimoji="1" lang="ja-JP" altLang="en-US" sz="1400" dirty="0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6825208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endCxn id="8" idx="2"/>
          </p:cNvCxnSpPr>
          <p:nvPr/>
        </p:nvCxnSpPr>
        <p:spPr>
          <a:xfrm rot="10800000">
            <a:off x="3576380" y="5566792"/>
            <a:ext cx="1019163" cy="310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endCxn id="10" idx="2"/>
          </p:cNvCxnSpPr>
          <p:nvPr/>
        </p:nvCxnSpPr>
        <p:spPr>
          <a:xfrm flipV="1">
            <a:off x="5365480" y="5589241"/>
            <a:ext cx="1448259" cy="288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151107" y="4437113"/>
            <a:ext cx="2518084" cy="11695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Web</a:t>
            </a:r>
            <a:r>
              <a:rPr lang="ja-JP" altLang="en-US" sz="1400" b="1" dirty="0" smtClean="0"/>
              <a:t>サービス設定値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　・ユーザー</a:t>
            </a:r>
            <a:r>
              <a:rPr kumimoji="1" lang="en-US" altLang="ja-JP" sz="1400" b="1" dirty="0" smtClean="0"/>
              <a:t>ID(</a:t>
            </a:r>
            <a:r>
              <a:rPr kumimoji="1" lang="ja-JP" altLang="en-US" sz="1400" b="1" dirty="0" smtClean="0"/>
              <a:t>社員番号</a:t>
            </a:r>
            <a:r>
              <a:rPr kumimoji="1" lang="en-US" altLang="ja-JP" sz="1400" b="1" dirty="0" smtClean="0"/>
              <a:t>)</a:t>
            </a:r>
          </a:p>
          <a:p>
            <a:r>
              <a:rPr lang="ja-JP" altLang="en-US" sz="1400" b="1" dirty="0" smtClean="0"/>
              <a:t>　・伝票</a:t>
            </a:r>
            <a:r>
              <a:rPr lang="en-US" altLang="ja-JP" sz="1400" b="1" dirty="0" smtClean="0"/>
              <a:t>ID</a:t>
            </a:r>
          </a:p>
          <a:p>
            <a:r>
              <a:rPr lang="ja-JP" altLang="en-US" sz="1400" b="1" dirty="0"/>
              <a:t>レスポンス</a:t>
            </a:r>
            <a:endParaRPr kumimoji="1"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・</a:t>
            </a:r>
            <a:r>
              <a:rPr lang="en-US" altLang="ja-JP" sz="1400" b="1" dirty="0" smtClean="0"/>
              <a:t>URL </a:t>
            </a:r>
            <a:endParaRPr kumimoji="1" lang="ja-JP" altLang="en-US" sz="1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2639" y="9392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ファイル参照／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有無確認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90966" y="4188768"/>
            <a:ext cx="974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(RFC/BAPI)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25111" y="4221089"/>
            <a:ext cx="102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HTTP/SOAP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85962" y="4149080"/>
            <a:ext cx="8943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29326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0" y="5120927"/>
            <a:ext cx="2146079" cy="936626"/>
          </a:xfrm>
          <a:prstGeom prst="rect">
            <a:avLst/>
          </a:prstGeom>
        </p:spPr>
      </p:pic>
      <p:pic>
        <p:nvPicPr>
          <p:cNvPr id="63" name="図 6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0" y="5156670"/>
            <a:ext cx="2146079" cy="936626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765073" y="4812826"/>
            <a:ext cx="292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③</a:t>
            </a:r>
            <a:r>
              <a:rPr kumimoji="1" lang="ja-JP" altLang="en-US" sz="1400" b="1" dirty="0" smtClean="0"/>
              <a:t>ブラウザ起動 </a:t>
            </a:r>
            <a:r>
              <a:rPr kumimoji="1" lang="en-US" altLang="ja-JP" sz="1400" b="1" dirty="0" smtClean="0"/>
              <a:t>(</a:t>
            </a:r>
            <a:r>
              <a:rPr lang="en-US" altLang="ja-JP" sz="1400" b="1" dirty="0" smtClean="0"/>
              <a:t>CF</a:t>
            </a:r>
            <a:r>
              <a:rPr lang="ja-JP" altLang="en-US" sz="1400" b="1" dirty="0" smtClean="0"/>
              <a:t>専用ビューワ</a:t>
            </a:r>
            <a:r>
              <a:rPr lang="en-US" altLang="ja-JP" sz="1400" b="1" dirty="0" smtClean="0"/>
              <a:t>)</a:t>
            </a:r>
            <a:endParaRPr kumimoji="1" lang="ja-JP" altLang="en-US" sz="14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941748" y="5989589"/>
            <a:ext cx="270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①伝票確認・添付ファイル参照</a:t>
            </a:r>
            <a:endParaRPr lang="en-US" altLang="ja-JP" sz="1400" b="1" dirty="0" smtClean="0"/>
          </a:p>
          <a:p>
            <a:r>
              <a:rPr kumimoji="1" lang="ja-JP" altLang="en-US" sz="1400" b="1" dirty="0"/>
              <a:t>　</a:t>
            </a:r>
            <a:r>
              <a:rPr lang="ja-JP" altLang="en-US" sz="1400" b="1" dirty="0" smtClean="0"/>
              <a:t>⇒「ファイル参照」ボタン</a:t>
            </a:r>
            <a:endParaRPr kumimoji="1" lang="ja-JP" altLang="en-US" sz="14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172914" y="4149081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②　ファイル参照（</a:t>
            </a:r>
            <a:r>
              <a:rPr lang="en-US" altLang="ja-JP" sz="1400" b="1" dirty="0" smtClean="0"/>
              <a:t>URL</a:t>
            </a:r>
            <a:r>
              <a:rPr lang="ja-JP" altLang="en-US" sz="1400" b="1" dirty="0" smtClean="0"/>
              <a:t>取得）</a:t>
            </a:r>
            <a:endParaRPr kumimoji="1" lang="ja-JP" altLang="en-US" sz="1400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731417" y="4829460"/>
            <a:ext cx="292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③</a:t>
            </a:r>
            <a:r>
              <a:rPr kumimoji="1" lang="ja-JP" altLang="en-US" sz="1400" b="1" dirty="0" smtClean="0"/>
              <a:t>ブラウザ起動 </a:t>
            </a:r>
            <a:r>
              <a:rPr kumimoji="1" lang="en-US" altLang="ja-JP" sz="1400" b="1" dirty="0" smtClean="0"/>
              <a:t>(</a:t>
            </a:r>
            <a:r>
              <a:rPr lang="en-US" altLang="ja-JP" sz="1400" b="1" dirty="0" smtClean="0"/>
              <a:t>CF</a:t>
            </a:r>
            <a:r>
              <a:rPr lang="ja-JP" altLang="en-US" sz="1400" b="1" dirty="0" smtClean="0"/>
              <a:t>専用ビューワ</a:t>
            </a:r>
            <a:r>
              <a:rPr lang="en-US" altLang="ja-JP" sz="1400" b="1" dirty="0" smtClean="0"/>
              <a:t>)</a:t>
            </a:r>
            <a:endParaRPr kumimoji="1" lang="ja-JP" altLang="en-US" sz="14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45121" y="5989589"/>
            <a:ext cx="270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①伝票確認・添付ファイル参照</a:t>
            </a:r>
            <a:endParaRPr lang="en-US" altLang="ja-JP" sz="1400" b="1" dirty="0" smtClean="0"/>
          </a:p>
          <a:p>
            <a:r>
              <a:rPr kumimoji="1" lang="ja-JP" altLang="en-US" sz="1400" b="1" dirty="0"/>
              <a:t>　</a:t>
            </a:r>
            <a:r>
              <a:rPr lang="ja-JP" altLang="en-US" sz="1400" b="1" dirty="0" smtClean="0"/>
              <a:t>⇒「ファイル参照」ボタン</a:t>
            </a:r>
            <a:endParaRPr kumimoji="1" lang="ja-JP" altLang="en-US" sz="1400" b="1" dirty="0"/>
          </a:p>
        </p:txBody>
      </p:sp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186580" y="116674"/>
            <a:ext cx="8915400" cy="4320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ファイル参照／</a:t>
            </a:r>
            <a:r>
              <a:rPr kumimoji="1" lang="en-US" altLang="ja-JP" dirty="0" smtClean="0"/>
              <a:t>Book</a:t>
            </a:r>
            <a:r>
              <a:rPr kumimoji="1" lang="ja-JP" altLang="en-US" dirty="0" smtClean="0"/>
              <a:t>有無確認処理概要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8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ファイル参照／</a:t>
            </a:r>
            <a:r>
              <a:rPr lang="en-US" altLang="ja-JP" dirty="0"/>
              <a:t>Book</a:t>
            </a:r>
            <a:r>
              <a:rPr lang="ja-JP" altLang="en-US" dirty="0" smtClean="0"/>
              <a:t>有無確認処理詳細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597666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仕様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>I/F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SAP</a:t>
            </a:r>
            <a:r>
              <a:rPr lang="ja-JP" altLang="en-US" dirty="0" smtClean="0"/>
              <a:t>：</a:t>
            </a:r>
            <a:r>
              <a:rPr lang="en-US" altLang="ja-JP" dirty="0" smtClean="0"/>
              <a:t>RFC/BAPI(</a:t>
            </a:r>
            <a:r>
              <a:rPr lang="ja-JP" altLang="en-US" dirty="0" smtClean="0"/>
              <a:t>想定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JAVA:HTTP/SOAP</a:t>
            </a:r>
          </a:p>
          <a:p>
            <a:pPr marL="457200" lvl="1" indent="0">
              <a:buNone/>
            </a:pPr>
            <a:r>
              <a:rPr lang="ja-JP" altLang="en-US" dirty="0" smtClean="0"/>
              <a:t>項目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Request: </a:t>
            </a:r>
            <a:r>
              <a:rPr lang="ja-JP" altLang="en-US" dirty="0" smtClean="0"/>
              <a:t>社員番号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zXXXXXXXX</a:t>
            </a:r>
            <a:r>
              <a:rPr lang="en-US" altLang="ja-JP" dirty="0" smtClean="0"/>
              <a:t>)/</a:t>
            </a:r>
            <a:r>
              <a:rPr lang="ja-JP" altLang="en-US" dirty="0" smtClean="0"/>
              <a:t>伝票</a:t>
            </a:r>
            <a:r>
              <a:rPr lang="en-US" altLang="ja-JP" dirty="0" smtClean="0"/>
              <a:t>ID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Response:</a:t>
            </a:r>
            <a:r>
              <a:rPr lang="ja-JP" altLang="en-US" dirty="0"/>
              <a:t> </a:t>
            </a:r>
            <a:r>
              <a:rPr lang="en-US" altLang="ja-JP" dirty="0" smtClean="0"/>
              <a:t>URL</a:t>
            </a:r>
            <a:r>
              <a:rPr lang="ja-JP" altLang="en-US" dirty="0"/>
              <a:t> </a:t>
            </a:r>
            <a:r>
              <a:rPr lang="en-US" altLang="ja-JP" dirty="0" smtClean="0"/>
              <a:t>or “None”(</a:t>
            </a:r>
            <a:r>
              <a:rPr lang="ja-JP" altLang="en-US" dirty="0"/>
              <a:t>該当する伝票</a:t>
            </a:r>
            <a:r>
              <a:rPr lang="en-US" altLang="ja-JP" dirty="0"/>
              <a:t>ID</a:t>
            </a:r>
            <a:r>
              <a:rPr lang="ja-JP" altLang="en-US" dirty="0"/>
              <a:t>の</a:t>
            </a:r>
            <a:r>
              <a:rPr lang="en-US" altLang="ja-JP" dirty="0"/>
              <a:t>Book</a:t>
            </a:r>
            <a:r>
              <a:rPr lang="ja-JP" altLang="en-US" dirty="0"/>
              <a:t>が</a:t>
            </a:r>
            <a:r>
              <a:rPr lang="ja-JP" altLang="en-US" dirty="0" smtClean="0"/>
              <a:t>ない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エラー項目</a:t>
            </a:r>
            <a:endParaRPr lang="en-US" altLang="ja-JP" dirty="0" smtClean="0"/>
          </a:p>
          <a:p>
            <a:pPr lvl="1"/>
            <a:r>
              <a:rPr lang="ja-JP" altLang="en-US" dirty="0"/>
              <a:t>ユーザーの登録が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pPr lvl="1"/>
            <a:r>
              <a:rPr lang="ja-JP" altLang="en-US" dirty="0"/>
              <a:t>登録されている参照グループが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pPr lvl="1"/>
            <a:r>
              <a:rPr lang="ja-JP" altLang="en-US" dirty="0"/>
              <a:t>システムエラー（詳細設計で別途詳細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CF</a:t>
            </a:r>
            <a:r>
              <a:rPr lang="ja-JP" altLang="en-US" dirty="0"/>
              <a:t>専用</a:t>
            </a:r>
            <a:r>
              <a:rPr lang="ja-JP" altLang="en-US" dirty="0" smtClean="0"/>
              <a:t>ビューワ</a:t>
            </a:r>
            <a:r>
              <a:rPr kumimoji="1"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ユーザーは直接専用ビューワを開く必要はなく、業務アプリケーションの「ファイル参照」のボタンより該当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が自動でブラウザにて立ち上がるものとします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最初の</a:t>
            </a:r>
            <a:r>
              <a:rPr lang="en-US" altLang="ja-JP" dirty="0" smtClean="0"/>
              <a:t>CF</a:t>
            </a:r>
            <a:r>
              <a:rPr lang="ja-JP" altLang="en-US" dirty="0" smtClean="0"/>
              <a:t>専用ビューワ（ブラウザ）起動時にはパスワードを聞かれますが、保存しておくことが出来ます（セッションの有効期限が切れるまで有効）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パスワードについては</a:t>
            </a:r>
            <a:r>
              <a:rPr lang="en-US" altLang="ja-JP" dirty="0" smtClean="0"/>
              <a:t>CTC</a:t>
            </a:r>
            <a:r>
              <a:rPr lang="ja-JP" altLang="en-US" dirty="0" smtClean="0"/>
              <a:t>パスワードポリシー準拠とします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　現在</a:t>
            </a:r>
            <a:r>
              <a:rPr kumimoji="1" lang="en-US" altLang="ja-JP" dirty="0" smtClean="0"/>
              <a:t>SSO</a:t>
            </a:r>
            <a:r>
              <a:rPr kumimoji="1" lang="ja-JP" altLang="en-US" dirty="0" smtClean="0"/>
              <a:t>認証も視野に入れ検討中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CLOUDFILING</a:t>
            </a:r>
            <a:r>
              <a:rPr kumimoji="1" lang="ja-JP" altLang="en-US" dirty="0" smtClean="0"/>
              <a:t>参照イメージ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A7CF-3E48-41EA-AF5C-3FCD31B8EB5E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764704"/>
            <a:ext cx="9108008" cy="549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1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FILINGロ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82" y="573811"/>
            <a:ext cx="257272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002783" y="2070140"/>
            <a:ext cx="4640736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CLOUDFILING API</a:t>
            </a:r>
            <a:r>
              <a:rPr lang="ja-JP" altLang="en-US" sz="1400" dirty="0" smtClean="0"/>
              <a:t>実行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</a:t>
            </a:r>
            <a:r>
              <a:rPr lang="ja-JP" altLang="en-US" sz="1400" dirty="0" smtClean="0"/>
              <a:t>権限</a:t>
            </a:r>
            <a:r>
              <a:rPr lang="ja-JP" altLang="en-US" sz="1400" dirty="0"/>
              <a:t>変更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66679" y="1700808"/>
            <a:ext cx="27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CLOUDFILING@asteria</a:t>
            </a:r>
            <a:r>
              <a:rPr lang="en-US" altLang="ja-JP" b="1" dirty="0" smtClean="0">
                <a:solidFill>
                  <a:schemeClr val="accent3"/>
                </a:solidFill>
              </a:rPr>
              <a:t>(EAI)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055211" y="4630688"/>
            <a:ext cx="3042338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5292570" y="4653136"/>
            <a:ext cx="304233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045112" y="2905070"/>
            <a:ext cx="4640736" cy="324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56722" y="274464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aTres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357638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145496" y="2718212"/>
            <a:ext cx="0" cy="18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655078" y="2708920"/>
            <a:ext cx="0" cy="19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6" idx="0"/>
            <a:endCxn id="1026" idx="2"/>
          </p:cNvCxnSpPr>
          <p:nvPr/>
        </p:nvCxnSpPr>
        <p:spPr>
          <a:xfrm flipV="1">
            <a:off x="5323152" y="1797947"/>
            <a:ext cx="1725394" cy="272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763147" y="4342656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1"/>
                </a:solidFill>
              </a:rPr>
              <a:t>SAP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08024" y="4342656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JAVA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系スクラッチ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4558" y="3689694"/>
            <a:ext cx="8432207" cy="45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CF</a:t>
            </a:r>
            <a:r>
              <a:rPr kumimoji="1" lang="ja-JP" altLang="en-US" b="1" i="1" dirty="0" smtClean="0"/>
              <a:t>用共通機能（</a:t>
            </a:r>
            <a:r>
              <a:rPr kumimoji="1" lang="en-US" altLang="ja-JP" b="1" i="1" dirty="0" smtClean="0"/>
              <a:t>JAVA</a:t>
            </a:r>
            <a:r>
              <a:rPr kumimoji="1" lang="ja-JP" altLang="en-US" b="1" i="1" dirty="0" smtClean="0"/>
              <a:t>）</a:t>
            </a:r>
            <a:endParaRPr kumimoji="1" lang="ja-JP" altLang="en-US" b="1" i="1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146896" y="3229106"/>
            <a:ext cx="0" cy="46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5656478" y="3212976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826382" y="3297446"/>
            <a:ext cx="980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HTTP/REST</a:t>
            </a:r>
            <a:endParaRPr kumimoji="1" lang="ja-JP" altLang="en-US" sz="1400" dirty="0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6825208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117342" y="4666368"/>
            <a:ext cx="2496277" cy="95410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Web</a:t>
            </a:r>
            <a:r>
              <a:rPr lang="ja-JP" altLang="en-US" sz="1400" b="1" dirty="0" smtClean="0"/>
              <a:t>サービス設定値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　・</a:t>
            </a:r>
            <a:r>
              <a:rPr lang="ja-JP" altLang="en-US" sz="1400" b="1" dirty="0"/>
              <a:t>編集</a:t>
            </a:r>
            <a:r>
              <a:rPr lang="ja-JP" altLang="en-US" sz="1400" b="1" dirty="0" smtClean="0"/>
              <a:t>権限フラグ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　・伝票</a:t>
            </a:r>
            <a:r>
              <a:rPr lang="en-US" altLang="ja-JP" sz="1400" b="1" dirty="0" smtClean="0"/>
              <a:t>ID</a:t>
            </a:r>
          </a:p>
          <a:p>
            <a:endParaRPr kumimoji="1" lang="ja-JP" altLang="en-US" sz="1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2638" y="939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権限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変更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14819" y="4176812"/>
            <a:ext cx="974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(RFC/BAPI)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25111" y="4221089"/>
            <a:ext cx="102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HTTP/SOAP</a:t>
            </a:r>
            <a:endParaRPr kumimoji="1" lang="ja-JP" altLang="en-US" sz="14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85962" y="4149080"/>
            <a:ext cx="8943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29326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552908" y="412933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　ファイル参照</a:t>
            </a:r>
            <a:endParaRPr kumimoji="1" lang="ja-JP" altLang="en-US" sz="1400" dirty="0"/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186580" y="116674"/>
            <a:ext cx="8915400" cy="4320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権限変更処理概要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権限変更</a:t>
            </a:r>
            <a:r>
              <a:rPr lang="ja-JP" altLang="en-US" dirty="0" smtClean="0"/>
              <a:t>処理</a:t>
            </a:r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5832645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API</a:t>
            </a:r>
            <a:r>
              <a:rPr lang="ja-JP" altLang="en-US" dirty="0" smtClean="0"/>
              <a:t>仕様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>I/F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SAP</a:t>
            </a:r>
            <a:r>
              <a:rPr lang="ja-JP" altLang="en-US" dirty="0"/>
              <a:t>：</a:t>
            </a:r>
            <a:r>
              <a:rPr lang="en-US" altLang="ja-JP" dirty="0"/>
              <a:t>RFC/BAPI(</a:t>
            </a:r>
            <a:r>
              <a:rPr lang="ja-JP" altLang="en-US" dirty="0"/>
              <a:t>想定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JAVA:HTTP/SOAP</a:t>
            </a:r>
          </a:p>
          <a:p>
            <a:pPr marL="457200" lvl="1" indent="0">
              <a:buNone/>
            </a:pPr>
            <a:r>
              <a:rPr lang="ja-JP" altLang="en-US" dirty="0"/>
              <a:t>項目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Request: </a:t>
            </a:r>
            <a:r>
              <a:rPr lang="ja-JP" altLang="en-US" dirty="0" smtClean="0"/>
              <a:t>変種権限フラグ</a:t>
            </a:r>
            <a:r>
              <a:rPr lang="en-US" altLang="ja-JP" dirty="0" smtClean="0"/>
              <a:t>/</a:t>
            </a:r>
            <a:r>
              <a:rPr lang="ja-JP" altLang="en-US" dirty="0" smtClean="0"/>
              <a:t>伝票</a:t>
            </a:r>
            <a:r>
              <a:rPr lang="en-US" altLang="ja-JP" dirty="0" smtClean="0"/>
              <a:t>ID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編集権限フラグ：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1:</a:t>
            </a:r>
            <a:r>
              <a:rPr lang="ja-JP" altLang="en-US" dirty="0" smtClean="0"/>
              <a:t>全て</a:t>
            </a:r>
            <a:r>
              <a:rPr lang="ja-JP" altLang="en-US" dirty="0"/>
              <a:t>の参照者が変更</a:t>
            </a:r>
            <a:r>
              <a:rPr lang="ja-JP" altLang="en-US" dirty="0" smtClean="0"/>
              <a:t>可能</a:t>
            </a:r>
            <a:r>
              <a:rPr lang="en-US" altLang="ja-JP" dirty="0" smtClean="0"/>
              <a:t>/</a:t>
            </a:r>
            <a:r>
              <a:rPr lang="ja-JP" altLang="en-US" dirty="0" smtClean="0"/>
              <a:t>削除不可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en-US" dirty="0"/>
              <a:t>　　</a:t>
            </a:r>
            <a:r>
              <a:rPr lang="en-US" altLang="ja-JP" dirty="0" smtClean="0"/>
              <a:t>		2</a:t>
            </a:r>
            <a:r>
              <a:rPr lang="en-US" altLang="ja-JP" dirty="0"/>
              <a:t>:</a:t>
            </a:r>
            <a:r>
              <a:rPr lang="ja-JP" altLang="en-US" dirty="0"/>
              <a:t>特権ユーザーのみ変更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付箋は</a:t>
            </a:r>
            <a:r>
              <a:rPr lang="en-US" altLang="ja-JP" dirty="0" smtClean="0"/>
              <a:t>CF</a:t>
            </a:r>
            <a:r>
              <a:rPr lang="ja-JP" altLang="en-US" dirty="0" smtClean="0"/>
              <a:t>専用ビューワから全参照者可能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en-US" dirty="0"/>
              <a:t>　　</a:t>
            </a:r>
            <a:r>
              <a:rPr lang="en-US" altLang="ja-JP" dirty="0" smtClean="0"/>
              <a:t>		3</a:t>
            </a:r>
            <a:r>
              <a:rPr lang="en-US" altLang="ja-JP" dirty="0"/>
              <a:t>:</a:t>
            </a:r>
            <a:r>
              <a:rPr lang="ja-JP" altLang="en-US" dirty="0"/>
              <a:t>全てのユーザーで変更不可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Response:</a:t>
            </a:r>
            <a:r>
              <a:rPr lang="ja-JP" altLang="en-US" dirty="0"/>
              <a:t> </a:t>
            </a:r>
            <a:r>
              <a:rPr lang="ja-JP" altLang="en-US" dirty="0" smtClean="0"/>
              <a:t>成功</a:t>
            </a:r>
            <a:r>
              <a:rPr lang="en-US" altLang="ja-JP" dirty="0" smtClean="0"/>
              <a:t>/</a:t>
            </a:r>
            <a:r>
              <a:rPr lang="ja-JP" altLang="en-US" dirty="0" smtClean="0"/>
              <a:t>失敗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/>
              <a:t>エラー項目</a:t>
            </a:r>
            <a:endParaRPr lang="en-US" altLang="ja-JP" dirty="0"/>
          </a:p>
          <a:p>
            <a:pPr lvl="1"/>
            <a:r>
              <a:rPr lang="ja-JP" altLang="en-US" dirty="0"/>
              <a:t>システムエラー（詳細設計で別途詳細）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権限のコントロールについて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申請者が承認後改ざんできないよう（承認者だけが見えるよう）に、申請と同時に編集権限をブック単位でコントロールすることが出来ます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特権グループは複数登録できますが、順次権限を与えることは出来ません（業務と財経を割り当てたとしても両者同時にコントロールされます）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6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今回採用しない機能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583264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今回採用しない機能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ファイル全文検索（</a:t>
            </a:r>
            <a:r>
              <a:rPr lang="en-US" altLang="ja-JP" dirty="0" smtClean="0"/>
              <a:t>API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現在全伝票を通じ全文検索を行うような要望がないと考えるため、不要と</a:t>
            </a:r>
            <a:r>
              <a:rPr lang="ja-JP" altLang="en-US" dirty="0"/>
              <a:t>します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CF</a:t>
            </a:r>
            <a:r>
              <a:rPr kumimoji="1" lang="ja-JP" altLang="en-US" dirty="0" smtClean="0"/>
              <a:t>専用ビューワからは可能）</a:t>
            </a:r>
            <a:endParaRPr kumimoji="1" lang="en-US" altLang="ja-JP" dirty="0" smtClean="0"/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 smtClean="0"/>
              <a:t>ファイル削除機能（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ファイルに訂正があった場合（申請が引き戻された場合）でも履歴として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内に残し、修正版を同一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に追加していく方針と</a:t>
            </a:r>
            <a:r>
              <a:rPr lang="ja-JP" altLang="en-US" dirty="0"/>
              <a:t>します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（業務上必要な場合は</a:t>
            </a:r>
            <a:r>
              <a:rPr kumimoji="1" lang="en-US" altLang="ja-JP" dirty="0" smtClean="0"/>
              <a:t>CF</a:t>
            </a:r>
            <a:r>
              <a:rPr kumimoji="1" lang="ja-JP" altLang="en-US" dirty="0" smtClean="0"/>
              <a:t>専用ビューワからはファイル・</a:t>
            </a:r>
            <a:r>
              <a:rPr kumimoji="1" lang="en-US" altLang="ja-JP" dirty="0" smtClean="0"/>
              <a:t>Book</a:t>
            </a:r>
            <a:r>
              <a:rPr kumimoji="1" lang="ja-JP" altLang="en-US" dirty="0" smtClean="0"/>
              <a:t>の削除が可能、代わりに</a:t>
            </a:r>
            <a:r>
              <a:rPr kumimoji="1" lang="en-US" altLang="ja-JP" dirty="0" smtClean="0"/>
              <a:t>Book</a:t>
            </a:r>
            <a:r>
              <a:rPr kumimoji="1" lang="ja-JP" altLang="en-US" dirty="0" smtClean="0"/>
              <a:t>の有無を確認できる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を用意する）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84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曲線コネクタ 3"/>
          <p:cNvCxnSpPr>
            <a:stCxn id="7" idx="3"/>
            <a:endCxn id="35" idx="2"/>
          </p:cNvCxnSpPr>
          <p:nvPr/>
        </p:nvCxnSpPr>
        <p:spPr bwMode="auto">
          <a:xfrm rot="10800000">
            <a:off x="3390017" y="2854966"/>
            <a:ext cx="4241871" cy="132032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曲線コネクタ 4"/>
          <p:cNvCxnSpPr>
            <a:stCxn id="20" idx="3"/>
            <a:endCxn id="35" idx="2"/>
          </p:cNvCxnSpPr>
          <p:nvPr/>
        </p:nvCxnSpPr>
        <p:spPr bwMode="auto">
          <a:xfrm rot="10800000">
            <a:off x="3390015" y="2854966"/>
            <a:ext cx="4363290" cy="299180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雲 5"/>
          <p:cNvSpPr/>
          <p:nvPr/>
        </p:nvSpPr>
        <p:spPr bwMode="auto">
          <a:xfrm>
            <a:off x="3458392" y="3717033"/>
            <a:ext cx="3054782" cy="1614771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buFont typeface="Wingdings" pitchFamily="2" charset="2"/>
              <a:buChar char="l"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ＭＳ Ｐゴシック" pitchFamily="50" charset="-128"/>
            </a:endParaRPr>
          </a:p>
        </p:txBody>
      </p:sp>
      <p:pic>
        <p:nvPicPr>
          <p:cNvPr id="7" name="Picture 58" descr="j043394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886" y="3769448"/>
            <a:ext cx="879320" cy="8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 rot="2275384">
            <a:off x="6187340" y="2888085"/>
            <a:ext cx="991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③成約生成</a:t>
            </a:r>
            <a:endParaRPr kumimoji="1" lang="ja-JP" altLang="en-US" sz="900" dirty="0"/>
          </a:p>
        </p:txBody>
      </p:sp>
      <p:pic>
        <p:nvPicPr>
          <p:cNvPr id="9" name="Picture 1193" descr="MOM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8" y="1587276"/>
            <a:ext cx="827825" cy="78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8" descr="MC900433943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0369" y="5565093"/>
            <a:ext cx="796723" cy="7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/>
          <p:cNvCxnSpPr/>
          <p:nvPr/>
        </p:nvCxnSpPr>
        <p:spPr bwMode="auto">
          <a:xfrm flipH="1" flipV="1">
            <a:off x="5312774" y="2132856"/>
            <a:ext cx="2440531" cy="1799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テキスト ボックス 11"/>
          <p:cNvSpPr txBox="1"/>
          <p:nvPr/>
        </p:nvSpPr>
        <p:spPr>
          <a:xfrm>
            <a:off x="1208584" y="6289576"/>
            <a:ext cx="99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業務上長</a:t>
            </a:r>
            <a:endParaRPr kumimoji="1"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85645" y="4561384"/>
            <a:ext cx="99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担当営業</a:t>
            </a:r>
            <a:endParaRPr kumimoji="1" lang="ja-JP" altLang="en-US" sz="1400" b="1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542558" y="2132856"/>
            <a:ext cx="1180883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rPr>
              <a:t>客先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 bwMode="auto">
          <a:xfrm flipH="1">
            <a:off x="8172862" y="2636912"/>
            <a:ext cx="960138" cy="11325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8542558" y="3167390"/>
            <a:ext cx="1451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②</a:t>
            </a:r>
            <a:r>
              <a:rPr lang="ja-JP" altLang="en-US" sz="1100" dirty="0" smtClean="0"/>
              <a:t>注文書</a:t>
            </a:r>
            <a:r>
              <a:rPr lang="en-US" altLang="ja-JP" sz="1100" dirty="0" smtClean="0"/>
              <a:t>/</a:t>
            </a:r>
            <a:r>
              <a:rPr lang="ja-JP" altLang="en-US" sz="1100" dirty="0" smtClean="0"/>
              <a:t>契約書</a:t>
            </a:r>
            <a:endParaRPr kumimoji="1" lang="ja-JP" altLang="en-US" sz="1100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7215251" y="2132856"/>
            <a:ext cx="1180883" cy="50405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ja-JP" altLang="en-US" dirty="0">
                <a:latin typeface="Trebuchet MS" pitchFamily="34" charset="0"/>
                <a:ea typeface="ＭＳ Ｐゴシック" pitchFamily="50" charset="-128"/>
              </a:rPr>
              <a:t>ベンダー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ＭＳ Ｐゴシック" pitchFamily="50" charset="-128"/>
            </a:endParaRPr>
          </a:p>
        </p:txBody>
      </p:sp>
      <p:cxnSp>
        <p:nvCxnSpPr>
          <p:cNvPr id="18" name="直線矢印コネクタ 17"/>
          <p:cNvCxnSpPr>
            <a:stCxn id="17" idx="2"/>
            <a:endCxn id="7" idx="0"/>
          </p:cNvCxnSpPr>
          <p:nvPr/>
        </p:nvCxnSpPr>
        <p:spPr bwMode="auto">
          <a:xfrm>
            <a:off x="7805694" y="2636912"/>
            <a:ext cx="265853" cy="11325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7883889" y="2807350"/>
            <a:ext cx="97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①見積書</a:t>
            </a:r>
            <a:endParaRPr kumimoji="1" lang="ja-JP" altLang="en-US" sz="1100" dirty="0"/>
          </a:p>
        </p:txBody>
      </p:sp>
      <p:pic>
        <p:nvPicPr>
          <p:cNvPr id="20" name="Picture 58" descr="j043394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53306" y="5456228"/>
            <a:ext cx="846175" cy="78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7713576" y="6217568"/>
            <a:ext cx="99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営業上長</a:t>
            </a:r>
            <a:endParaRPr kumimoji="1" lang="ja-JP" altLang="en-US" sz="1400" b="1" dirty="0"/>
          </a:p>
        </p:txBody>
      </p:sp>
      <p:cxnSp>
        <p:nvCxnSpPr>
          <p:cNvPr id="22" name="直線矢印コネクタ 21"/>
          <p:cNvCxnSpPr/>
          <p:nvPr/>
        </p:nvCxnSpPr>
        <p:spPr bwMode="auto">
          <a:xfrm flipH="1" flipV="1">
            <a:off x="5208421" y="2289146"/>
            <a:ext cx="2477225" cy="18385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38" descr="MC900433943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0369" y="3861049"/>
            <a:ext cx="796723" cy="7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208584" y="4585532"/>
            <a:ext cx="99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業務担当</a:t>
            </a:r>
            <a:endParaRPr kumimoji="1" lang="ja-JP" altLang="en-US" sz="1400" b="1" dirty="0"/>
          </a:p>
        </p:txBody>
      </p:sp>
      <p:pic>
        <p:nvPicPr>
          <p:cNvPr id="25" name="Picture 2" descr="CLOUDFILINGロ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7" y="4005065"/>
            <a:ext cx="1859014" cy="8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矢印コネクタ 25"/>
          <p:cNvCxnSpPr>
            <a:stCxn id="23" idx="1"/>
            <a:endCxn id="35" idx="2"/>
          </p:cNvCxnSpPr>
          <p:nvPr/>
        </p:nvCxnSpPr>
        <p:spPr bwMode="auto">
          <a:xfrm flipV="1">
            <a:off x="1987092" y="2854967"/>
            <a:ext cx="1402924" cy="13738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 rot="2351813">
            <a:off x="5010273" y="2989875"/>
            <a:ext cx="22825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④</a:t>
            </a:r>
            <a:r>
              <a:rPr lang="ja-JP" altLang="en-US" sz="900" dirty="0" smtClean="0"/>
              <a:t>注文書</a:t>
            </a:r>
            <a:r>
              <a:rPr lang="en-US" altLang="ja-JP" sz="900" dirty="0" smtClean="0"/>
              <a:t>/</a:t>
            </a:r>
            <a:r>
              <a:rPr lang="ja-JP" altLang="en-US" sz="900" dirty="0"/>
              <a:t>ベンダー見積</a:t>
            </a:r>
            <a:r>
              <a:rPr lang="ja-JP" altLang="en-US" sz="900" dirty="0" smtClean="0"/>
              <a:t>を</a:t>
            </a:r>
            <a:r>
              <a:rPr lang="en-US" altLang="ja-JP" sz="900" dirty="0" smtClean="0">
                <a:solidFill>
                  <a:srgbClr val="FF0000"/>
                </a:solidFill>
              </a:rPr>
              <a:t>PDF</a:t>
            </a:r>
            <a:r>
              <a:rPr lang="ja-JP" altLang="en-US" sz="900" dirty="0" smtClean="0">
                <a:solidFill>
                  <a:srgbClr val="FF0000"/>
                </a:solidFill>
              </a:rPr>
              <a:t>化</a:t>
            </a:r>
            <a:r>
              <a:rPr lang="ja-JP" altLang="en-US" sz="900" dirty="0" smtClean="0"/>
              <a:t>後添付</a:t>
            </a:r>
            <a:endParaRPr lang="en-US" altLang="ja-JP" sz="900" dirty="0" smtClean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7450436" y="3068961"/>
            <a:ext cx="415710" cy="577185"/>
            <a:chOff x="6948264" y="3068960"/>
            <a:chExt cx="383732" cy="577185"/>
          </a:xfrm>
        </p:grpSpPr>
        <p:sp>
          <p:nvSpPr>
            <p:cNvPr id="29" name="メモ 28"/>
            <p:cNvSpPr/>
            <p:nvPr/>
          </p:nvSpPr>
          <p:spPr bwMode="auto">
            <a:xfrm>
              <a:off x="6948264" y="3068960"/>
              <a:ext cx="383732" cy="577185"/>
            </a:xfrm>
            <a:prstGeom prst="foldedCorner">
              <a:avLst>
                <a:gd name="adj" fmla="val 27684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3C1FF"/>
                </a:buClr>
                <a:buSzTx/>
                <a:tabLst/>
              </a:pPr>
              <a:endPara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996210" y="3150765"/>
              <a:ext cx="284102" cy="422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00" dirty="0" smtClean="0"/>
                <a:t>見積書</a:t>
              </a:r>
              <a:endParaRPr kumimoji="1" lang="ja-JP" altLang="en-US" sz="800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9080466" y="3427879"/>
            <a:ext cx="415710" cy="577185"/>
            <a:chOff x="8452907" y="3427879"/>
            <a:chExt cx="383732" cy="577185"/>
          </a:xfrm>
        </p:grpSpPr>
        <p:sp>
          <p:nvSpPr>
            <p:cNvPr id="32" name="メモ 31"/>
            <p:cNvSpPr/>
            <p:nvPr/>
          </p:nvSpPr>
          <p:spPr bwMode="auto">
            <a:xfrm>
              <a:off x="8452907" y="3427879"/>
              <a:ext cx="383732" cy="577185"/>
            </a:xfrm>
            <a:prstGeom prst="foldedCorner">
              <a:avLst>
                <a:gd name="adj" fmla="val 27684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3C1FF"/>
                </a:buClr>
                <a:buSzTx/>
                <a:tabLst/>
              </a:pPr>
              <a:endPara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8500853" y="3509684"/>
              <a:ext cx="284102" cy="422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00" dirty="0" smtClean="0"/>
                <a:t>注文書</a:t>
              </a:r>
              <a:endParaRPr kumimoji="1" lang="ja-JP" altLang="en-US" sz="800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4328931" y="2348881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err="1">
                <a:latin typeface="+mj-ea"/>
                <a:ea typeface="+mj-ea"/>
                <a:cs typeface="Arial Unicode MS" panose="020B0604020202020204" pitchFamily="50" charset="-128"/>
              </a:rPr>
              <a:t>SalesNAVI</a:t>
            </a:r>
            <a:endParaRPr lang="ja-JP" altLang="en-US" sz="1400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690748" y="2348880"/>
            <a:ext cx="1398534" cy="506086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rPr>
              <a:t>BPMS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ＭＳ Ｐゴシック" pitchFamily="50" charset="-128"/>
            </a:endParaRPr>
          </a:p>
        </p:txBody>
      </p:sp>
      <p:sp>
        <p:nvSpPr>
          <p:cNvPr id="36" name="円柱 35"/>
          <p:cNvSpPr/>
          <p:nvPr/>
        </p:nvSpPr>
        <p:spPr bwMode="auto">
          <a:xfrm>
            <a:off x="498740" y="2246820"/>
            <a:ext cx="1482674" cy="710207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rPr>
              <a:t>ＳＡＰ</a:t>
            </a:r>
          </a:p>
        </p:txBody>
      </p:sp>
      <p:cxnSp>
        <p:nvCxnSpPr>
          <p:cNvPr id="37" name="直線矢印コネクタ 36"/>
          <p:cNvCxnSpPr>
            <a:stCxn id="9" idx="1"/>
            <a:endCxn id="35" idx="0"/>
          </p:cNvCxnSpPr>
          <p:nvPr/>
        </p:nvCxnSpPr>
        <p:spPr bwMode="auto">
          <a:xfrm flipH="1">
            <a:off x="3390016" y="1981290"/>
            <a:ext cx="1094933" cy="36759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 rot="20147235">
            <a:off x="3329234" y="1879904"/>
            <a:ext cx="1311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⑤</a:t>
            </a:r>
            <a:r>
              <a:rPr lang="ja-JP" altLang="en-US" sz="900" dirty="0" smtClean="0"/>
              <a:t>データ自動連携</a:t>
            </a:r>
            <a:endParaRPr kumimoji="1" lang="ja-JP" altLang="en-US" sz="9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588605" y="2736366"/>
            <a:ext cx="307777" cy="1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800" dirty="0"/>
              <a:t>⑤</a:t>
            </a:r>
            <a:r>
              <a:rPr lang="ja-JP" altLang="en-US" sz="800" dirty="0" smtClean="0"/>
              <a:t>データ自動連携</a:t>
            </a:r>
            <a:endParaRPr kumimoji="1" lang="ja-JP" altLang="en-US" sz="80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4134143" y="6035440"/>
            <a:ext cx="1437516" cy="302295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ＭＳ Ｐゴシック" pitchFamily="50" charset="-128"/>
              </a:rPr>
              <a:t>タイムスタンプ</a:t>
            </a:r>
          </a:p>
        </p:txBody>
      </p:sp>
      <p:pic>
        <p:nvPicPr>
          <p:cNvPr id="41" name="Picture 3" descr="Z:\z2050025\デスクトップ\clock-11-11_33545_lg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20" y="6068914"/>
            <a:ext cx="260363" cy="2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矢印コネクタ 41"/>
          <p:cNvCxnSpPr/>
          <p:nvPr/>
        </p:nvCxnSpPr>
        <p:spPr bwMode="auto">
          <a:xfrm flipH="1" flipV="1">
            <a:off x="4869787" y="4859947"/>
            <a:ext cx="1" cy="1175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テキスト ボックス 42"/>
          <p:cNvSpPr txBox="1"/>
          <p:nvPr/>
        </p:nvSpPr>
        <p:spPr>
          <a:xfrm>
            <a:off x="3080792" y="5533782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◆データ</a:t>
            </a:r>
            <a:r>
              <a:rPr lang="ja-JP" altLang="en-US" sz="1050" dirty="0"/>
              <a:t>存在性</a:t>
            </a:r>
            <a:r>
              <a:rPr lang="ja-JP" altLang="en-US" sz="1050" dirty="0" smtClean="0"/>
              <a:t>証明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◆完全性（非改ざん）証明</a:t>
            </a:r>
            <a:endParaRPr kumimoji="1" lang="ja-JP" altLang="en-US" sz="1050" dirty="0"/>
          </a:p>
        </p:txBody>
      </p:sp>
      <p:cxnSp>
        <p:nvCxnSpPr>
          <p:cNvPr id="44" name="直線矢印コネクタ 43"/>
          <p:cNvCxnSpPr>
            <a:stCxn id="10" idx="1"/>
            <a:endCxn id="35" idx="2"/>
          </p:cNvCxnSpPr>
          <p:nvPr/>
        </p:nvCxnSpPr>
        <p:spPr bwMode="auto">
          <a:xfrm flipV="1">
            <a:off x="1987092" y="2854967"/>
            <a:ext cx="1402924" cy="30778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44"/>
          <p:cNvSpPr txBox="1"/>
          <p:nvPr/>
        </p:nvSpPr>
        <p:spPr>
          <a:xfrm>
            <a:off x="4900640" y="4974318"/>
            <a:ext cx="307777" cy="9749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800" dirty="0" smtClean="0"/>
              <a:t>⑤データ自動連携</a:t>
            </a:r>
            <a:endParaRPr kumimoji="1" lang="ja-JP" altLang="en-US" sz="800" dirty="0"/>
          </a:p>
        </p:txBody>
      </p:sp>
      <p:sp>
        <p:nvSpPr>
          <p:cNvPr id="46" name="テキスト ボックス 45"/>
          <p:cNvSpPr txBox="1"/>
          <p:nvPr/>
        </p:nvSpPr>
        <p:spPr>
          <a:xfrm rot="278977">
            <a:off x="6521942" y="4144841"/>
            <a:ext cx="12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⑥</a:t>
            </a:r>
            <a:r>
              <a:rPr lang="ja-JP" altLang="en-US" sz="1000" dirty="0" smtClean="0"/>
              <a:t>成約申請</a:t>
            </a:r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 rot="278977">
            <a:off x="6692029" y="5801025"/>
            <a:ext cx="12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⑦</a:t>
            </a:r>
            <a:r>
              <a:rPr lang="ja-JP" altLang="en-US" sz="1000" dirty="0" smtClean="0"/>
              <a:t>成約承認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 rot="18707186">
            <a:off x="1761563" y="3414432"/>
            <a:ext cx="1599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/>
              <a:t>⑩成約記帳処理</a:t>
            </a:r>
            <a:endParaRPr kumimoji="1" lang="ja-JP" altLang="en-US" sz="900" dirty="0"/>
          </a:p>
        </p:txBody>
      </p:sp>
      <p:cxnSp>
        <p:nvCxnSpPr>
          <p:cNvPr id="49" name="直線矢印コネクタ 48"/>
          <p:cNvCxnSpPr>
            <a:stCxn id="23" idx="1"/>
            <a:endCxn id="25" idx="1"/>
          </p:cNvCxnSpPr>
          <p:nvPr/>
        </p:nvCxnSpPr>
        <p:spPr bwMode="auto">
          <a:xfrm>
            <a:off x="1987091" y="4228768"/>
            <a:ext cx="2029805" cy="2185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テキスト ボックス 49"/>
          <p:cNvSpPr txBox="1"/>
          <p:nvPr/>
        </p:nvSpPr>
        <p:spPr>
          <a:xfrm rot="341996">
            <a:off x="1914896" y="4309381"/>
            <a:ext cx="1718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⑧</a:t>
            </a:r>
            <a:r>
              <a:rPr lang="ja-JP" altLang="en-US" sz="900" dirty="0" smtClean="0"/>
              <a:t>成約照会</a:t>
            </a:r>
            <a:r>
              <a:rPr lang="en-US" altLang="ja-JP" sz="900" dirty="0" smtClean="0"/>
              <a:t>/</a:t>
            </a:r>
            <a:r>
              <a:rPr lang="ja-JP" altLang="en-US" sz="900" dirty="0" smtClean="0"/>
              <a:t>審査</a:t>
            </a:r>
            <a:endParaRPr kumimoji="1" lang="ja-JP" altLang="en-US" sz="900" dirty="0"/>
          </a:p>
        </p:txBody>
      </p:sp>
      <p:sp>
        <p:nvSpPr>
          <p:cNvPr id="51" name="テキスト ボックス 50"/>
          <p:cNvSpPr txBox="1"/>
          <p:nvPr/>
        </p:nvSpPr>
        <p:spPr>
          <a:xfrm rot="17604705">
            <a:off x="1483675" y="5068319"/>
            <a:ext cx="152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⑨</a:t>
            </a:r>
            <a:r>
              <a:rPr lang="ja-JP" altLang="en-US" sz="900" dirty="0" smtClean="0"/>
              <a:t>業務</a:t>
            </a:r>
            <a:r>
              <a:rPr lang="ja-JP" altLang="en-US" sz="900" dirty="0"/>
              <a:t>上長</a:t>
            </a:r>
            <a:r>
              <a:rPr lang="ja-JP" altLang="en-US" sz="900" dirty="0" smtClean="0"/>
              <a:t>承認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>
            <a:stCxn id="35" idx="1"/>
            <a:endCxn id="36" idx="4"/>
          </p:cNvCxnSpPr>
          <p:nvPr/>
        </p:nvCxnSpPr>
        <p:spPr bwMode="auto">
          <a:xfrm flipH="1">
            <a:off x="1981414" y="2601923"/>
            <a:ext cx="709335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832653" y="2118048"/>
            <a:ext cx="1311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⑪</a:t>
            </a:r>
            <a:r>
              <a:rPr lang="ja-JP" altLang="en-US" sz="900" dirty="0" smtClean="0"/>
              <a:t>データ自動連携</a:t>
            </a:r>
            <a:endParaRPr kumimoji="1" lang="ja-JP" altLang="en-US" sz="900" dirty="0"/>
          </a:p>
        </p:txBody>
      </p:sp>
      <p:sp>
        <p:nvSpPr>
          <p:cNvPr id="54" name="角丸四角形 53"/>
          <p:cNvSpPr/>
          <p:nvPr/>
        </p:nvSpPr>
        <p:spPr bwMode="auto">
          <a:xfrm>
            <a:off x="350487" y="908720"/>
            <a:ext cx="4435800" cy="576064"/>
          </a:xfrm>
          <a:prstGeom prst="roundRect">
            <a:avLst/>
          </a:prstGeom>
          <a:gradFill>
            <a:gsLst>
              <a:gs pos="0">
                <a:srgbClr val="FF99FF"/>
              </a:gs>
              <a:gs pos="100000">
                <a:schemeClr val="bg1"/>
              </a:gs>
            </a:gsLst>
            <a:lin ang="5400000" scaled="0"/>
          </a:gra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tabLst/>
            </a:pPr>
            <a:r>
              <a:rPr kumimoji="0" lang="ja-JP" altLang="en-US" sz="2800" dirty="0">
                <a:latin typeface="Trebuchet MS" pitchFamily="34" charset="0"/>
                <a:ea typeface="ＭＳ Ｐゴシック" pitchFamily="50" charset="-128"/>
              </a:rPr>
              <a:t>受注</a:t>
            </a:r>
            <a:r>
              <a:rPr kumimoji="0" lang="ja-JP" altLang="en-US" sz="2800" dirty="0" smtClean="0">
                <a:latin typeface="Trebuchet MS" pitchFamily="34" charset="0"/>
                <a:ea typeface="ＭＳ Ｐゴシック" pitchFamily="50" charset="-128"/>
              </a:rPr>
              <a:t>処理 次期シス想定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ＭＳ Ｐゴシック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7308448" y="1100781"/>
            <a:ext cx="1959939" cy="553998"/>
            <a:chOff x="-954601" y="1992073"/>
            <a:chExt cx="1809174" cy="553998"/>
          </a:xfrm>
        </p:grpSpPr>
        <p:cxnSp>
          <p:nvCxnSpPr>
            <p:cNvPr id="56" name="直線矢印コネクタ 55"/>
            <p:cNvCxnSpPr/>
            <p:nvPr/>
          </p:nvCxnSpPr>
          <p:spPr bwMode="auto">
            <a:xfrm>
              <a:off x="-954601" y="2141301"/>
              <a:ext cx="602717" cy="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7C8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テキスト ボックス 56"/>
            <p:cNvSpPr txBox="1"/>
            <p:nvPr/>
          </p:nvSpPr>
          <p:spPr>
            <a:xfrm>
              <a:off x="-202127" y="1992073"/>
              <a:ext cx="738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手動</a:t>
              </a:r>
              <a:r>
                <a:rPr kumimoji="1" lang="ja-JP" altLang="en-US" sz="1200" dirty="0" smtClean="0"/>
                <a:t>操作</a:t>
              </a:r>
              <a:endParaRPr kumimoji="1" lang="ja-JP" altLang="en-US" sz="12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-202127" y="2269072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システム連携</a:t>
              </a:r>
              <a:endParaRPr kumimoji="1" lang="ja-JP" altLang="en-US" sz="1200" dirty="0"/>
            </a:p>
          </p:txBody>
        </p:sp>
        <p:cxnSp>
          <p:nvCxnSpPr>
            <p:cNvPr id="59" name="直線矢印コネクタ 58"/>
            <p:cNvCxnSpPr/>
            <p:nvPr/>
          </p:nvCxnSpPr>
          <p:spPr bwMode="auto">
            <a:xfrm>
              <a:off x="-954601" y="2407572"/>
              <a:ext cx="599270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0" name="角丸四角形 59"/>
          <p:cNvSpPr/>
          <p:nvPr/>
        </p:nvSpPr>
        <p:spPr bwMode="auto">
          <a:xfrm>
            <a:off x="7175411" y="1026758"/>
            <a:ext cx="2380101" cy="674051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3C1FF"/>
              </a:buClr>
              <a:buSzTx/>
              <a:buFont typeface="Wingdings" pitchFamily="2" charset="2"/>
              <a:buChar char="l"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ＭＳ Ｐゴシック" pitchFamily="50" charset="-128"/>
            </a:endParaRPr>
          </a:p>
        </p:txBody>
      </p:sp>
      <p:cxnSp>
        <p:nvCxnSpPr>
          <p:cNvPr id="61" name="直線矢印コネクタ 60"/>
          <p:cNvCxnSpPr/>
          <p:nvPr/>
        </p:nvCxnSpPr>
        <p:spPr bwMode="auto">
          <a:xfrm flipH="1" flipV="1">
            <a:off x="4869787" y="2593956"/>
            <a:ext cx="1" cy="1175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ファイル添付を取り巻く業務イメージ（業務部作成）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84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6" grpId="0"/>
      <p:bldP spid="19" grpId="0"/>
      <p:bldP spid="27" grpId="0"/>
      <p:bldP spid="38" grpId="0"/>
      <p:bldP spid="39" grpId="0"/>
      <p:bldP spid="40" grpId="0" animBg="1"/>
      <p:bldP spid="43" grpId="0"/>
      <p:bldP spid="45" grpId="0"/>
      <p:bldP spid="46" grpId="0"/>
      <p:bldP spid="47" grpId="0"/>
      <p:bldP spid="48" grpId="0"/>
      <p:bldP spid="50" grpId="0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968209"/>
            <a:ext cx="6356350" cy="1837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図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159896"/>
            <a:ext cx="6355662" cy="19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下矢印 3"/>
          <p:cNvSpPr/>
          <p:nvPr/>
        </p:nvSpPr>
        <p:spPr>
          <a:xfrm>
            <a:off x="4523436" y="3177544"/>
            <a:ext cx="858440" cy="790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14818" y="1519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48944" y="25959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7559" y="482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7070" y="32849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添付処理をシステム化して</a:t>
            </a:r>
            <a:endParaRPr lang="en-US" altLang="ja-JP" b="1" dirty="0" smtClean="0"/>
          </a:p>
          <a:p>
            <a:r>
              <a:rPr lang="ja-JP" altLang="en-US" b="1" dirty="0" smtClean="0"/>
              <a:t>ワン</a:t>
            </a:r>
            <a:r>
              <a:rPr kumimoji="1" lang="ja-JP" altLang="en-US" b="1" dirty="0" smtClean="0"/>
              <a:t>アクションへ</a:t>
            </a:r>
            <a:endParaRPr kumimoji="1" lang="ja-JP" altLang="en-US" b="1" dirty="0"/>
          </a:p>
        </p:txBody>
      </p:sp>
      <p:cxnSp>
        <p:nvCxnSpPr>
          <p:cNvPr id="11" name="曲線コネクタ 10"/>
          <p:cNvCxnSpPr/>
          <p:nvPr/>
        </p:nvCxnSpPr>
        <p:spPr>
          <a:xfrm flipV="1">
            <a:off x="2986696" y="1704602"/>
            <a:ext cx="1102208" cy="434464"/>
          </a:xfrm>
          <a:prstGeom prst="curvedConnector3">
            <a:avLst>
              <a:gd name="adj1" fmla="val 32223"/>
            </a:avLst>
          </a:prstGeom>
          <a:noFill/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業務部のパイロット運用との違い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6896" y="1324818"/>
            <a:ext cx="11562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+mn-ea"/>
              </a:rPr>
              <a:t>Next.MI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75468" y="869343"/>
            <a:ext cx="6719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Book</a:t>
            </a:r>
            <a:endParaRPr kumimoji="1" lang="ja-JP" altLang="en-US" b="1" dirty="0"/>
          </a:p>
        </p:txBody>
      </p:sp>
      <p:pic>
        <p:nvPicPr>
          <p:cNvPr id="1026" name="Picture 2" descr="C:\Users\z2008018\AppData\Local\Microsoft\Windows\Temporary Internet Files\Content.IE5\DP6VADVG\lgi01b2014052308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55" y="1238675"/>
            <a:ext cx="946374" cy="1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254699"/>
            <a:ext cx="838198" cy="87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136806"/>
            <a:ext cx="892321" cy="89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05" y="3035028"/>
            <a:ext cx="91098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071005" y="869343"/>
            <a:ext cx="6094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Files</a:t>
            </a:r>
            <a:endParaRPr kumimoji="1" lang="ja-JP" altLang="en-US" b="1" dirty="0"/>
          </a:p>
        </p:txBody>
      </p:sp>
      <p:cxnSp>
        <p:nvCxnSpPr>
          <p:cNvPr id="6" name="直線矢印コネクタ 5"/>
          <p:cNvCxnSpPr>
            <a:stCxn id="1029" idx="3"/>
            <a:endCxn id="1026" idx="1"/>
          </p:cNvCxnSpPr>
          <p:nvPr/>
        </p:nvCxnSpPr>
        <p:spPr>
          <a:xfrm>
            <a:off x="1902766" y="1691708"/>
            <a:ext cx="555689" cy="19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030" idx="3"/>
            <a:endCxn id="1026" idx="1"/>
          </p:cNvCxnSpPr>
          <p:nvPr/>
        </p:nvCxnSpPr>
        <p:spPr>
          <a:xfrm flipV="1">
            <a:off x="1956889" y="1888778"/>
            <a:ext cx="501566" cy="69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31" idx="3"/>
            <a:endCxn id="1026" idx="1"/>
          </p:cNvCxnSpPr>
          <p:nvPr/>
        </p:nvCxnSpPr>
        <p:spPr>
          <a:xfrm flipV="1">
            <a:off x="1981988" y="1888778"/>
            <a:ext cx="476467" cy="1614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z2008018\AppData\Local\Microsoft\Windows\Temporary Internet Files\Content.IE5\DP6VADVG\lgi01b2014052308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46" y="2384925"/>
            <a:ext cx="946374" cy="1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z2008018\AppData\Local\Microsoft\Windows\Temporary Internet Files\Content.IE5\DP6VADVG\lgi01b2014052308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42" y="3503080"/>
            <a:ext cx="946374" cy="1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950889" y="857036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dirty="0"/>
              <a:t>参照</a:t>
            </a:r>
            <a:r>
              <a:rPr kumimoji="1" lang="ja-JP" altLang="en-US" b="1" dirty="0" smtClean="0"/>
              <a:t>グループ</a:t>
            </a:r>
            <a:endParaRPr kumimoji="1" lang="ja-JP" altLang="en-US" b="1" dirty="0"/>
          </a:p>
        </p:txBody>
      </p:sp>
      <p:pic>
        <p:nvPicPr>
          <p:cNvPr id="1032" name="Picture 8" descr="C:\Users\z2008018\AppData\Local\Microsoft\Windows\Temporary Internet Files\Content.IE5\DP6VADVG\sgi01a201410250600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66" y="1361600"/>
            <a:ext cx="1082233" cy="9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778816" y="223734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部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成約</a:t>
            </a:r>
            <a:endParaRPr kumimoji="1" lang="ja-JP" altLang="en-US" dirty="0"/>
          </a:p>
        </p:txBody>
      </p:sp>
      <p:pic>
        <p:nvPicPr>
          <p:cNvPr id="24" name="Picture 8" descr="C:\Users\z2008018\AppData\Local\Microsoft\Windows\Temporary Internet Files\Content.IE5\DP6VADVG\sgi01a201410250600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43" y="2613176"/>
            <a:ext cx="1082233" cy="9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770800" y="348892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部</a:t>
            </a:r>
            <a:r>
              <a:rPr kumimoji="1" lang="en-US" altLang="ja-JP" dirty="0" smtClean="0"/>
              <a:t>_</a:t>
            </a:r>
            <a:r>
              <a:rPr lang="ja-JP" altLang="en-US" dirty="0" smtClean="0"/>
              <a:t>請求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026" idx="3"/>
            <a:endCxn id="1032" idx="1"/>
          </p:cNvCxnSpPr>
          <p:nvPr/>
        </p:nvCxnSpPr>
        <p:spPr>
          <a:xfrm flipV="1">
            <a:off x="3404829" y="1861092"/>
            <a:ext cx="834338" cy="2768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8" idx="3"/>
            <a:endCxn id="1032" idx="1"/>
          </p:cNvCxnSpPr>
          <p:nvPr/>
        </p:nvCxnSpPr>
        <p:spPr>
          <a:xfrm flipV="1">
            <a:off x="3326820" y="1861092"/>
            <a:ext cx="912347" cy="11739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9" idx="3"/>
            <a:endCxn id="24" idx="1"/>
          </p:cNvCxnSpPr>
          <p:nvPr/>
        </p:nvCxnSpPr>
        <p:spPr>
          <a:xfrm flipV="1">
            <a:off x="3287816" y="3112669"/>
            <a:ext cx="1017227" cy="10405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マイル 28"/>
          <p:cNvSpPr/>
          <p:nvPr/>
        </p:nvSpPr>
        <p:spPr>
          <a:xfrm>
            <a:off x="7578292" y="1536041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マイル 41"/>
          <p:cNvSpPr/>
          <p:nvPr/>
        </p:nvSpPr>
        <p:spPr>
          <a:xfrm>
            <a:off x="7743392" y="1688441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スマイル 42"/>
          <p:cNvSpPr/>
          <p:nvPr/>
        </p:nvSpPr>
        <p:spPr>
          <a:xfrm>
            <a:off x="7908492" y="1840841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66898" y="1944051"/>
            <a:ext cx="17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成約番号：</a:t>
            </a:r>
            <a:r>
              <a:rPr kumimoji="1" lang="en-US" altLang="ja-JP" dirty="0" smtClean="0"/>
              <a:t>XX1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981988" y="3110388"/>
            <a:ext cx="17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成約番号：</a:t>
            </a:r>
            <a:r>
              <a:rPr kumimoji="1" lang="en-US" altLang="ja-JP" dirty="0" smtClean="0"/>
              <a:t>XX2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67033" y="4313420"/>
            <a:ext cx="17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請求番号：</a:t>
            </a:r>
            <a:r>
              <a:rPr kumimoji="1" lang="en-US" altLang="ja-JP" dirty="0" smtClean="0"/>
              <a:t>XX1</a:t>
            </a:r>
            <a:endParaRPr kumimoji="1" lang="ja-JP" altLang="en-US" dirty="0"/>
          </a:p>
        </p:txBody>
      </p:sp>
      <p:cxnSp>
        <p:nvCxnSpPr>
          <p:cNvPr id="36" name="カギ線コネクタ 35"/>
          <p:cNvCxnSpPr>
            <a:stCxn id="43" idx="6"/>
            <a:endCxn id="1031" idx="2"/>
          </p:cNvCxnSpPr>
          <p:nvPr/>
        </p:nvCxnSpPr>
        <p:spPr>
          <a:xfrm flipH="1">
            <a:off x="1526497" y="2165892"/>
            <a:ext cx="7084074" cy="1805240"/>
          </a:xfrm>
          <a:prstGeom prst="bentConnector4">
            <a:avLst>
              <a:gd name="adj1" fmla="val -3496"/>
              <a:gd name="adj2" fmla="val 240086"/>
            </a:avLst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436215" y="869343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dirty="0"/>
              <a:t>ユーザー</a:t>
            </a:r>
            <a:endParaRPr kumimoji="1"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04829" y="6248345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新規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作成・ファイルアップロード、参照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" name="Picture 9" descr="C:\Users\z2008018\AppData\Local\Microsoft\Windows\Temporary Internet Files\Content.IE5\7NQSD45N\gi01a201503102200-thum[1].jp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12" y="3438504"/>
            <a:ext cx="1238250" cy="1143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5" name="Picture 9" descr="C:\Users\z2008018\AppData\Local\Microsoft\Windows\Temporary Internet Files\Content.IE5\7NQSD45N\gi01a201503102200-thum[1].jp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35" y="4601452"/>
            <a:ext cx="1238250" cy="1143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0" name="テキスト ボックス 59"/>
          <p:cNvSpPr txBox="1"/>
          <p:nvPr/>
        </p:nvSpPr>
        <p:spPr>
          <a:xfrm>
            <a:off x="5964959" y="4282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業務部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776856" y="5465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財務経理部</a:t>
            </a:r>
            <a:endParaRPr kumimoji="1" lang="ja-JP" altLang="en-US" dirty="0"/>
          </a:p>
        </p:txBody>
      </p:sp>
      <p:cxnSp>
        <p:nvCxnSpPr>
          <p:cNvPr id="49" name="カギ線コネクタ 48"/>
          <p:cNvCxnSpPr>
            <a:stCxn id="78" idx="3"/>
            <a:endCxn id="33" idx="2"/>
          </p:cNvCxnSpPr>
          <p:nvPr/>
        </p:nvCxnSpPr>
        <p:spPr>
          <a:xfrm rot="5400000" flipH="1">
            <a:off x="4336696" y="899896"/>
            <a:ext cx="2211663" cy="5038638"/>
          </a:xfrm>
          <a:prstGeom prst="bentConnector3">
            <a:avLst>
              <a:gd name="adj1" fmla="val 3447"/>
            </a:avLst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78" idx="3"/>
            <a:endCxn id="45" idx="2"/>
          </p:cNvCxnSpPr>
          <p:nvPr/>
        </p:nvCxnSpPr>
        <p:spPr>
          <a:xfrm rot="5400000" flipH="1">
            <a:off x="4877410" y="1440610"/>
            <a:ext cx="1045326" cy="5123548"/>
          </a:xfrm>
          <a:prstGeom prst="bentConnector3">
            <a:avLst>
              <a:gd name="adj1" fmla="val 7294"/>
            </a:avLst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81" idx="4"/>
            <a:endCxn id="19" idx="2"/>
          </p:cNvCxnSpPr>
          <p:nvPr/>
        </p:nvCxnSpPr>
        <p:spPr>
          <a:xfrm rot="5400000" flipH="1">
            <a:off x="5061219" y="2556696"/>
            <a:ext cx="1022302" cy="5515482"/>
          </a:xfrm>
          <a:prstGeom prst="bentConnector3">
            <a:avLst>
              <a:gd name="adj1" fmla="val -22361"/>
            </a:avLst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637325" y="3046371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 smtClean="0"/>
              <a:t>特権グループ</a:t>
            </a:r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37645" y="5744453"/>
            <a:ext cx="95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参照・変更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306235" y="4212172"/>
            <a:ext cx="95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参照・変更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スマイル 75"/>
          <p:cNvSpPr/>
          <p:nvPr/>
        </p:nvSpPr>
        <p:spPr>
          <a:xfrm>
            <a:off x="7528830" y="3665349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スマイル 76"/>
          <p:cNvSpPr/>
          <p:nvPr/>
        </p:nvSpPr>
        <p:spPr>
          <a:xfrm>
            <a:off x="7693930" y="3817749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スマイル 77"/>
          <p:cNvSpPr/>
          <p:nvPr/>
        </p:nvSpPr>
        <p:spPr>
          <a:xfrm>
            <a:off x="7859030" y="3970149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スマイル 78"/>
          <p:cNvSpPr/>
          <p:nvPr/>
        </p:nvSpPr>
        <p:spPr>
          <a:xfrm>
            <a:off x="7648872" y="4870686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スマイル 79"/>
          <p:cNvSpPr/>
          <p:nvPr/>
        </p:nvSpPr>
        <p:spPr>
          <a:xfrm>
            <a:off x="7813972" y="5023086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スマイル 80"/>
          <p:cNvSpPr/>
          <p:nvPr/>
        </p:nvSpPr>
        <p:spPr>
          <a:xfrm>
            <a:off x="7979072" y="5175486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>
            <a:stCxn id="76" idx="2"/>
            <a:endCxn id="54" idx="3"/>
          </p:cNvCxnSpPr>
          <p:nvPr/>
        </p:nvCxnSpPr>
        <p:spPr>
          <a:xfrm flipH="1">
            <a:off x="7103162" y="3990400"/>
            <a:ext cx="425668" cy="196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79" idx="2"/>
            <a:endCxn id="55" idx="3"/>
          </p:cNvCxnSpPr>
          <p:nvPr/>
        </p:nvCxnSpPr>
        <p:spPr>
          <a:xfrm flipH="1" flipV="1">
            <a:off x="7158585" y="5172953"/>
            <a:ext cx="490286" cy="2278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1032" idx="3"/>
            <a:endCxn id="54" idx="1"/>
          </p:cNvCxnSpPr>
          <p:nvPr/>
        </p:nvCxnSpPr>
        <p:spPr>
          <a:xfrm>
            <a:off x="5321399" y="1861092"/>
            <a:ext cx="543513" cy="21489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線矢印コネクタ 1024"/>
          <p:cNvCxnSpPr>
            <a:stCxn id="24" idx="3"/>
            <a:endCxn id="55" idx="1"/>
          </p:cNvCxnSpPr>
          <p:nvPr/>
        </p:nvCxnSpPr>
        <p:spPr>
          <a:xfrm>
            <a:off x="5387276" y="3112668"/>
            <a:ext cx="533060" cy="20602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スマイル 55"/>
          <p:cNvSpPr/>
          <p:nvPr/>
        </p:nvSpPr>
        <p:spPr>
          <a:xfrm>
            <a:off x="7599131" y="2483602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スマイル 57"/>
          <p:cNvSpPr/>
          <p:nvPr/>
        </p:nvSpPr>
        <p:spPr>
          <a:xfrm>
            <a:off x="7764231" y="2636002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スマイル 58"/>
          <p:cNvSpPr/>
          <p:nvPr/>
        </p:nvSpPr>
        <p:spPr>
          <a:xfrm>
            <a:off x="7929331" y="2788402"/>
            <a:ext cx="702078" cy="65010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43330" y="142091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営業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部担当者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376426" y="25662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営業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部部長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62" idx="1"/>
            <a:endCxn id="1032" idx="3"/>
          </p:cNvCxnSpPr>
          <p:nvPr/>
        </p:nvCxnSpPr>
        <p:spPr>
          <a:xfrm flipH="1" flipV="1">
            <a:off x="5321399" y="1861092"/>
            <a:ext cx="2055027" cy="8897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2" idx="1"/>
            <a:endCxn id="24" idx="3"/>
          </p:cNvCxnSpPr>
          <p:nvPr/>
        </p:nvCxnSpPr>
        <p:spPr>
          <a:xfrm flipH="1">
            <a:off x="5387276" y="2750882"/>
            <a:ext cx="1989150" cy="36178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9" idx="2"/>
            <a:endCxn id="1032" idx="3"/>
          </p:cNvCxnSpPr>
          <p:nvPr/>
        </p:nvCxnSpPr>
        <p:spPr>
          <a:xfrm flipH="1">
            <a:off x="5321399" y="1861092"/>
            <a:ext cx="225689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770801" y="2189075"/>
            <a:ext cx="1075359" cy="375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637625" y="25388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所属グループ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4664968" y="2189075"/>
            <a:ext cx="722774" cy="375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92544" y="25388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業務区分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3140758" y="1930159"/>
            <a:ext cx="704880" cy="3758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140759" y="222050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伝票</a:t>
            </a:r>
            <a:r>
              <a:rPr kumimoji="1"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CLOUDFILING</a:t>
            </a:r>
            <a:r>
              <a:rPr kumimoji="1" lang="ja-JP" altLang="en-US" dirty="0" smtClean="0"/>
              <a:t>の構成要素と権限（図）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7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CLOUDFILING</a:t>
            </a:r>
            <a:r>
              <a:rPr lang="ja-JP" altLang="en-US" dirty="0"/>
              <a:t>の構成要素と</a:t>
            </a:r>
            <a:r>
              <a:rPr lang="ja-JP" altLang="en-US" dirty="0" smtClean="0"/>
              <a:t>権限①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568862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Book</a:t>
            </a:r>
            <a:r>
              <a:rPr kumimoji="1" lang="ja-JP" altLang="en-US" dirty="0" smtClean="0"/>
              <a:t>について</a:t>
            </a:r>
            <a:endParaRPr lang="en-US" altLang="ja-JP" dirty="0"/>
          </a:p>
          <a:p>
            <a:pPr marL="457166" lvl="1" indent="0">
              <a:buNone/>
            </a:pPr>
            <a:r>
              <a:rPr lang="en-US" altLang="ja-JP" dirty="0" smtClean="0"/>
              <a:t>CLOUDFILING</a:t>
            </a:r>
            <a:r>
              <a:rPr lang="ja-JP" altLang="en-US" dirty="0" smtClean="0"/>
              <a:t>において、ファイルは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という単位でまとまり、その単位での参照が可能（特定ファイルを指定することは不可）、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には参照グループが紐づき（１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に一つのみ紐付け可能、ファイルをアップロードする際そのユーザーが参加する参照グループが自動で紐づけられる）、そこに参加するユーザーが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の参照が可能となります</a:t>
            </a:r>
            <a:endParaRPr lang="en-US" altLang="ja-JP" dirty="0" smtClean="0"/>
          </a:p>
          <a:p>
            <a:pPr marL="457166" lvl="1" indent="0">
              <a:buNone/>
            </a:pPr>
            <a:r>
              <a:rPr lang="en-US" altLang="ja-JP" dirty="0" smtClean="0"/>
              <a:t>Book</a:t>
            </a:r>
            <a:r>
              <a:rPr lang="ja-JP" altLang="en-US" dirty="0" smtClean="0"/>
              <a:t>は伝票単位で作成され、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は伝票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で指定されます。</a:t>
            </a:r>
            <a:endParaRPr lang="en-US" altLang="ja-JP" dirty="0" smtClean="0"/>
          </a:p>
          <a:p>
            <a:pPr marL="457166" lvl="1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ユーザー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z</a:t>
            </a:r>
            <a:r>
              <a:rPr lang="ja-JP" altLang="en-US" dirty="0" smtClean="0"/>
              <a:t>社員番号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CLOUDFILING</a:t>
            </a:r>
            <a:r>
              <a:rPr lang="ja-JP" altLang="en-US" dirty="0" smtClean="0"/>
              <a:t>の利用は「登録制」で事前に申請を必要とし、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種類のユーザーに限定されます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ユニバーサルユーザー：無制限ユーザー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ライトユーザー：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ヵ月</a:t>
            </a:r>
            <a:r>
              <a:rPr kumimoji="1" lang="en-US" altLang="ja-JP" dirty="0" smtClean="0"/>
              <a:t>5Book</a:t>
            </a:r>
            <a:r>
              <a:rPr kumimoji="1" lang="ja-JP" altLang="en-US" dirty="0" smtClean="0"/>
              <a:t>まで登録制限のあるユーザー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/>
              <a:t>　</a:t>
            </a:r>
            <a:r>
              <a:rPr lang="ja-JP" altLang="en-US" dirty="0" smtClean="0"/>
              <a:t>詳細の運用については別途検討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80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CLOUDFILING</a:t>
            </a:r>
            <a:r>
              <a:rPr lang="ja-JP" altLang="en-US" dirty="0"/>
              <a:t>の構成要素と</a:t>
            </a:r>
            <a:r>
              <a:rPr lang="ja-JP" altLang="en-US" dirty="0" smtClean="0"/>
              <a:t>権限②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5688629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伝票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成約</a:t>
            </a:r>
            <a:r>
              <a:rPr lang="ja-JP" altLang="en-US" dirty="0" smtClean="0"/>
              <a:t>番号</a:t>
            </a:r>
            <a:r>
              <a:rPr lang="en-US" altLang="ja-JP" dirty="0" smtClean="0"/>
              <a:t>/</a:t>
            </a:r>
            <a:r>
              <a:rPr lang="ja-JP" altLang="en-US" dirty="0" smtClean="0"/>
              <a:t>請求書番号など書類をまとめる単位（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）となるキー項目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ファイル添付時業務システムからの送信項目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を特定する</a:t>
            </a:r>
            <a:r>
              <a:rPr lang="en-US" altLang="ja-JP" dirty="0" smtClean="0"/>
              <a:t>ID</a:t>
            </a:r>
            <a:r>
              <a:rPr lang="ja-JP" altLang="en-US" dirty="0"/>
              <a:t>と</a:t>
            </a:r>
            <a:r>
              <a:rPr lang="ja-JP" altLang="en-US" dirty="0" smtClean="0"/>
              <a:t>なるため、一意になるように下記の様に設定して下さい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ID&gt;_&lt;</a:t>
            </a:r>
            <a:r>
              <a:rPr lang="ja-JP" altLang="en-US" dirty="0" smtClean="0"/>
              <a:t>成約番号</a:t>
            </a:r>
            <a:r>
              <a:rPr lang="en-US" altLang="ja-JP" dirty="0" smtClean="0"/>
              <a:t>&gt;</a:t>
            </a:r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もし</a:t>
            </a:r>
            <a:r>
              <a:rPr lang="en-US" altLang="ja-JP" dirty="0" smtClean="0"/>
              <a:t>ERP</a:t>
            </a:r>
            <a:r>
              <a:rPr lang="ja-JP" altLang="en-US" dirty="0" smtClean="0"/>
              <a:t>で添付したファイルを承認時</a:t>
            </a:r>
            <a:r>
              <a:rPr lang="en-US" altLang="ja-JP" dirty="0" smtClean="0"/>
              <a:t>BPMS</a:t>
            </a:r>
            <a:r>
              <a:rPr lang="ja-JP" altLang="en-US" dirty="0"/>
              <a:t>から</a:t>
            </a:r>
            <a:r>
              <a:rPr lang="ja-JP" altLang="en-US" dirty="0" smtClean="0"/>
              <a:t>参照するなどシステムをまたがる場合、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ID&gt;</a:t>
            </a:r>
            <a:r>
              <a:rPr lang="ja-JP" altLang="en-US" dirty="0" smtClean="0"/>
              <a:t>にこだわらず、申請書毎に任意の値に設定してください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ja-JP" altLang="en-US" dirty="0" smtClean="0"/>
              <a:t>参照グループについて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Book</a:t>
            </a:r>
            <a:r>
              <a:rPr lang="ja-JP" altLang="en-US" dirty="0" smtClean="0"/>
              <a:t>が参照できるユーザーグループで以下の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項目を合わせたものになる</a:t>
            </a:r>
            <a:endParaRPr lang="en-US" altLang="ja-JP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 smtClean="0"/>
              <a:t>所属グループ</a:t>
            </a:r>
            <a:endParaRPr lang="en-US" altLang="ja-JP" dirty="0" smtClean="0"/>
          </a:p>
          <a:p>
            <a:pPr marL="857250" lvl="2" indent="0">
              <a:buNone/>
            </a:pPr>
            <a:r>
              <a:rPr lang="ja-JP" altLang="en-US" dirty="0" smtClean="0"/>
              <a:t>所属する組織（人事組織に関わらずプロジェクトなど任意で作成可能）</a:t>
            </a:r>
            <a:endParaRPr lang="en-US" altLang="ja-JP" dirty="0" smtClean="0"/>
          </a:p>
          <a:p>
            <a:pPr marL="971550" lvl="1" indent="-514350">
              <a:buFont typeface="+mj-lt"/>
              <a:buAutoNum type="circleNumDbPlain"/>
            </a:pPr>
            <a:r>
              <a:rPr lang="ja-JP" altLang="en-US" dirty="0"/>
              <a:t>業務区分</a:t>
            </a:r>
            <a:endParaRPr lang="en-US" altLang="ja-JP" dirty="0"/>
          </a:p>
          <a:p>
            <a:pPr marL="857250" lvl="2" indent="0">
              <a:buNone/>
            </a:pPr>
            <a:r>
              <a:rPr lang="ja-JP" altLang="en-US" dirty="0" smtClean="0"/>
              <a:t>業務種別（発注・請求など）ごとに所属グループ内</a:t>
            </a:r>
            <a:r>
              <a:rPr lang="ja-JP" altLang="en-US" dirty="0"/>
              <a:t>でも</a:t>
            </a:r>
            <a:r>
              <a:rPr lang="ja-JP" altLang="en-US" dirty="0" smtClean="0"/>
              <a:t>参照できる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範囲をコントロールするために仕様する</a:t>
            </a:r>
            <a:endParaRPr lang="en-US" altLang="ja-JP" dirty="0" smtClean="0"/>
          </a:p>
          <a:p>
            <a:pPr marL="857250" lvl="2" indent="0">
              <a:buNone/>
            </a:pPr>
            <a:endParaRPr lang="en-US" altLang="ja-JP" dirty="0"/>
          </a:p>
          <a:p>
            <a:pPr marL="400050"/>
            <a:r>
              <a:rPr lang="ja-JP" altLang="en-US" dirty="0" smtClean="0"/>
              <a:t>特権グループについて</a:t>
            </a:r>
            <a:endParaRPr lang="en-US" altLang="ja-JP" dirty="0" smtClean="0"/>
          </a:p>
          <a:p>
            <a:pPr marL="800100" lvl="1"/>
            <a:r>
              <a:rPr lang="ja-JP" altLang="en-US" dirty="0"/>
              <a:t>参照</a:t>
            </a:r>
            <a:r>
              <a:rPr lang="ja-JP" altLang="en-US" dirty="0" smtClean="0"/>
              <a:t>グループに対してその参照グループに属する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の変更権限をもつユーザーのグループ、業務部</a:t>
            </a:r>
            <a:r>
              <a:rPr lang="en-US" altLang="ja-JP" dirty="0" smtClean="0"/>
              <a:t>/</a:t>
            </a:r>
            <a:r>
              <a:rPr lang="ja-JP" altLang="en-US" dirty="0" smtClean="0"/>
              <a:t>財務経理部などが対象になる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33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利用までの流れ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00472" y="764704"/>
            <a:ext cx="9512397" cy="568863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CLOUDFILING</a:t>
            </a:r>
            <a:r>
              <a:rPr lang="ja-JP" altLang="en-US" dirty="0" smtClean="0"/>
              <a:t>を利用するまでに、下記申請を完了させておく必要があります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ユーザー登録申請（</a:t>
            </a:r>
            <a:r>
              <a:rPr lang="en-US" altLang="ja-JP" dirty="0" smtClean="0"/>
              <a:t>e</a:t>
            </a:r>
            <a:r>
              <a:rPr lang="ja-JP" altLang="en-US" dirty="0" smtClean="0"/>
              <a:t>申請化予定）ー各ユーザー毎の申請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</a:t>
            </a:r>
            <a:r>
              <a:rPr lang="ja-JP" altLang="en-US" dirty="0" smtClean="0"/>
              <a:t>付社員番号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名前</a:t>
            </a:r>
            <a:endParaRPr lang="en-US" altLang="ja-JP" dirty="0"/>
          </a:p>
          <a:p>
            <a:pPr lvl="1"/>
            <a:r>
              <a:rPr lang="ja-JP" altLang="en-US" dirty="0"/>
              <a:t>部署</a:t>
            </a:r>
            <a:endParaRPr lang="en-US" altLang="ja-JP" dirty="0"/>
          </a:p>
          <a:p>
            <a:pPr lvl="1"/>
            <a:r>
              <a:rPr lang="ja-JP" altLang="en-US" dirty="0"/>
              <a:t>ユーザータイプ（ユニバーサル </a:t>
            </a:r>
            <a:r>
              <a:rPr lang="en-US" altLang="ja-JP" dirty="0"/>
              <a:t>or </a:t>
            </a:r>
            <a:r>
              <a:rPr lang="ja-JP" altLang="en-US" dirty="0"/>
              <a:t>ライト（月</a:t>
            </a:r>
            <a:r>
              <a:rPr lang="en-US" altLang="ja-JP" dirty="0"/>
              <a:t>5</a:t>
            </a:r>
            <a:r>
              <a:rPr lang="ja-JP" altLang="en-US" dirty="0"/>
              <a:t>ブック登録制限付き））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特権グループ</a:t>
            </a:r>
            <a:r>
              <a:rPr lang="ja-JP" altLang="en-US" dirty="0" smtClean="0"/>
              <a:t>申請　－組織管理者一括申請</a:t>
            </a:r>
            <a:endParaRPr lang="en-US" altLang="ja-JP" dirty="0"/>
          </a:p>
          <a:p>
            <a:pPr lvl="1"/>
            <a:r>
              <a:rPr lang="ja-JP" altLang="en-US" dirty="0"/>
              <a:t>所属グループ（業務部</a:t>
            </a:r>
            <a:r>
              <a:rPr lang="en-US" altLang="ja-JP" dirty="0"/>
              <a:t>/</a:t>
            </a:r>
            <a:r>
              <a:rPr lang="ja-JP" altLang="en-US" dirty="0"/>
              <a:t>財務会計</a:t>
            </a:r>
            <a:r>
              <a:rPr lang="en-US" altLang="ja-JP" dirty="0"/>
              <a:t>/PMO</a:t>
            </a:r>
            <a:r>
              <a:rPr lang="ja-JP" altLang="en-US" dirty="0"/>
              <a:t>など）</a:t>
            </a:r>
            <a:endParaRPr lang="en-US" altLang="ja-JP" dirty="0"/>
          </a:p>
          <a:p>
            <a:pPr lvl="1"/>
            <a:r>
              <a:rPr lang="ja-JP" altLang="en-US" dirty="0"/>
              <a:t>業務区分（もし、例えば業務部内で業務単位で分ける場合）</a:t>
            </a:r>
            <a:endParaRPr lang="en-US" altLang="ja-JP" dirty="0"/>
          </a:p>
          <a:p>
            <a:pPr lvl="1"/>
            <a:r>
              <a:rPr lang="ja-JP" altLang="en-US" dirty="0"/>
              <a:t>メンバー（ユーザーの紐付け）</a:t>
            </a:r>
            <a:endParaRPr lang="en-US" altLang="ja-JP" dirty="0"/>
          </a:p>
          <a:p>
            <a:pPr lvl="1"/>
            <a:r>
              <a:rPr lang="ja-JP" altLang="en-US" dirty="0"/>
              <a:t>グループの管理者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参照グループ</a:t>
            </a:r>
            <a:r>
              <a:rPr lang="ja-JP" altLang="en-US" dirty="0" smtClean="0"/>
              <a:t>申請　－組織管理者一括申請</a:t>
            </a:r>
            <a:endParaRPr lang="en-US" altLang="ja-JP" dirty="0"/>
          </a:p>
          <a:p>
            <a:pPr lvl="1"/>
            <a:r>
              <a:rPr lang="ja-JP" altLang="en-US" dirty="0"/>
              <a:t>所属グループ（例：部署</a:t>
            </a:r>
            <a:r>
              <a:rPr lang="en-US" altLang="ja-JP" dirty="0"/>
              <a:t>/</a:t>
            </a:r>
            <a:r>
              <a:rPr lang="ja-JP" altLang="en-US" dirty="0"/>
              <a:t>オフィス</a:t>
            </a:r>
            <a:r>
              <a:rPr lang="en-US" altLang="ja-JP" dirty="0"/>
              <a:t>/</a:t>
            </a:r>
            <a:r>
              <a:rPr lang="ja-JP" altLang="en-US" dirty="0"/>
              <a:t>役職</a:t>
            </a:r>
            <a:r>
              <a:rPr lang="en-US" altLang="ja-JP" dirty="0"/>
              <a:t>/</a:t>
            </a:r>
            <a:r>
              <a:rPr lang="ja-JP" altLang="en-US" dirty="0"/>
              <a:t>プロジェクトなど）</a:t>
            </a:r>
            <a:endParaRPr lang="en-US" altLang="ja-JP" dirty="0"/>
          </a:p>
          <a:p>
            <a:pPr lvl="1"/>
            <a:r>
              <a:rPr lang="ja-JP" altLang="en-US" dirty="0"/>
              <a:t>業務区分（例：見積</a:t>
            </a:r>
            <a:r>
              <a:rPr lang="en-US" altLang="ja-JP" dirty="0"/>
              <a:t>/</a:t>
            </a:r>
            <a:r>
              <a:rPr lang="ja-JP" altLang="en-US" dirty="0"/>
              <a:t>成約</a:t>
            </a:r>
            <a:r>
              <a:rPr lang="en-US" altLang="ja-JP" dirty="0"/>
              <a:t>/</a:t>
            </a:r>
            <a:r>
              <a:rPr lang="ja-JP" altLang="en-US" dirty="0"/>
              <a:t>請求など）</a:t>
            </a:r>
            <a:endParaRPr lang="en-US" altLang="ja-JP" dirty="0"/>
          </a:p>
          <a:p>
            <a:pPr lvl="1"/>
            <a:r>
              <a:rPr lang="ja-JP" altLang="en-US" dirty="0"/>
              <a:t>特権グループ（特権グループの紐付け）</a:t>
            </a:r>
            <a:endParaRPr lang="en-US" altLang="ja-JP" dirty="0"/>
          </a:p>
          <a:p>
            <a:pPr lvl="1"/>
            <a:r>
              <a:rPr lang="ja-JP" altLang="en-US" dirty="0"/>
              <a:t>メンバー（ユーザーの紐付け）</a:t>
            </a:r>
            <a:endParaRPr lang="en-US" altLang="ja-JP" dirty="0"/>
          </a:p>
          <a:p>
            <a:pPr lvl="1"/>
            <a:r>
              <a:rPr lang="ja-JP" altLang="en-US" dirty="0"/>
              <a:t>グループの管理者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5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FILINGロ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2" y="517322"/>
            <a:ext cx="257272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002783" y="2070140"/>
            <a:ext cx="4640736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/>
              <a:t>CLOUDFILING API</a:t>
            </a:r>
            <a:r>
              <a:rPr lang="ja-JP" altLang="en-US" sz="1400" dirty="0" smtClean="0"/>
              <a:t>実行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・ファイルのアップロード　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</a:rPr>
              <a:t>非同期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66679" y="1700808"/>
            <a:ext cx="27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CLOUDFILING@asteria</a:t>
            </a:r>
            <a:r>
              <a:rPr lang="en-US" altLang="ja-JP" b="1" dirty="0" smtClean="0">
                <a:solidFill>
                  <a:schemeClr val="accent3"/>
                </a:solidFill>
              </a:rPr>
              <a:t>(EAI)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055211" y="4630688"/>
            <a:ext cx="3042338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5292570" y="4653136"/>
            <a:ext cx="304233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045112" y="2905070"/>
            <a:ext cx="4640736" cy="324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56722" y="274464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chemeClr val="accent3"/>
                </a:solidFill>
              </a:rPr>
              <a:t>aTres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pic>
        <p:nvPicPr>
          <p:cNvPr id="1027" name="Picture 3" descr="C:\Users\z2008018\AppData\Local\Microsoft\Windows\Temporary Internet Files\Content.IE5\YDPBQX2O\Portable_bleu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43" y="5644400"/>
            <a:ext cx="1264965" cy="12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カギ線コネクタ 14"/>
          <p:cNvCxnSpPr/>
          <p:nvPr/>
        </p:nvCxnSpPr>
        <p:spPr>
          <a:xfrm flipV="1">
            <a:off x="5860508" y="4149080"/>
            <a:ext cx="2914916" cy="2113328"/>
          </a:xfrm>
          <a:prstGeom prst="bentConnector3">
            <a:avLst>
              <a:gd name="adj1" fmla="val 9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/>
          <p:cNvSpPr/>
          <p:nvPr/>
        </p:nvSpPr>
        <p:spPr>
          <a:xfrm>
            <a:off x="4322513" y="6104104"/>
            <a:ext cx="546061" cy="63878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3576380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53000" y="2718212"/>
            <a:ext cx="0" cy="18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462582" y="2708920"/>
            <a:ext cx="0" cy="19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6" idx="0"/>
            <a:endCxn id="1026" idx="2"/>
          </p:cNvCxnSpPr>
          <p:nvPr/>
        </p:nvCxnSpPr>
        <p:spPr>
          <a:xfrm flipV="1">
            <a:off x="5323152" y="1741458"/>
            <a:ext cx="1827964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156780" y="4693786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1"/>
                </a:solidFill>
              </a:rPr>
              <a:t>SAP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22839" y="4753299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JAVA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系スクラッチ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4558" y="3689694"/>
            <a:ext cx="8432207" cy="45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CF</a:t>
            </a:r>
            <a:r>
              <a:rPr kumimoji="1" lang="ja-JP" altLang="en-US" b="1" i="1" dirty="0" smtClean="0"/>
              <a:t>用共通機能（</a:t>
            </a:r>
            <a:r>
              <a:rPr kumimoji="1" lang="en-US" altLang="ja-JP" b="1" i="1" dirty="0" smtClean="0"/>
              <a:t>JAVA</a:t>
            </a:r>
            <a:r>
              <a:rPr kumimoji="1" lang="ja-JP" altLang="en-US" b="1" i="1" dirty="0" smtClean="0"/>
              <a:t>）</a:t>
            </a:r>
            <a:endParaRPr kumimoji="1" lang="ja-JP" altLang="en-US" b="1" i="1" dirty="0"/>
          </a:p>
        </p:txBody>
      </p:sp>
      <p:cxnSp>
        <p:nvCxnSpPr>
          <p:cNvPr id="26" name="カギ線コネクタ 25"/>
          <p:cNvCxnSpPr>
            <a:stCxn id="16" idx="2"/>
          </p:cNvCxnSpPr>
          <p:nvPr/>
        </p:nvCxnSpPr>
        <p:spPr>
          <a:xfrm rot="10800000">
            <a:off x="1442611" y="4149080"/>
            <a:ext cx="2879904" cy="2274414"/>
          </a:xfrm>
          <a:prstGeom prst="bentConnector3">
            <a:avLst>
              <a:gd name="adj1" fmla="val 100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984725" y="3229106"/>
            <a:ext cx="0" cy="46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5494308" y="3212976"/>
            <a:ext cx="8943" cy="47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558605" y="3284984"/>
            <a:ext cx="73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FTP/get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975188" y="3305512"/>
            <a:ext cx="102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HTTP/SOAP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8346" y="4219546"/>
            <a:ext cx="218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②</a:t>
            </a:r>
            <a:r>
              <a:rPr kumimoji="1" lang="ja-JP" altLang="en-US" sz="1400" b="1" dirty="0" smtClean="0"/>
              <a:t>ブラウザ起動 </a:t>
            </a:r>
            <a:r>
              <a:rPr kumimoji="1" lang="en-US" altLang="ja-JP" sz="1400" b="1" dirty="0" smtClean="0"/>
              <a:t>(</a:t>
            </a:r>
            <a:r>
              <a:rPr lang="en-US" altLang="ja-JP" sz="1400" b="1" dirty="0" smtClean="0"/>
              <a:t>http get)</a:t>
            </a:r>
            <a:endParaRPr kumimoji="1" lang="ja-JP" altLang="en-US" sz="1400" b="1" dirty="0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6825208" y="4149080"/>
            <a:ext cx="0" cy="4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818540" y="63615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b="1" dirty="0" smtClean="0"/>
              <a:t>③アップロード</a:t>
            </a:r>
            <a:endParaRPr lang="ja-JP" altLang="en-US" b="1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709999" y="621756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b="1" dirty="0" smtClean="0"/>
              <a:t>③アップロード</a:t>
            </a:r>
            <a:endParaRPr lang="ja-JP" altLang="en-US" b="1" dirty="0"/>
          </a:p>
        </p:txBody>
      </p:sp>
      <p:cxnSp>
        <p:nvCxnSpPr>
          <p:cNvPr id="72" name="カギ線コネクタ 71"/>
          <p:cNvCxnSpPr>
            <a:endCxn id="8" idx="2"/>
          </p:cNvCxnSpPr>
          <p:nvPr/>
        </p:nvCxnSpPr>
        <p:spPr>
          <a:xfrm rot="10800000">
            <a:off x="3576380" y="5566792"/>
            <a:ext cx="1019163" cy="310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endCxn id="10" idx="2"/>
          </p:cNvCxnSpPr>
          <p:nvPr/>
        </p:nvCxnSpPr>
        <p:spPr>
          <a:xfrm flipV="1">
            <a:off x="5365480" y="5589241"/>
            <a:ext cx="1448259" cy="288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1" y="2566432"/>
            <a:ext cx="2129412" cy="12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17849" y="23395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i="1" dirty="0" smtClean="0"/>
              <a:t>アップロード画面</a:t>
            </a:r>
            <a:endParaRPr kumimoji="1" lang="ja-JP" altLang="en-US" b="1" i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58275" y="4509120"/>
            <a:ext cx="2339102" cy="7386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ブラウザ起動時の連携項目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・ユーザー</a:t>
            </a:r>
            <a:r>
              <a:rPr kumimoji="1" lang="en-US" altLang="ja-JP" sz="1400" b="1" dirty="0" smtClean="0"/>
              <a:t>ID(</a:t>
            </a:r>
            <a:r>
              <a:rPr kumimoji="1" lang="ja-JP" altLang="en-US" sz="1400" b="1" dirty="0" smtClean="0"/>
              <a:t>社員番号</a:t>
            </a:r>
            <a:r>
              <a:rPr kumimoji="1" lang="en-US" altLang="ja-JP" sz="1400" b="1" dirty="0" smtClean="0"/>
              <a:t>)</a:t>
            </a:r>
          </a:p>
          <a:p>
            <a:r>
              <a:rPr lang="ja-JP" altLang="en-US" sz="1400" b="1" dirty="0" smtClean="0"/>
              <a:t>・伝票</a:t>
            </a:r>
            <a:r>
              <a:rPr lang="en-US" altLang="ja-JP" sz="1400" b="1" dirty="0" smtClean="0"/>
              <a:t>ID</a:t>
            </a:r>
            <a:endParaRPr kumimoji="1" lang="ja-JP" altLang="en-US" sz="14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72074" y="57332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b="1" dirty="0" smtClean="0"/>
              <a:t>①伝票登録</a:t>
            </a:r>
            <a:endParaRPr lang="en-US" altLang="ja-JP" b="1" dirty="0" smtClean="0"/>
          </a:p>
          <a:p>
            <a:r>
              <a:rPr lang="ja-JP" altLang="en-US" b="1" dirty="0" smtClean="0"/>
              <a:t>⇒「ファイル添付」ボタン</a:t>
            </a:r>
            <a:endParaRPr lang="ja-JP" altLang="en-US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18927" y="5733256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b="1" dirty="0" smtClean="0"/>
              <a:t>①伝票登録</a:t>
            </a:r>
            <a:endParaRPr lang="en-US" altLang="ja-JP" b="1" dirty="0" smtClean="0"/>
          </a:p>
          <a:p>
            <a:r>
              <a:rPr lang="ja-JP" altLang="en-US" b="1" dirty="0"/>
              <a:t>⇒「ファイル添付」ボタン</a:t>
            </a:r>
          </a:p>
          <a:p>
            <a:endParaRPr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4773" y="3419327"/>
            <a:ext cx="2976857" cy="95410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複数の参照グループを持つ場合、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・所属グループ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・業務</a:t>
            </a:r>
            <a:r>
              <a:rPr lang="ja-JP" altLang="en-US" sz="1400" b="1" dirty="0" smtClean="0"/>
              <a:t>区分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を選択</a:t>
            </a:r>
            <a:r>
              <a:rPr lang="ja-JP" altLang="en-US" sz="1400" b="1" dirty="0" smtClean="0"/>
              <a:t>画面表示</a:t>
            </a:r>
            <a:endParaRPr kumimoji="1" lang="ja-JP" altLang="en-US" sz="1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2638" y="9392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ファイル登録・追加処理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6580" y="116674"/>
            <a:ext cx="8915400" cy="4320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ファイル登録・追加処理概要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ファイル登録・追加</a:t>
            </a:r>
            <a:r>
              <a:rPr lang="ja-JP" altLang="en-US" dirty="0" smtClean="0"/>
              <a:t>処理</a:t>
            </a:r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30" y="620690"/>
            <a:ext cx="9512397" cy="623731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の仕様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GET</a:t>
            </a:r>
            <a:r>
              <a:rPr lang="ja-JP" altLang="en-US" dirty="0" smtClean="0"/>
              <a:t>メソッドを使用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の後ろにパラメータをセットしてブラウザを起動する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http://&lt;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&gt;?user=“</a:t>
            </a:r>
            <a:r>
              <a:rPr lang="en-US" altLang="ja-JP" dirty="0" err="1" smtClean="0"/>
              <a:t>zXXXXXXXX</a:t>
            </a:r>
            <a:r>
              <a:rPr lang="en-US" altLang="ja-JP" dirty="0" smtClean="0"/>
              <a:t>”&amp;id=“123456789”</a:t>
            </a:r>
          </a:p>
          <a:p>
            <a:pPr marL="457200" lvl="1" indent="0">
              <a:buNone/>
            </a:pPr>
            <a:r>
              <a:rPr lang="ja-JP" altLang="en-US" dirty="0" smtClean="0"/>
              <a:t>項目：社員番号（</a:t>
            </a:r>
            <a:r>
              <a:rPr lang="en-US" altLang="ja-JP" dirty="0" smtClean="0"/>
              <a:t>user)/</a:t>
            </a:r>
            <a:r>
              <a:rPr lang="ja-JP" altLang="en-US" dirty="0" smtClean="0"/>
              <a:t>伝票</a:t>
            </a:r>
            <a:r>
              <a:rPr lang="en-US" altLang="ja-JP" dirty="0" smtClean="0"/>
              <a:t>ID(id)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新規</a:t>
            </a:r>
            <a:r>
              <a:rPr lang="en-US" altLang="ja-JP" dirty="0" smtClean="0"/>
              <a:t>Book or </a:t>
            </a:r>
            <a:r>
              <a:rPr lang="ja-JP" altLang="en-US" dirty="0" smtClean="0"/>
              <a:t>ファイル追加のハンドリングはこちらで行います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新規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作成時、複数の参照グループを持つユーザーだった場合、選択画面を表示します</a:t>
            </a:r>
            <a:endParaRPr lang="en-US" altLang="ja-JP" dirty="0" smtClean="0"/>
          </a:p>
          <a:p>
            <a:pPr marL="457166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複数ファイルの一括で登録することを可能と</a:t>
            </a:r>
            <a:r>
              <a:rPr lang="ja-JP" altLang="en-US" dirty="0" smtClean="0"/>
              <a:t>します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登録順序指定可能とする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エラー種別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ユーザーの登録がない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登録されている参照グループがない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現在対象</a:t>
            </a:r>
            <a:r>
              <a:rPr lang="en-US" altLang="ja-JP" dirty="0" smtClean="0"/>
              <a:t>Book</a:t>
            </a:r>
            <a:r>
              <a:rPr lang="ja-JP" altLang="en-US" dirty="0" smtClean="0"/>
              <a:t>が登録中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更新中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添付可能対象のファイル（拡張子）ではない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pdf/</a:t>
            </a:r>
            <a:r>
              <a:rPr lang="en-US" altLang="ja-JP" dirty="0" err="1" smtClean="0"/>
              <a:t>xls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ppt</a:t>
            </a:r>
            <a:r>
              <a:rPr lang="en-US" altLang="ja-JP" dirty="0" smtClean="0"/>
              <a:t>/doc/</a:t>
            </a:r>
            <a:r>
              <a:rPr lang="en-US" altLang="ja-JP" dirty="0" err="1" smtClean="0"/>
              <a:t>xlsx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pptx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docx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　画像は不可とします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システムエラー（詳細設計で別途詳細）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0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20440</TotalTime>
  <Words>987</Words>
  <Application>Microsoft Office PowerPoint</Application>
  <PresentationFormat>A4 210 x 297 mm</PresentationFormat>
  <Paragraphs>301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ファイル添付ガイドライン</vt:lpstr>
      <vt:lpstr>ファイル添付を取り巻く業務イメージ（業務部作成）</vt:lpstr>
      <vt:lpstr>業務部のパイロット運用との違い</vt:lpstr>
      <vt:lpstr>CLOUDFILINGの構成要素と権限（図）</vt:lpstr>
      <vt:lpstr>CLOUDFILINGの構成要素と権限①</vt:lpstr>
      <vt:lpstr>CLOUDFILINGの構成要素と権限②</vt:lpstr>
      <vt:lpstr>利用までの流れ</vt:lpstr>
      <vt:lpstr>ファイル登録・追加処理概要</vt:lpstr>
      <vt:lpstr>ファイル登録・追加処理詳細</vt:lpstr>
      <vt:lpstr>ファイル登録・追加処理概要（バッチ版）</vt:lpstr>
      <vt:lpstr>ファイル登録・追加処理詳細（バッチ版）</vt:lpstr>
      <vt:lpstr>ファイル参照／Book有無確認処理概要</vt:lpstr>
      <vt:lpstr>ファイル参照／Book有無確認処理詳細</vt:lpstr>
      <vt:lpstr>CLOUDFILING参照イメージ</vt:lpstr>
      <vt:lpstr>権限変更処理概要</vt:lpstr>
      <vt:lpstr>権限変更処理詳細</vt:lpstr>
      <vt:lpstr>今回採用しない機能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masaki.sakaino</dc:creator>
  <cp:lastModifiedBy>田島　麻子</cp:lastModifiedBy>
  <cp:revision>1353</cp:revision>
  <cp:lastPrinted>2014-02-05T01:30:13Z</cp:lastPrinted>
  <dcterms:created xsi:type="dcterms:W3CDTF">2014-01-23T00:21:30Z</dcterms:created>
  <dcterms:modified xsi:type="dcterms:W3CDTF">2015-11-04T03:40:36Z</dcterms:modified>
</cp:coreProperties>
</file>