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sldIdLst>
    <p:sldId id="366" r:id="rId2"/>
    <p:sldId id="451" r:id="rId3"/>
    <p:sldId id="452" r:id="rId4"/>
    <p:sldId id="450" r:id="rId5"/>
    <p:sldId id="384" r:id="rId6"/>
    <p:sldId id="385" r:id="rId7"/>
    <p:sldId id="435" r:id="rId8"/>
    <p:sldId id="433" r:id="rId9"/>
    <p:sldId id="436" r:id="rId10"/>
    <p:sldId id="439" r:id="rId11"/>
    <p:sldId id="444" r:id="rId12"/>
    <p:sldId id="389" r:id="rId13"/>
    <p:sldId id="386" r:id="rId14"/>
    <p:sldId id="432" r:id="rId15"/>
    <p:sldId id="441" r:id="rId16"/>
    <p:sldId id="442" r:id="rId17"/>
    <p:sldId id="446" r:id="rId18"/>
    <p:sldId id="445" r:id="rId19"/>
    <p:sldId id="394" r:id="rId20"/>
    <p:sldId id="443" r:id="rId21"/>
    <p:sldId id="391" r:id="rId22"/>
    <p:sldId id="430" r:id="rId23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2" autoAdjust="0"/>
    <p:restoredTop sz="94523" autoAdjust="0"/>
  </p:normalViewPr>
  <p:slideViewPr>
    <p:cSldViewPr>
      <p:cViewPr varScale="1">
        <p:scale>
          <a:sx n="76" d="100"/>
          <a:sy n="76" d="100"/>
        </p:scale>
        <p:origin x="141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12056112-CDCF-417A-9626-3CCAD9DE1411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EEABC778-B1FA-4A02-8E3E-F58A0193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679055"/>
            <a:ext cx="8420100" cy="147002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4221088"/>
            <a:ext cx="6934200" cy="1417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AB31-EF95-45F2-9EB1-DB408BD002E9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5916" y="838200"/>
            <a:ext cx="9274175" cy="76200"/>
          </a:xfrm>
          <a:prstGeom prst="rect">
            <a:avLst/>
          </a:prstGeom>
          <a:gradFill rotWithShape="1">
            <a:gsLst>
              <a:gs pos="0">
                <a:srgbClr val="A9CB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r" fontAlgn="auto">
              <a:spcAft>
                <a:spcPts val="0"/>
              </a:spcAft>
              <a:defRPr/>
            </a:pPr>
            <a:endParaRPr lang="ja-JP" altLang="ja-JP" sz="13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8" name="Picture 5" descr="CS1_p3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178" y="493714"/>
            <a:ext cx="26130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809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9"/>
            <a:ext cx="9512397" cy="201622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FDE-9EFE-4FF2-9632-44F4F1C71EE7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83000" y="548680"/>
            <a:ext cx="9540000" cy="36000"/>
          </a:xfrm>
          <a:prstGeom prst="rect">
            <a:avLst/>
          </a:prstGeom>
          <a:gradFill rotWithShape="1">
            <a:gsLst>
              <a:gs pos="0">
                <a:srgbClr val="A9CB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r" fontAlgn="auto">
              <a:spcAft>
                <a:spcPts val="0"/>
              </a:spcAft>
              <a:defRPr/>
            </a:pPr>
            <a:endParaRPr lang="ja-JP" altLang="ja-JP" sz="13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8" name="Picture 7" descr="CS1_p3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81392" y="116672"/>
            <a:ext cx="12411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9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732C-C2C7-40A0-9841-9B75E3C289B5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8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86580" y="116672"/>
            <a:ext cx="8915400" cy="432008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93131" y="620688"/>
            <a:ext cx="8915400" cy="4525963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82B3-CF30-443C-9021-0179A8F8F127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642000"/>
            <a:ext cx="2311400" cy="216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CDA7CF-3E48-41EA-AF5C-3FCD31B8EB5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490" y="6633493"/>
            <a:ext cx="3312000" cy="233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kumimoji="1" sz="1000" kern="1200" baseline="0">
                <a:solidFill>
                  <a:schemeClr val="tx1"/>
                </a:solidFill>
                <a:latin typeface="+mn-lt"/>
                <a:ea typeface="HGP創英角ｺﾞｼｯｸUB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次期基幹系システム推進室 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Project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77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＜</a:t>
            </a:r>
            <a:r>
              <a:rPr lang="en-US" altLang="ja-JP" dirty="0" smtClean="0"/>
              <a:t>AMO</a:t>
            </a:r>
            <a:r>
              <a:rPr lang="ja-JP" altLang="en-US" dirty="0" smtClean="0"/>
              <a:t>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第７回　アプリ技術検討会議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（会議後検討結果含む）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2015/</a:t>
            </a:r>
            <a:r>
              <a:rPr lang="en-US" altLang="ja-JP" dirty="0" smtClean="0"/>
              <a:t>11</a:t>
            </a:r>
            <a:r>
              <a:rPr kumimoji="1" lang="en-US" altLang="ja-JP" dirty="0" smtClean="0"/>
              <a:t>/1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160912" y="6365001"/>
            <a:ext cx="5622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「</a:t>
            </a:r>
            <a:r>
              <a:rPr lang="en-US" altLang="ja-JP" sz="1200" dirty="0"/>
              <a:t>AMO</a:t>
            </a:r>
            <a:r>
              <a:rPr lang="ja-JP" altLang="en-US" sz="1200" dirty="0" smtClean="0"/>
              <a:t>」は「</a:t>
            </a:r>
            <a:r>
              <a:rPr lang="en-US" altLang="ja-JP" sz="1200" dirty="0" smtClean="0"/>
              <a:t>Architecture </a:t>
            </a:r>
            <a:r>
              <a:rPr lang="en-US" altLang="ja-JP" sz="1200" dirty="0"/>
              <a:t>Management </a:t>
            </a:r>
            <a:r>
              <a:rPr lang="en-US" altLang="ja-JP" sz="1200" dirty="0" smtClean="0"/>
              <a:t>Office</a:t>
            </a:r>
            <a:r>
              <a:rPr lang="ja-JP" altLang="en-US" sz="1200" dirty="0" smtClean="0"/>
              <a:t>」の略称（共通アーキの呼称）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6548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 smtClean="0"/>
              <a:t>第６回技術</a:t>
            </a:r>
            <a:r>
              <a:rPr lang="ja-JP" altLang="en-US" dirty="0"/>
              <a:t>課題</a:t>
            </a:r>
            <a:r>
              <a:rPr lang="ja-JP" altLang="en-US" dirty="0" smtClean="0"/>
              <a:t>検討結果（</a:t>
            </a:r>
            <a:r>
              <a:rPr lang="ja-JP" altLang="en-US" dirty="0"/>
              <a:t>３</a:t>
            </a:r>
            <a:r>
              <a:rPr lang="ja-JP" altLang="en-US" dirty="0" smtClean="0"/>
              <a:t>／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68863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2960"/>
              </p:ext>
            </p:extLst>
          </p:nvPr>
        </p:nvGraphicFramePr>
        <p:xfrm>
          <a:off x="272480" y="980729"/>
          <a:ext cx="9361040" cy="35661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41680"/>
                <a:gridCol w="2448272"/>
                <a:gridCol w="648072"/>
                <a:gridCol w="5523016"/>
              </a:tblGrid>
              <a:tr h="2329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番号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検討課題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状況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95946">
                <a:tc rowSpan="3">
                  <a:txBody>
                    <a:bodyPr/>
                    <a:lstStyle/>
                    <a:p>
                      <a:r>
                        <a:rPr lang="en-US" altLang="ja-JP" sz="1400" dirty="0" smtClean="0"/>
                        <a:t>11</a:t>
                      </a:r>
                      <a:r>
                        <a:rPr lang="ja-JP" altLang="en-US" sz="1400" dirty="0" smtClean="0"/>
                        <a:t>－</a:t>
                      </a:r>
                      <a:r>
                        <a:rPr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＜</a:t>
                      </a:r>
                      <a:r>
                        <a:rPr lang="en-US" altLang="ja-JP" sz="1400" dirty="0" smtClean="0"/>
                        <a:t>Java</a:t>
                      </a:r>
                      <a:r>
                        <a:rPr lang="ja-JP" altLang="en-US" sz="1400" dirty="0" smtClean="0"/>
                        <a:t>実装規約／実装方式＞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実装方式／実装規約</a:t>
                      </a: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継続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</a:t>
                      </a:r>
                      <a:r>
                        <a:rPr lang="en-US" altLang="ja-JP" sz="1400" dirty="0" smtClean="0"/>
                        <a:t>Java</a:t>
                      </a:r>
                      <a:r>
                        <a:rPr lang="ja-JP" altLang="en-US" sz="1400" dirty="0" smtClean="0"/>
                        <a:t>オンライン方式と規約は、内容確認を宿題として実施に決定。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</a:t>
                      </a:r>
                      <a:r>
                        <a:rPr lang="en-US" altLang="ja-JP" sz="1400" dirty="0" smtClean="0"/>
                        <a:t>Java</a:t>
                      </a:r>
                      <a:r>
                        <a:rPr lang="ja-JP" altLang="en-US" sz="1400" dirty="0" smtClean="0"/>
                        <a:t>バッチ処理方針は、</a:t>
                      </a:r>
                      <a:r>
                        <a:rPr lang="en-US" altLang="ja-JP" sz="1400" dirty="0" smtClean="0"/>
                        <a:t>JP1</a:t>
                      </a:r>
                      <a:r>
                        <a:rPr lang="ja-JP" altLang="en-US" sz="1400" dirty="0" smtClean="0"/>
                        <a:t>等が絡むため別途検討。</a:t>
                      </a:r>
                      <a:endParaRPr lang="en-US" altLang="ja-JP" sz="1400" dirty="0" smtClean="0"/>
                    </a:p>
                  </a:txBody>
                  <a:tcPr/>
                </a:tc>
              </a:tr>
              <a:tr h="1211129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宿題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・スクラッチ系チームは以下文書の内容確認を、</a:t>
                      </a:r>
                      <a:r>
                        <a:rPr kumimoji="1" lang="en-US" altLang="ja-JP" sz="1400" b="1" u="sng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400" b="1" u="sng" dirty="0" smtClean="0">
                          <a:solidFill>
                            <a:schemeClr val="tx1"/>
                          </a:solidFill>
                        </a:rPr>
                        <a:t>月中に実施</a:t>
                      </a:r>
                      <a:r>
                        <a:rPr kumimoji="1" lang="ja-JP" altLang="en-US" sz="1400" dirty="0" smtClean="0"/>
                        <a:t>予定</a:t>
                      </a: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１）サーバ実装方式</a:t>
                      </a:r>
                      <a:r>
                        <a:rPr kumimoji="1" lang="en-US" altLang="ja-JP" sz="1400" dirty="0" smtClean="0"/>
                        <a:t>_20151109_</a:t>
                      </a:r>
                      <a:r>
                        <a:rPr kumimoji="1" lang="ja-JP" altLang="en-US" sz="1400" dirty="0" smtClean="0"/>
                        <a:t>検討後</a:t>
                      </a:r>
                      <a:r>
                        <a:rPr kumimoji="1" lang="en-US" altLang="ja-JP" sz="1400" dirty="0" smtClean="0"/>
                        <a:t>_02.doc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２）規約フォルダ</a:t>
                      </a: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　　　</a:t>
                      </a:r>
                      <a:r>
                        <a:rPr kumimoji="1" lang="en-US" altLang="ja-JP" sz="1400" dirty="0" smtClean="0"/>
                        <a:t>|</a:t>
                      </a:r>
                      <a:r>
                        <a:rPr kumimoji="1" lang="ja-JP" altLang="en-US" sz="1400" dirty="0" smtClean="0"/>
                        <a:t>─テーブルオブジェクトの命名規則</a:t>
                      </a:r>
                      <a:r>
                        <a:rPr kumimoji="1" lang="en-US" altLang="ja-JP" sz="1400" dirty="0" smtClean="0"/>
                        <a:t>.</a:t>
                      </a:r>
                      <a:r>
                        <a:rPr kumimoji="1" lang="en-US" altLang="ja-JP" sz="1400" dirty="0" err="1" smtClean="0"/>
                        <a:t>xlsx</a:t>
                      </a: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　　　</a:t>
                      </a:r>
                      <a:r>
                        <a:rPr kumimoji="1" lang="en-US" altLang="ja-JP" sz="1400" dirty="0" smtClean="0"/>
                        <a:t>|</a:t>
                      </a:r>
                      <a:r>
                        <a:rPr kumimoji="1" lang="ja-JP" altLang="en-US" sz="1400" dirty="0" smtClean="0"/>
                        <a:t>─</a:t>
                      </a:r>
                      <a:r>
                        <a:rPr kumimoji="1" lang="zh-TW" altLang="en-US" sz="1400" dirty="0" smtClean="0"/>
                        <a:t>製造命名規約</a:t>
                      </a:r>
                      <a:r>
                        <a:rPr kumimoji="1" lang="en-US" altLang="zh-TW" sz="1400" dirty="0" smtClean="0"/>
                        <a:t>.doc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　　　</a:t>
                      </a:r>
                      <a:r>
                        <a:rPr kumimoji="1" lang="en-US" altLang="ja-JP" sz="1400" dirty="0" smtClean="0"/>
                        <a:t>|</a:t>
                      </a:r>
                      <a:r>
                        <a:rPr kumimoji="1" lang="ja-JP" altLang="en-US" sz="1400" dirty="0" smtClean="0"/>
                        <a:t>─コーディング規約</a:t>
                      </a:r>
                      <a:r>
                        <a:rPr kumimoji="1" lang="en-US" altLang="ja-JP" sz="1400" dirty="0" smtClean="0"/>
                        <a:t>.doc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　　　　└─コーディング規約付録</a:t>
                      </a:r>
                      <a:r>
                        <a:rPr kumimoji="1" lang="en-US" altLang="ja-JP" sz="1400" dirty="0" smtClean="0"/>
                        <a:t>_Javadoc.doc</a:t>
                      </a:r>
                    </a:p>
                  </a:txBody>
                  <a:tcPr/>
                </a:tc>
              </a:tr>
              <a:tr h="1048093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次回確認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・排他制御方針を確認。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　・請求書発行は次回確認する。</a:t>
                      </a:r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楽観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　・ポータル</a:t>
                      </a:r>
                      <a:r>
                        <a:rPr lang="en-US" altLang="ja-JP" sz="1400" dirty="0" smtClean="0"/>
                        <a:t>/IDM</a:t>
                      </a:r>
                      <a:r>
                        <a:rPr lang="ja-JP" altLang="en-US" sz="1400" dirty="0" smtClean="0"/>
                        <a:t>は猪狩さん確認する。</a:t>
                      </a:r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</a:rPr>
                        <a:t>楽観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・「プログラム</a:t>
                      </a:r>
                      <a:r>
                        <a:rPr lang="en-US" altLang="ja-JP" sz="1400" dirty="0" smtClean="0"/>
                        <a:t>ID</a:t>
                      </a:r>
                      <a:r>
                        <a:rPr lang="ja-JP" altLang="en-US" sz="1400" dirty="0" smtClean="0"/>
                        <a:t>」とは何かを保守チームに再確認。</a:t>
                      </a:r>
                      <a:endParaRPr lang="en-US" altLang="ja-JP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6456" y="6962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１．決定状況　つづき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64" y="45811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．追加課題</a:t>
            </a:r>
            <a:endParaRPr kumimoji="1"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10094"/>
              </p:ext>
            </p:extLst>
          </p:nvPr>
        </p:nvGraphicFramePr>
        <p:xfrm>
          <a:off x="475617" y="4928220"/>
          <a:ext cx="8941879" cy="875511"/>
        </p:xfrm>
        <a:graphic>
          <a:graphicData uri="http://schemas.openxmlformats.org/drawingml/2006/table">
            <a:tbl>
              <a:tblPr/>
              <a:tblGrid>
                <a:gridCol w="5773527"/>
                <a:gridCol w="3168352"/>
              </a:tblGrid>
              <a:tr h="300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課題項目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アクションアイテム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4531">
                <a:tc>
                  <a:txBody>
                    <a:bodyPr/>
                    <a:lstStyle/>
                    <a:p>
                      <a:pPr marL="0" marR="0" lvl="0" indent="-4572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</a:rPr>
                        <a:t>PJNAVI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チームより：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</a:rPr>
                        <a:t>SOAP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のバージョン管理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-4572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　・改修のタイミングで「その都度考えましょう」の方向で。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チーム：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2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・次回認識を一致を図る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28464" y="5879594"/>
            <a:ext cx="9289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．重要連絡事項</a:t>
            </a:r>
            <a:endParaRPr kumimoji="1" lang="en-US" altLang="ja-JP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・障害時運用方式の宿題（</a:t>
            </a:r>
            <a:r>
              <a:rPr lang="en-US" altLang="ja-JP" sz="1600" dirty="0" smtClean="0"/>
              <a:t>BPMS</a:t>
            </a:r>
            <a:r>
              <a:rPr lang="ja-JP" altLang="en-US" sz="1600" dirty="0" err="1" smtClean="0"/>
              <a:t>が停</a:t>
            </a:r>
            <a:r>
              <a:rPr lang="ja-JP" altLang="en-US" sz="1600" dirty="0" smtClean="0"/>
              <a:t>止した場合）について、</a:t>
            </a:r>
            <a:r>
              <a:rPr lang="ja-JP" altLang="en-US" sz="1600" b="1" u="sng" dirty="0" smtClean="0"/>
              <a:t>期限を</a:t>
            </a:r>
            <a:r>
              <a:rPr lang="en-US" altLang="ja-JP" sz="1600" b="1" u="sng" dirty="0" smtClean="0"/>
              <a:t>11/20</a:t>
            </a:r>
            <a:r>
              <a:rPr lang="ja-JP" altLang="en-US" sz="1600" b="1" u="sng" dirty="0" smtClean="0"/>
              <a:t>とする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また業務の運用要件に近くなったため、検討は統括</a:t>
            </a:r>
            <a:r>
              <a:rPr kumimoji="1" lang="en-US" altLang="ja-JP" sz="1600" dirty="0" smtClean="0"/>
              <a:t>PL</a:t>
            </a:r>
            <a:r>
              <a:rPr lang="ja-JP" altLang="en-US" sz="1600" dirty="0"/>
              <a:t>による別途</a:t>
            </a:r>
            <a:r>
              <a:rPr lang="ja-JP" altLang="en-US" sz="1600" dirty="0" smtClean="0"/>
              <a:t>会議体で実施</a:t>
            </a:r>
            <a:r>
              <a:rPr kumimoji="1" lang="ja-JP" altLang="en-US" sz="1600" dirty="0" smtClean="0"/>
              <a:t>。</a:t>
            </a:r>
            <a:endParaRPr kumimoji="1" lang="en-US" altLang="ja-JP" sz="1600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8784338" y="2548028"/>
            <a:ext cx="2433357" cy="1776809"/>
          </a:xfrm>
          <a:prstGeom prst="wedgeRectCallout">
            <a:avLst>
              <a:gd name="adj1" fmla="val -66289"/>
              <a:gd name="adj2" fmla="val 532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</a:rPr>
              <a:t>どのタイミングで吐かれたログかを知る為に、イベント毎にクライアントから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  <a:r>
              <a:rPr lang="ja-JP" altLang="en-US" sz="1400" dirty="0">
                <a:solidFill>
                  <a:schemeClr val="tx1"/>
                </a:solidFill>
              </a:rPr>
              <a:t>を設定</a:t>
            </a:r>
            <a:r>
              <a:rPr lang="ja-JP" altLang="en-US" sz="1400" dirty="0" smtClean="0">
                <a:solidFill>
                  <a:schemeClr val="tx1"/>
                </a:solidFill>
              </a:rPr>
              <a:t>する？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⇒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(11/18)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画面</a:t>
            </a:r>
            <a:r>
              <a:rPr lang="en-US" altLang="ja-JP" sz="1400" dirty="0" smtClean="0">
                <a:solidFill>
                  <a:srgbClr val="FF0000"/>
                </a:solidFill>
              </a:rPr>
              <a:t>ID/</a:t>
            </a:r>
            <a:r>
              <a:rPr lang="ja-JP" altLang="en-US" sz="1400" dirty="0" smtClean="0">
                <a:solidFill>
                  <a:srgbClr val="FF0000"/>
                </a:solidFill>
              </a:rPr>
              <a:t> 機能</a:t>
            </a:r>
            <a:r>
              <a:rPr lang="en-US" altLang="ja-JP" sz="1400" dirty="0" smtClean="0">
                <a:solidFill>
                  <a:srgbClr val="FF0000"/>
                </a:solidFill>
              </a:rPr>
              <a:t>ID</a:t>
            </a:r>
            <a:r>
              <a:rPr lang="ja-JP" altLang="en-US" sz="1400" dirty="0" smtClean="0">
                <a:solidFill>
                  <a:srgbClr val="FF0000"/>
                </a:solidFill>
              </a:rPr>
              <a:t>が画面から渡ってくるサーバでセット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24736" y="620688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9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/>
              <a:t>個別課題対応状況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8326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個別課題対応状況（スケジュールが見えていないものは</a:t>
            </a:r>
            <a:r>
              <a:rPr lang="ja-JP" altLang="en-US" dirty="0">
                <a:solidFill>
                  <a:srgbClr val="0070C0"/>
                </a:solidFill>
              </a:rPr>
              <a:t>青</a:t>
            </a:r>
            <a:r>
              <a:rPr lang="ja-JP" altLang="en-US" dirty="0" smtClean="0">
                <a:solidFill>
                  <a:srgbClr val="0070C0"/>
                </a:solidFill>
              </a:rPr>
              <a:t>字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#3366</a:t>
            </a:r>
            <a:r>
              <a:rPr lang="en-US" altLang="ja-JP" dirty="0" smtClean="0"/>
              <a:t>:</a:t>
            </a:r>
            <a:r>
              <a:rPr lang="ja-JP" altLang="en-US" dirty="0" smtClean="0"/>
              <a:t>システム</a:t>
            </a:r>
            <a:r>
              <a:rPr lang="ja-JP" altLang="en-US" dirty="0"/>
              <a:t>連携項目仕様 仕掛中 </a:t>
            </a:r>
            <a:r>
              <a:rPr lang="en-US" altLang="ja-JP" dirty="0"/>
              <a:t>BPMS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別途、</a:t>
            </a:r>
            <a:r>
              <a:rPr lang="en-US" altLang="ja-JP" dirty="0" smtClean="0"/>
              <a:t>BPMS</a:t>
            </a:r>
            <a:r>
              <a:rPr lang="ja-JP" altLang="en-US" dirty="0" smtClean="0"/>
              <a:t>主導の協働設計にて実施中。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週目ぐらいまでに確定予定。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</a:t>
            </a:r>
            <a:r>
              <a:rPr lang="en-US" altLang="ja-JP" dirty="0" smtClean="0"/>
              <a:t>3371:</a:t>
            </a:r>
            <a:r>
              <a:rPr lang="en-US" altLang="ja-JP" dirty="0" smtClean="0">
                <a:solidFill>
                  <a:srgbClr val="0070C0"/>
                </a:solidFill>
              </a:rPr>
              <a:t>DR</a:t>
            </a:r>
            <a:r>
              <a:rPr lang="ja-JP" altLang="en-US" dirty="0" err="1"/>
              <a:t>、</a:t>
            </a:r>
            <a:r>
              <a:rPr lang="ja-JP" altLang="en-US" dirty="0"/>
              <a:t>障害時</a:t>
            </a:r>
            <a:r>
              <a:rPr lang="ja-JP" altLang="en-US" dirty="0">
                <a:solidFill>
                  <a:srgbClr val="0070C0"/>
                </a:solidFill>
              </a:rPr>
              <a:t>の運用方式 </a:t>
            </a:r>
            <a:r>
              <a:rPr lang="ja-JP" altLang="en-US" dirty="0"/>
              <a:t>仕掛中 </a:t>
            </a:r>
            <a:r>
              <a:rPr lang="ja-JP" altLang="en-US" dirty="0" smtClean="0"/>
              <a:t>財務</a:t>
            </a:r>
            <a:r>
              <a:rPr lang="en-US" altLang="ja-JP" dirty="0" smtClean="0"/>
              <a:t>+</a:t>
            </a:r>
            <a:r>
              <a:rPr lang="ja-JP" altLang="en-US" dirty="0" smtClean="0"/>
              <a:t>運用</a:t>
            </a:r>
            <a:r>
              <a:rPr lang="en-US" altLang="ja-JP" dirty="0" smtClean="0"/>
              <a:t>+</a:t>
            </a:r>
            <a:r>
              <a:rPr lang="ja-JP" altLang="en-US" dirty="0" smtClean="0"/>
              <a:t>インフラ</a:t>
            </a:r>
            <a:r>
              <a:rPr lang="en-US" altLang="ja-JP" dirty="0" smtClean="0"/>
              <a:t>+</a:t>
            </a:r>
            <a:r>
              <a:rPr lang="ja-JP" altLang="en-US" dirty="0" smtClean="0"/>
              <a:t>統括 </a:t>
            </a:r>
            <a:endParaRPr lang="ja-JP" altLang="en-US" dirty="0"/>
          </a:p>
          <a:p>
            <a:pPr lvl="2"/>
            <a:r>
              <a:rPr lang="ja-JP" altLang="en-US" dirty="0" smtClean="0"/>
              <a:t>インフラに災対機を動かして支払は出来るようにと話はした。</a:t>
            </a:r>
            <a:endParaRPr lang="en-US" altLang="ja-JP" dirty="0" smtClean="0"/>
          </a:p>
          <a:p>
            <a:pPr lvl="2"/>
            <a:r>
              <a:rPr lang="ja-JP" altLang="en-US" dirty="0"/>
              <a:t>状況：</a:t>
            </a:r>
            <a:r>
              <a:rPr lang="ja-JP" altLang="en-US" dirty="0" smtClean="0">
                <a:solidFill>
                  <a:srgbClr val="FF0000"/>
                </a:solidFill>
              </a:rPr>
              <a:t>現在はインフラ側で検討中。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#3373</a:t>
            </a:r>
            <a:r>
              <a:rPr lang="en-US" altLang="ja-JP" dirty="0" smtClean="0"/>
              <a:t>:</a:t>
            </a:r>
            <a:r>
              <a:rPr lang="ja-JP" altLang="en-US" dirty="0" smtClean="0">
                <a:solidFill>
                  <a:srgbClr val="0070C0"/>
                </a:solidFill>
              </a:rPr>
              <a:t>処理</a:t>
            </a:r>
            <a:r>
              <a:rPr lang="ja-JP" altLang="en-US" dirty="0">
                <a:solidFill>
                  <a:srgbClr val="0070C0"/>
                </a:solidFill>
              </a:rPr>
              <a:t>みなし日仕様 </a:t>
            </a:r>
            <a:r>
              <a:rPr lang="ja-JP" altLang="en-US" dirty="0"/>
              <a:t>未着手 財務会計 </a:t>
            </a:r>
          </a:p>
          <a:p>
            <a:pPr lvl="2"/>
            <a:r>
              <a:rPr lang="ja-JP" altLang="en-US" dirty="0" smtClean="0"/>
              <a:t>状況：</a:t>
            </a:r>
            <a:r>
              <a:rPr lang="ja-JP" altLang="en-US" dirty="0" smtClean="0">
                <a:solidFill>
                  <a:srgbClr val="FF0000"/>
                </a:solidFill>
              </a:rPr>
              <a:t>カレンダーで話す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</a:t>
            </a:r>
            <a:r>
              <a:rPr lang="en-US" altLang="ja-JP" dirty="0" smtClean="0">
                <a:solidFill>
                  <a:srgbClr val="0070C0"/>
                </a:solidFill>
              </a:rPr>
              <a:t>3376:Java</a:t>
            </a:r>
            <a:r>
              <a:rPr lang="ja-JP" altLang="en-US" dirty="0">
                <a:solidFill>
                  <a:srgbClr val="0070C0"/>
                </a:solidFill>
              </a:rPr>
              <a:t>処理方式 </a:t>
            </a:r>
            <a:r>
              <a:rPr lang="ja-JP" altLang="en-US" dirty="0"/>
              <a:t>未着手 </a:t>
            </a:r>
            <a:r>
              <a:rPr lang="en-US" altLang="ja-JP" dirty="0" err="1" smtClean="0"/>
              <a:t>SalesNAVI</a:t>
            </a:r>
            <a:r>
              <a:rPr lang="ja-JP" altLang="en-US" dirty="0" smtClean="0"/>
              <a:t>＋</a:t>
            </a:r>
            <a:r>
              <a:rPr lang="en-US" altLang="ja-JP" dirty="0" smtClean="0"/>
              <a:t>CSNAVI</a:t>
            </a:r>
            <a:endParaRPr lang="ja-JP" altLang="en-US" dirty="0"/>
          </a:p>
          <a:p>
            <a:pPr lvl="2"/>
            <a:r>
              <a:rPr lang="ja-JP" altLang="en-US" dirty="0" smtClean="0"/>
              <a:t>状況：</a:t>
            </a:r>
            <a:r>
              <a:rPr lang="ja-JP" altLang="en-US" dirty="0" smtClean="0">
                <a:solidFill>
                  <a:srgbClr val="0070C0"/>
                </a:solidFill>
              </a:rPr>
              <a:t>都度やってます。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#3380</a:t>
            </a:r>
            <a:r>
              <a:rPr lang="en-US" altLang="ja-JP" dirty="0" smtClean="0"/>
              <a:t>:</a:t>
            </a:r>
            <a:r>
              <a:rPr lang="ja-JP" altLang="en-US" dirty="0" smtClean="0"/>
              <a:t>製品</a:t>
            </a:r>
            <a:r>
              <a:rPr lang="ja-JP" altLang="en-US" dirty="0"/>
              <a:t>利用ガイドライン 仕掛中 システム共通 </a:t>
            </a:r>
          </a:p>
          <a:p>
            <a:pPr lvl="2"/>
            <a:r>
              <a:rPr lang="en-US" altLang="ja-JP" dirty="0" smtClean="0"/>
              <a:t>11</a:t>
            </a:r>
            <a:r>
              <a:rPr lang="ja-JP" altLang="en-US" dirty="0" smtClean="0"/>
              <a:t>月下旬の</a:t>
            </a:r>
            <a:r>
              <a:rPr lang="en-US" altLang="ja-JP" dirty="0" smtClean="0"/>
              <a:t>JP1</a:t>
            </a:r>
            <a:r>
              <a:rPr lang="ja-JP" altLang="en-US" dirty="0" smtClean="0"/>
              <a:t>ガイドライン説明を実施し完了予定。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 </a:t>
            </a:r>
            <a:r>
              <a:rPr lang="en-US" altLang="ja-JP" dirty="0"/>
              <a:t>#3381</a:t>
            </a:r>
            <a:r>
              <a:rPr lang="en-US" altLang="ja-JP" dirty="0" smtClean="0"/>
              <a:t>:</a:t>
            </a:r>
            <a:r>
              <a:rPr lang="ja-JP" altLang="en-US" dirty="0" smtClean="0"/>
              <a:t>汎用</a:t>
            </a:r>
            <a:r>
              <a:rPr lang="ja-JP" altLang="en-US" dirty="0"/>
              <a:t>タスク起票仕様 仕掛中 </a:t>
            </a:r>
            <a:r>
              <a:rPr lang="en-US" altLang="ja-JP" dirty="0"/>
              <a:t>BPMS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別途、</a:t>
            </a:r>
            <a:r>
              <a:rPr lang="en-US" altLang="ja-JP" dirty="0" smtClean="0"/>
              <a:t>BPMS</a:t>
            </a:r>
            <a:r>
              <a:rPr lang="ja-JP" altLang="en-US" dirty="0" smtClean="0"/>
              <a:t>主導で実施中。設計は完了したため、購買、財務、システム共通と打合せ予定。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82030" y="251356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3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/>
              <a:t>各チーム</a:t>
            </a:r>
            <a:r>
              <a:rPr lang="ja-JP" altLang="en-US" dirty="0" smtClean="0"/>
              <a:t>連絡</a:t>
            </a:r>
            <a:r>
              <a:rPr lang="en-US" altLang="ja-JP" dirty="0" smtClean="0"/>
              <a:t>/</a:t>
            </a:r>
            <a:r>
              <a:rPr lang="ja-JP" altLang="en-US" dirty="0" smtClean="0"/>
              <a:t>共有事項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612068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前回</a:t>
            </a:r>
            <a:r>
              <a:rPr lang="en-US" altLang="ja-JP" dirty="0" smtClean="0"/>
              <a:t>AMO</a:t>
            </a:r>
            <a:r>
              <a:rPr lang="ja-JP" altLang="en-US" dirty="0"/>
              <a:t>からの依頼</a:t>
            </a:r>
            <a:r>
              <a:rPr lang="ja-JP" altLang="en-US" dirty="0" smtClean="0"/>
              <a:t>事項の状況確認</a:t>
            </a:r>
            <a:endParaRPr lang="ja-JP" altLang="en-US" dirty="0"/>
          </a:p>
          <a:p>
            <a:pPr lvl="1"/>
            <a:r>
              <a:rPr lang="ja-JP" altLang="en-US" dirty="0" smtClean="0"/>
              <a:t>スクラッチチームに技術</a:t>
            </a:r>
            <a:r>
              <a:rPr lang="ja-JP" altLang="en-US" dirty="0"/>
              <a:t>構成をお聞きする。</a:t>
            </a:r>
            <a:r>
              <a:rPr lang="en-US" altLang="ja-JP" dirty="0"/>
              <a:t>(</a:t>
            </a:r>
            <a:r>
              <a:rPr lang="ja-JP" altLang="en-US" dirty="0"/>
              <a:t>請求、</a:t>
            </a:r>
            <a:r>
              <a:rPr lang="en-US" altLang="ja-JP" dirty="0"/>
              <a:t>S</a:t>
            </a:r>
            <a:r>
              <a:rPr lang="ja-JP" altLang="en-US" dirty="0"/>
              <a:t>共通は準じる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 smtClean="0"/>
              <a:t>未提出</a:t>
            </a:r>
            <a:r>
              <a:rPr lang="ja-JP" altLang="en-US" dirty="0"/>
              <a:t>：</a:t>
            </a:r>
            <a:r>
              <a:rPr lang="ja-JP" altLang="en-US" dirty="0" smtClean="0"/>
              <a:t>保守：</a:t>
            </a:r>
            <a:r>
              <a:rPr lang="ja-JP" altLang="en-US" dirty="0" smtClean="0">
                <a:solidFill>
                  <a:srgbClr val="FF0000"/>
                </a:solidFill>
              </a:rPr>
              <a:t>基本は見積にならう。</a:t>
            </a:r>
            <a:r>
              <a:rPr lang="en-US" altLang="ja-JP" dirty="0" smtClean="0">
                <a:solidFill>
                  <a:srgbClr val="FF0000"/>
                </a:solidFill>
              </a:rPr>
              <a:t>JSP</a:t>
            </a:r>
            <a:r>
              <a:rPr lang="ja-JP" altLang="en-US" dirty="0" smtClean="0">
                <a:solidFill>
                  <a:srgbClr val="FF0000"/>
                </a:solidFill>
              </a:rPr>
              <a:t>は使う想定。タグとか</a:t>
            </a:r>
            <a:r>
              <a:rPr lang="en-US" altLang="ja-JP" dirty="0" err="1" smtClean="0">
                <a:solidFill>
                  <a:srgbClr val="FF0000"/>
                </a:solidFill>
              </a:rPr>
              <a:t>IgniteUI</a:t>
            </a:r>
            <a:r>
              <a:rPr lang="ja-JP" altLang="en-US" dirty="0" smtClean="0">
                <a:solidFill>
                  <a:srgbClr val="FF0000"/>
                </a:solidFill>
              </a:rPr>
              <a:t>を</a:t>
            </a:r>
            <a:r>
              <a:rPr lang="en-US" altLang="ja-JP" dirty="0" smtClean="0">
                <a:solidFill>
                  <a:srgbClr val="FF0000"/>
                </a:solidFill>
              </a:rPr>
              <a:t>JSP</a:t>
            </a:r>
            <a:r>
              <a:rPr lang="ja-JP" altLang="en-US" dirty="0" smtClean="0">
                <a:solidFill>
                  <a:srgbClr val="FF0000"/>
                </a:solidFill>
              </a:rPr>
              <a:t>の中で使う。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/>
              <a:t>提出済み：</a:t>
            </a:r>
            <a:r>
              <a:rPr lang="en-US" altLang="ja-JP" dirty="0" err="1" smtClean="0"/>
              <a:t>SalesNavi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BPMS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（第</a:t>
            </a:r>
            <a:r>
              <a:rPr lang="ja-JP" altLang="en-US" dirty="0"/>
              <a:t>６</a:t>
            </a:r>
            <a:r>
              <a:rPr lang="ja-JP" altLang="en-US" dirty="0" smtClean="0"/>
              <a:t>回宿題）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サーバサイド実装方式書</a:t>
            </a:r>
            <a:r>
              <a:rPr lang="en-US" altLang="ja-JP" dirty="0" smtClean="0"/>
              <a:t>/</a:t>
            </a:r>
            <a:r>
              <a:rPr lang="ja-JP" altLang="en-US" dirty="0" smtClean="0"/>
              <a:t>規約の確認状況</a:t>
            </a:r>
            <a:endParaRPr lang="en-US" altLang="ja-JP" dirty="0" smtClean="0"/>
          </a:p>
          <a:p>
            <a:pPr lvl="1"/>
            <a:r>
              <a:rPr lang="en-US" altLang="ja-JP" dirty="0" err="1"/>
              <a:t>SalesNavi</a:t>
            </a:r>
            <a:r>
              <a:rPr lang="ja-JP" altLang="en-US" dirty="0" err="1"/>
              <a:t>、</a:t>
            </a:r>
            <a:r>
              <a:rPr lang="en-US" altLang="ja-JP" dirty="0" smtClean="0"/>
              <a:t>BPMS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保守、請求</a:t>
            </a:r>
            <a:r>
              <a:rPr lang="en-US" altLang="ja-JP" dirty="0" smtClean="0"/>
              <a:t>(</a:t>
            </a:r>
            <a:r>
              <a:rPr lang="ja-JP" altLang="en-US" dirty="0" smtClean="0"/>
              <a:t>購買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en-US" altLang="ja-JP" dirty="0"/>
              <a:t>S</a:t>
            </a:r>
            <a:r>
              <a:rPr lang="ja-JP" altLang="en-US" dirty="0"/>
              <a:t>共通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（第５回宿題）障害時運用方式について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11/20</a:t>
            </a:r>
            <a:r>
              <a:rPr lang="ja-JP" altLang="en-US" dirty="0" err="1" smtClean="0"/>
              <a:t>までに</a:t>
            </a:r>
            <a:r>
              <a:rPr lang="ja-JP" altLang="en-US" dirty="0" smtClean="0"/>
              <a:t>各チーム情報をまとめておく。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別途会議体は運用チームにて主導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システム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／機能</a:t>
            </a:r>
            <a:r>
              <a:rPr lang="en-US" altLang="ja-JP" dirty="0" smtClean="0"/>
              <a:t>ID</a:t>
            </a:r>
            <a:r>
              <a:rPr lang="ja-JP" altLang="en-US" dirty="0" smtClean="0"/>
              <a:t>管理台帳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はじめました。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その他（連絡／共有あればお願いします）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26212" y="215352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90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2520" y="2852936"/>
            <a:ext cx="8712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技術課題検討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59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技術課題検討　</a:t>
            </a:r>
            <a:r>
              <a:rPr lang="ja-JP" altLang="en-US" dirty="0" smtClean="0"/>
              <a:t>追加</a:t>
            </a:r>
            <a:r>
              <a:rPr lang="zh-TW" altLang="en-US" dirty="0"/>
              <a:t>　</a:t>
            </a:r>
            <a:r>
              <a:rPr lang="ja-JP" altLang="en-US" dirty="0" smtClean="0"/>
              <a:t>カレンダー検討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1440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内容検討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＜</a:t>
            </a:r>
            <a:r>
              <a:rPr lang="ja-JP" altLang="en-US" dirty="0"/>
              <a:t>検討</a:t>
            </a:r>
            <a:r>
              <a:rPr lang="ja-JP" altLang="en-US" dirty="0" smtClean="0"/>
              <a:t>＞カレンダーについて検討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必要なカレンダーの種類と認識合わせ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どこで作ってどう連携するか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9045"/>
              </p:ext>
            </p:extLst>
          </p:nvPr>
        </p:nvGraphicFramePr>
        <p:xfrm>
          <a:off x="34653" y="1356916"/>
          <a:ext cx="987134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92"/>
                <a:gridCol w="3103455"/>
                <a:gridCol w="642992"/>
                <a:gridCol w="720080"/>
                <a:gridCol w="936104"/>
                <a:gridCol w="504056"/>
                <a:gridCol w="360040"/>
                <a:gridCol w="360040"/>
                <a:gridCol w="1170297"/>
                <a:gridCol w="974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カレンダー名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どんな？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BPMS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CSNAVI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SalesNAVI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PJNAVI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購買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財務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管理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シス共通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営業日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カレンダー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CTC</a:t>
                      </a:r>
                      <a:r>
                        <a:rPr kumimoji="1" lang="ja-JP" altLang="en-US" sz="1200" dirty="0" smtClean="0"/>
                        <a:t>の稼働日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営業日）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（休日が知りたい）</a:t>
                      </a:r>
                      <a:endParaRPr kumimoji="1"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・</a:t>
                      </a:r>
                      <a:r>
                        <a:rPr kumimoji="1" lang="en-US" altLang="ja-JP" sz="1200" dirty="0" smtClean="0"/>
                        <a:t>SAP</a:t>
                      </a:r>
                      <a:r>
                        <a:rPr kumimoji="1" lang="ja-JP" altLang="en-US" sz="1200" dirty="0" smtClean="0"/>
                        <a:t>はパラメータ（カスタマイズ）で設定必要</a:t>
                      </a:r>
                      <a:endParaRPr kumimoji="1"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⇒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SAP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→各システムへ配布を共通化 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or SAP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を見ながら手運用でカバー 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or 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計算ロジックの共通化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できないかも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⇒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Java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側で検討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確認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？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確認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個別？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559152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決算日カレンダー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JP</a:t>
                      </a:r>
                      <a:r>
                        <a:rPr kumimoji="1" lang="ja-JP" altLang="en-US" sz="1200" dirty="0" smtClean="0"/>
                        <a:t>１の実行カレンダー）</a:t>
                      </a:r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締め日や第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土曜日など、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システム実行日を決めるカレンダー。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経営締め／会計締め／稼働時間締めを自動でやれるようになる。</a:t>
                      </a:r>
                      <a:endParaRPr kumimoji="1"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見做し日の更新などもこのカレンダーを利用</a:t>
                      </a:r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それをもとに</a:t>
                      </a:r>
                      <a:r>
                        <a:rPr kumimoji="1" lang="en-US" altLang="ja-JP" sz="1200" dirty="0" smtClean="0"/>
                        <a:t>JP</a:t>
                      </a:r>
                      <a:r>
                        <a:rPr kumimoji="1" lang="ja-JP" altLang="en-US" sz="1200" dirty="0" smtClean="0"/>
                        <a:t>１に設定するイメージ。</a:t>
                      </a:r>
                      <a:endParaRPr kumimoji="1"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業務カレンダー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契約年月を管理している（成約実績などで利用）</a:t>
                      </a:r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・業務が締める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基本設計済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＜確認＞</a:t>
                      </a:r>
                      <a:r>
                        <a:rPr kumimoji="1" lang="ja-JP" altLang="en-US" sz="1200" dirty="0" smtClean="0"/>
                        <a:t>受注伝票のスナップを取る際にカレンダー？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銀行カレンダー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銀行稼働日</a:t>
                      </a: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SAP</a:t>
                      </a:r>
                      <a:r>
                        <a:rPr kumimoji="1" lang="ja-JP" altLang="en-US" sz="1400" dirty="0" smtClean="0"/>
                        <a:t>はパラメータ（カスタマイズ）で設定必要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FF0000"/>
                </a:solidFill>
              </a:rPr>
              <a:t>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40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技術課題検討　</a:t>
            </a:r>
            <a:r>
              <a:rPr lang="ja-JP" altLang="en-US" dirty="0" smtClean="0"/>
              <a:t>追加</a:t>
            </a:r>
            <a:r>
              <a:rPr lang="zh-TW" altLang="en-US" dirty="0"/>
              <a:t>　</a:t>
            </a:r>
            <a:r>
              <a:rPr lang="ja-JP" altLang="en-US" dirty="0" smtClean="0"/>
              <a:t>レポートの表示形式検討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6021312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内容検討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＜</a:t>
            </a:r>
            <a:r>
              <a:rPr lang="ja-JP" altLang="en-US" dirty="0"/>
              <a:t>検討＞レポートの表示</a:t>
            </a:r>
            <a:r>
              <a:rPr lang="ja-JP" altLang="en-US" dirty="0" smtClean="0"/>
              <a:t>形式について検討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LU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ITS</a:t>
            </a:r>
            <a:r>
              <a:rPr lang="ja-JP" altLang="en-US" dirty="0" smtClean="0"/>
              <a:t>）より</a:t>
            </a:r>
            <a:r>
              <a:rPr lang="ja-JP" altLang="en-US" dirty="0"/>
              <a:t>レポートの表示方式がバラバラである。統一するかどうか？</a:t>
            </a:r>
          </a:p>
          <a:p>
            <a:pPr lvl="3"/>
            <a:r>
              <a:rPr lang="en-US" altLang="ja-JP" dirty="0"/>
              <a:t>SAP</a:t>
            </a:r>
            <a:r>
              <a:rPr lang="ja-JP" altLang="en-US" dirty="0" err="1"/>
              <a:t>には</a:t>
            </a:r>
            <a:r>
              <a:rPr lang="ja-JP" altLang="en-US" dirty="0"/>
              <a:t>表示制限があるため、統一可能な範囲がある。</a:t>
            </a:r>
          </a:p>
          <a:p>
            <a:pPr lvl="3"/>
            <a:r>
              <a:rPr lang="ja-JP" altLang="en-US" dirty="0"/>
              <a:t>設計が進んでいる中、どこまで統一化できるか検討が必要。</a:t>
            </a:r>
          </a:p>
          <a:p>
            <a:pPr lvl="2"/>
            <a:r>
              <a:rPr lang="ja-JP" altLang="en-US" dirty="0" smtClean="0"/>
              <a:t>武井さん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金額がマイナスの時の符号がバラバラです。（△、前</a:t>
            </a:r>
            <a:r>
              <a:rPr lang="ja-JP" altLang="en-US" dirty="0" err="1" smtClean="0"/>
              <a:t>ｰや</a:t>
            </a:r>
            <a:r>
              <a:rPr lang="ja-JP" altLang="en-US" dirty="0" smtClean="0"/>
              <a:t>後</a:t>
            </a:r>
            <a:r>
              <a:rPr lang="en-US" altLang="ja-JP" dirty="0" smtClean="0"/>
              <a:t>-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ja-JP" altLang="en-US" dirty="0">
                <a:solidFill>
                  <a:srgbClr val="FF0000"/>
                </a:solidFill>
              </a:rPr>
              <a:t>マイナス</a:t>
            </a:r>
            <a:r>
              <a:rPr lang="ja-JP" altLang="en-US" dirty="0" smtClean="0">
                <a:solidFill>
                  <a:srgbClr val="FF0000"/>
                </a:solidFill>
              </a:rPr>
              <a:t>の表示の統一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4"/>
            <a:r>
              <a:rPr lang="ja-JP" altLang="en-US" dirty="0" smtClean="0">
                <a:solidFill>
                  <a:srgbClr val="FF0000"/>
                </a:solidFill>
              </a:rPr>
              <a:t>管理会計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5"/>
            <a:r>
              <a:rPr lang="en-US" altLang="ja-JP" dirty="0" smtClean="0">
                <a:solidFill>
                  <a:srgbClr val="FF0000"/>
                </a:solidFill>
              </a:rPr>
              <a:t>BO/BW/BPC</a:t>
            </a:r>
            <a:r>
              <a:rPr lang="ja-JP" altLang="en-US" dirty="0" smtClean="0">
                <a:solidFill>
                  <a:srgbClr val="FF0000"/>
                </a:solidFill>
              </a:rPr>
              <a:t>：標準で前マイナス可能予定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6"/>
            <a:r>
              <a:rPr lang="en-US" altLang="ja-JP" dirty="0" smtClean="0">
                <a:solidFill>
                  <a:srgbClr val="FF0000"/>
                </a:solidFill>
              </a:rPr>
              <a:t>BPC</a:t>
            </a:r>
            <a:r>
              <a:rPr lang="ja-JP" altLang="en-US" dirty="0" smtClean="0">
                <a:solidFill>
                  <a:srgbClr val="FF0000"/>
                </a:solidFill>
              </a:rPr>
              <a:t>：</a:t>
            </a:r>
            <a:r>
              <a:rPr lang="ja-JP" altLang="en-US" dirty="0">
                <a:solidFill>
                  <a:srgbClr val="FF0000"/>
                </a:solidFill>
              </a:rPr>
              <a:t>後ろ</a:t>
            </a:r>
            <a:r>
              <a:rPr lang="ja-JP" altLang="en-US" dirty="0" smtClean="0">
                <a:solidFill>
                  <a:srgbClr val="FF0000"/>
                </a:solidFill>
              </a:rPr>
              <a:t>できません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6"/>
            <a:r>
              <a:rPr lang="en-US" altLang="ja-JP" dirty="0" smtClean="0">
                <a:solidFill>
                  <a:srgbClr val="FF0000"/>
                </a:solidFill>
              </a:rPr>
              <a:t>BO</a:t>
            </a:r>
            <a:r>
              <a:rPr lang="ja-JP" altLang="en-US" dirty="0" smtClean="0">
                <a:solidFill>
                  <a:srgbClr val="FF0000"/>
                </a:solidFill>
              </a:rPr>
              <a:t>：後ろは作り込み必要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6"/>
            <a:r>
              <a:rPr lang="en-US" altLang="ja-JP" dirty="0" smtClean="0">
                <a:solidFill>
                  <a:srgbClr val="FF0000"/>
                </a:solidFill>
              </a:rPr>
              <a:t>BW</a:t>
            </a:r>
            <a:r>
              <a:rPr lang="ja-JP" altLang="en-US" dirty="0" smtClean="0">
                <a:solidFill>
                  <a:srgbClr val="FF0000"/>
                </a:solidFill>
              </a:rPr>
              <a:t>：</a:t>
            </a:r>
            <a:r>
              <a:rPr lang="ja-JP" altLang="en-US" dirty="0">
                <a:solidFill>
                  <a:srgbClr val="FF0000"/>
                </a:solidFill>
              </a:rPr>
              <a:t>後ろ</a:t>
            </a:r>
            <a:r>
              <a:rPr lang="ja-JP" altLang="en-US" dirty="0" smtClean="0">
                <a:solidFill>
                  <a:srgbClr val="FF0000"/>
                </a:solidFill>
              </a:rPr>
              <a:t>標準で</a:t>
            </a:r>
            <a:r>
              <a:rPr lang="ja-JP" altLang="en-US" dirty="0">
                <a:solidFill>
                  <a:srgbClr val="FF0000"/>
                </a:solidFill>
              </a:rPr>
              <a:t>可能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4"/>
            <a:r>
              <a:rPr lang="en-US" altLang="ja-JP" dirty="0" smtClean="0">
                <a:solidFill>
                  <a:srgbClr val="FF0000"/>
                </a:solidFill>
              </a:rPr>
              <a:t>ERP</a:t>
            </a:r>
            <a:r>
              <a:rPr lang="ja-JP" altLang="en-US" dirty="0" smtClean="0">
                <a:solidFill>
                  <a:srgbClr val="FF0000"/>
                </a:solidFill>
              </a:rPr>
              <a:t>：標準は金額は後ろマイナス。前マイナスはテキスト項目になる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4"/>
            <a:r>
              <a:rPr lang="en-US" altLang="ja-JP" dirty="0" err="1" smtClean="0">
                <a:solidFill>
                  <a:srgbClr val="FF0000"/>
                </a:solidFill>
              </a:rPr>
              <a:t>SalesNAVI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帳票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：前マイナス（現行通り）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SalesNAVI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内部レポート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：</a:t>
            </a:r>
            <a:r>
              <a:rPr lang="ja-JP" altLang="en-US" dirty="0">
                <a:solidFill>
                  <a:srgbClr val="FF0000"/>
                </a:solidFill>
              </a:rPr>
              <a:t>前マイナス</a:t>
            </a:r>
            <a:r>
              <a:rPr lang="ja-JP" altLang="en-US" dirty="0" smtClean="0">
                <a:solidFill>
                  <a:srgbClr val="FF0000"/>
                </a:solidFill>
              </a:rPr>
              <a:t>なんとでも。でも後ろは大変。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4"/>
            <a:r>
              <a:rPr lang="en-US" altLang="ja-JP" dirty="0" smtClean="0">
                <a:solidFill>
                  <a:srgbClr val="FF0000"/>
                </a:solidFill>
              </a:rPr>
              <a:t>CSNAVI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帳票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：</a:t>
            </a:r>
            <a:r>
              <a:rPr lang="ja-JP" altLang="en-US" dirty="0" smtClean="0">
                <a:solidFill>
                  <a:srgbClr val="FF0000"/>
                </a:solidFill>
              </a:rPr>
              <a:t>前マイナス</a:t>
            </a:r>
            <a:endParaRPr lang="en-US" altLang="ja-JP" dirty="0">
              <a:solidFill>
                <a:srgbClr val="FF0000"/>
              </a:solidFill>
            </a:endParaRPr>
          </a:p>
          <a:p>
            <a:pPr lvl="4"/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 smtClean="0">
                <a:solidFill>
                  <a:srgbClr val="FF0000"/>
                </a:solidFill>
              </a:rPr>
              <a:t>NAVI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内部レポート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：前マイナス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ERP</a:t>
            </a:r>
            <a:r>
              <a:rPr lang="ja-JP" altLang="en-US" dirty="0" smtClean="0">
                <a:solidFill>
                  <a:srgbClr val="FF0000"/>
                </a:solidFill>
              </a:rPr>
              <a:t>のみシステム仕様により後ろマイナスとなる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日付表示：「</a:t>
            </a:r>
            <a:r>
              <a:rPr lang="en-US" altLang="ja-JP" dirty="0" err="1" smtClean="0">
                <a:solidFill>
                  <a:srgbClr val="FF0000"/>
                </a:solidFill>
              </a:rPr>
              <a:t>yyyy</a:t>
            </a:r>
            <a:r>
              <a:rPr lang="en-US" altLang="ja-JP" dirty="0" smtClean="0">
                <a:solidFill>
                  <a:srgbClr val="FF0000"/>
                </a:solidFill>
              </a:rPr>
              <a:t>/mm/</a:t>
            </a:r>
            <a:r>
              <a:rPr lang="en-US" altLang="ja-JP" dirty="0" err="1" smtClean="0">
                <a:solidFill>
                  <a:srgbClr val="FF0000"/>
                </a:solidFill>
              </a:rPr>
              <a:t>dd</a:t>
            </a:r>
            <a:r>
              <a:rPr lang="ja-JP" altLang="en-US" dirty="0" smtClean="0">
                <a:solidFill>
                  <a:srgbClr val="FF0000"/>
                </a:solidFill>
              </a:rPr>
              <a:t>」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2015/09/01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13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技術課題検討　</a:t>
            </a:r>
            <a:r>
              <a:rPr lang="ja-JP" altLang="en-US" dirty="0"/>
              <a:t> １１－５　</a:t>
            </a:r>
            <a:r>
              <a:rPr lang="en-US" altLang="ja-JP" dirty="0"/>
              <a:t>Java</a:t>
            </a:r>
            <a:r>
              <a:rPr lang="ja-JP" altLang="en-US" dirty="0"/>
              <a:t>ソース構成管理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129093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内容検討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＜共有</a:t>
            </a:r>
            <a:r>
              <a:rPr lang="en-US" altLang="ja-JP" dirty="0" smtClean="0"/>
              <a:t>/</a:t>
            </a:r>
            <a:r>
              <a:rPr lang="ja-JP" altLang="en-US" dirty="0" smtClean="0"/>
              <a:t>確認＞</a:t>
            </a:r>
            <a:r>
              <a:rPr lang="en-US" altLang="ja-JP" dirty="0"/>
              <a:t> Java</a:t>
            </a:r>
            <a:r>
              <a:rPr lang="ja-JP" altLang="en-US" dirty="0"/>
              <a:t>ソース構成管理</a:t>
            </a:r>
            <a:r>
              <a:rPr lang="ja-JP" altLang="en-US" dirty="0" smtClean="0"/>
              <a:t>手順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別紙「</a:t>
            </a:r>
            <a:r>
              <a:rPr lang="zh-TW" altLang="en-US" dirty="0"/>
              <a:t>構成管理手順書</a:t>
            </a:r>
            <a:r>
              <a:rPr lang="en-US" altLang="zh-TW" dirty="0"/>
              <a:t>_20151117.xlsx</a:t>
            </a:r>
            <a:r>
              <a:rPr lang="ja-JP" altLang="en-US" dirty="0" smtClean="0"/>
              <a:t>」参照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開始時期：内結テストから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6005" y="3255784"/>
            <a:ext cx="1024587" cy="6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委託先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1708164" y="3255784"/>
            <a:ext cx="2825096" cy="8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CTC</a:t>
            </a:r>
            <a:r>
              <a:rPr lang="ja-JP" altLang="en-US" sz="1600" dirty="0" smtClean="0"/>
              <a:t>業務チーム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err="1" smtClean="0"/>
              <a:t>SalesNAVI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CSNAVI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BPMS</a:t>
            </a:r>
            <a:r>
              <a:rPr kumimoji="1" lang="ja-JP" altLang="en-US" sz="1600" dirty="0" err="1" smtClean="0"/>
              <a:t>、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購買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請求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ja-JP" altLang="en-US" sz="1600" dirty="0" smtClean="0"/>
              <a:t>システム共通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265412" y="4227612"/>
            <a:ext cx="1255540" cy="18653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品質</a:t>
            </a:r>
            <a:r>
              <a:rPr lang="ja-JP" altLang="en-US" sz="1600" dirty="0" smtClean="0"/>
              <a:t>管理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担当</a:t>
            </a:r>
            <a:endParaRPr lang="en-US" altLang="ja-JP" sz="1600" dirty="0" smtClean="0"/>
          </a:p>
          <a:p>
            <a:pPr algn="ctr"/>
            <a:r>
              <a:rPr lang="ja-JP" altLang="en-US" sz="1400" dirty="0" smtClean="0"/>
              <a:t>（チーム内の構成管理担当）</a:t>
            </a:r>
            <a:endParaRPr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708163" y="4227612"/>
            <a:ext cx="1067812" cy="7275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受入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担当</a:t>
            </a:r>
            <a:endParaRPr lang="en-US" altLang="ja-JP" sz="16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4880993" y="3255784"/>
            <a:ext cx="27136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次期シス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ソース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構成管理チーム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（当面</a:t>
            </a:r>
            <a:r>
              <a:rPr kumimoji="1" lang="en-US" altLang="ja-JP" sz="1600" dirty="0" smtClean="0"/>
              <a:t>AMO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4880993" y="4331800"/>
            <a:ext cx="117005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構成管理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6297584" y="4329376"/>
            <a:ext cx="129701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配備テスト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担当</a:t>
            </a:r>
            <a:endParaRPr kumimoji="1" lang="ja-JP" altLang="en-US" sz="1600" dirty="0"/>
          </a:p>
        </p:txBody>
      </p:sp>
      <p:cxnSp>
        <p:nvCxnSpPr>
          <p:cNvPr id="13" name="カギ線コネクタ 12"/>
          <p:cNvCxnSpPr>
            <a:stCxn id="5" idx="3"/>
            <a:endCxn id="8" idx="1"/>
          </p:cNvCxnSpPr>
          <p:nvPr/>
        </p:nvCxnSpPr>
        <p:spPr>
          <a:xfrm>
            <a:off x="1280592" y="3594420"/>
            <a:ext cx="427571" cy="996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2 15"/>
          <p:cNvSpPr/>
          <p:nvPr/>
        </p:nvSpPr>
        <p:spPr>
          <a:xfrm>
            <a:off x="3800872" y="5517232"/>
            <a:ext cx="1547154" cy="9144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チェック</a:t>
            </a:r>
            <a:endParaRPr kumimoji="1" lang="ja-JP" altLang="en-US" sz="1600" dirty="0"/>
          </a:p>
        </p:txBody>
      </p:sp>
      <p:cxnSp>
        <p:nvCxnSpPr>
          <p:cNvPr id="17" name="カギ線コネクタ 16"/>
          <p:cNvCxnSpPr>
            <a:stCxn id="7" idx="3"/>
            <a:endCxn id="10" idx="1"/>
          </p:cNvCxnSpPr>
          <p:nvPr/>
        </p:nvCxnSpPr>
        <p:spPr>
          <a:xfrm flipV="1">
            <a:off x="4520952" y="4789000"/>
            <a:ext cx="360041" cy="371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吹き出し 19"/>
          <p:cNvSpPr/>
          <p:nvPr/>
        </p:nvSpPr>
        <p:spPr>
          <a:xfrm>
            <a:off x="2216696" y="2134525"/>
            <a:ext cx="1401981" cy="900680"/>
          </a:xfrm>
          <a:prstGeom prst="wedgeRectCallout">
            <a:avLst>
              <a:gd name="adj1" fmla="val 32602"/>
              <a:gd name="adj2" fmla="val 759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ソース管理はお任せします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240410" y="2133364"/>
            <a:ext cx="1401981" cy="900680"/>
          </a:xfrm>
          <a:prstGeom prst="wedgeRectCallout">
            <a:avLst>
              <a:gd name="adj1" fmla="val -6689"/>
              <a:gd name="adj2" fmla="val 72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ソース管理はお任せします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962796" y="2967752"/>
            <a:ext cx="4056032" cy="3557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四角形吹き出し 22"/>
          <p:cNvSpPr/>
          <p:nvPr/>
        </p:nvSpPr>
        <p:spPr>
          <a:xfrm>
            <a:off x="5241032" y="1844824"/>
            <a:ext cx="2071379" cy="834372"/>
          </a:xfrm>
          <a:prstGeom prst="wedgeRectCallout">
            <a:avLst>
              <a:gd name="adj1" fmla="val -6319"/>
              <a:gd name="adj2" fmla="val 845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ソース構成管理手順」の範囲</a:t>
            </a:r>
            <a:endParaRPr lang="en-US" altLang="ja-JP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1708163" y="5251448"/>
            <a:ext cx="1127316" cy="5903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内作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メンバー</a:t>
            </a:r>
            <a:endParaRPr lang="en-US" altLang="ja-JP" sz="1600" dirty="0" smtClean="0"/>
          </a:p>
        </p:txBody>
      </p:sp>
      <p:cxnSp>
        <p:nvCxnSpPr>
          <p:cNvPr id="26" name="カギ線コネクタ 25"/>
          <p:cNvCxnSpPr>
            <a:stCxn id="8" idx="3"/>
            <a:endCxn id="7" idx="1"/>
          </p:cNvCxnSpPr>
          <p:nvPr/>
        </p:nvCxnSpPr>
        <p:spPr>
          <a:xfrm>
            <a:off x="2775975" y="4591378"/>
            <a:ext cx="489437" cy="568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3"/>
            <a:endCxn id="7" idx="1"/>
          </p:cNvCxnSpPr>
          <p:nvPr/>
        </p:nvCxnSpPr>
        <p:spPr>
          <a:xfrm flipV="1">
            <a:off x="2835479" y="5160302"/>
            <a:ext cx="429933" cy="386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1136576" y="4761258"/>
            <a:ext cx="1175945" cy="5469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開発</a:t>
            </a:r>
            <a:r>
              <a:rPr lang="ja-JP" altLang="en-US" sz="1600" dirty="0"/>
              <a:t>環境</a:t>
            </a:r>
            <a:endParaRPr lang="en-US" altLang="ja-JP" sz="1600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6513608" y="5042327"/>
            <a:ext cx="1240191" cy="5469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検証環境？</a:t>
            </a:r>
            <a:endParaRPr lang="en-US" altLang="ja-JP" sz="1600" dirty="0" smtClean="0"/>
          </a:p>
        </p:txBody>
      </p:sp>
      <p:sp>
        <p:nvSpPr>
          <p:cNvPr id="46" name="角丸四角形 45"/>
          <p:cNvSpPr/>
          <p:nvPr/>
        </p:nvSpPr>
        <p:spPr>
          <a:xfrm>
            <a:off x="8265367" y="3228791"/>
            <a:ext cx="144015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リリース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（？？？）</a:t>
            </a:r>
            <a:endParaRPr kumimoji="1" lang="ja-JP" altLang="en-US" sz="1600" dirty="0"/>
          </a:p>
        </p:txBody>
      </p:sp>
      <p:sp>
        <p:nvSpPr>
          <p:cNvPr id="47" name="角丸四角形 46"/>
          <p:cNvSpPr/>
          <p:nvPr/>
        </p:nvSpPr>
        <p:spPr>
          <a:xfrm>
            <a:off x="8265367" y="4305668"/>
            <a:ext cx="1440159" cy="7859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リリース（配備）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FF0000"/>
                </a:solidFill>
              </a:rPr>
              <a:t>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41" name="カギ線コネクタ 40"/>
          <p:cNvCxnSpPr>
            <a:stCxn id="11" idx="3"/>
            <a:endCxn id="47" idx="1"/>
          </p:cNvCxnSpPr>
          <p:nvPr/>
        </p:nvCxnSpPr>
        <p:spPr>
          <a:xfrm flipV="1">
            <a:off x="7594600" y="4698624"/>
            <a:ext cx="670767" cy="87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0" idx="3"/>
            <a:endCxn id="11" idx="1"/>
          </p:cNvCxnSpPr>
          <p:nvPr/>
        </p:nvCxnSpPr>
        <p:spPr>
          <a:xfrm flipV="1">
            <a:off x="6051044" y="4786576"/>
            <a:ext cx="246540" cy="2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1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/>
              <a:t>各チーム</a:t>
            </a:r>
            <a:r>
              <a:rPr lang="ja-JP" altLang="en-US" dirty="0" smtClean="0"/>
              <a:t>連絡</a:t>
            </a:r>
            <a:r>
              <a:rPr lang="en-US" altLang="ja-JP" dirty="0" smtClean="0"/>
              <a:t>/</a:t>
            </a:r>
            <a:r>
              <a:rPr lang="ja-JP" altLang="en-US" dirty="0" smtClean="0"/>
              <a:t>共有事項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60213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前回</a:t>
            </a:r>
            <a:r>
              <a:rPr lang="en-US" altLang="ja-JP" dirty="0" smtClean="0"/>
              <a:t>AMO</a:t>
            </a:r>
            <a:r>
              <a:rPr lang="ja-JP" altLang="en-US" dirty="0"/>
              <a:t>からの依頼</a:t>
            </a:r>
            <a:r>
              <a:rPr lang="ja-JP" altLang="en-US" dirty="0" smtClean="0"/>
              <a:t>事項の状況確認</a:t>
            </a:r>
            <a:endParaRPr lang="ja-JP" altLang="en-US" dirty="0"/>
          </a:p>
          <a:p>
            <a:pPr lvl="1"/>
            <a:r>
              <a:rPr lang="ja-JP" altLang="en-US" dirty="0" smtClean="0"/>
              <a:t>①</a:t>
            </a:r>
            <a:r>
              <a:rPr lang="ja-JP" altLang="en-US" dirty="0"/>
              <a:t>別途、</a:t>
            </a:r>
            <a:r>
              <a:rPr lang="en-US" altLang="ja-JP" dirty="0" err="1"/>
              <a:t>SalesNavi</a:t>
            </a:r>
            <a:r>
              <a:rPr lang="ja-JP" altLang="en-US" dirty="0" err="1"/>
              <a:t>、</a:t>
            </a:r>
            <a:r>
              <a:rPr lang="ja-JP" altLang="en-US" dirty="0"/>
              <a:t>保守、</a:t>
            </a:r>
            <a:r>
              <a:rPr lang="en-US" altLang="ja-JP" dirty="0"/>
              <a:t>BPMS</a:t>
            </a:r>
            <a:r>
              <a:rPr lang="ja-JP" altLang="en-US" dirty="0"/>
              <a:t>に技術構成をお聞きする。</a:t>
            </a:r>
            <a:r>
              <a:rPr lang="en-US" altLang="ja-JP" dirty="0"/>
              <a:t>(</a:t>
            </a:r>
            <a:r>
              <a:rPr lang="ja-JP" altLang="en-US" dirty="0"/>
              <a:t>請求、</a:t>
            </a:r>
            <a:r>
              <a:rPr lang="en-US" altLang="ja-JP" dirty="0"/>
              <a:t>S</a:t>
            </a:r>
            <a:r>
              <a:rPr lang="ja-JP" altLang="en-US" dirty="0"/>
              <a:t>共通は準じる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構成管理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その他（連絡／共有あればお願いします）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704528" y="2033519"/>
          <a:ext cx="8627795" cy="1814393"/>
        </p:xfrm>
        <a:graphic>
          <a:graphicData uri="http://schemas.openxmlformats.org/drawingml/2006/table">
            <a:tbl>
              <a:tblPr/>
              <a:tblGrid>
                <a:gridCol w="2227561"/>
                <a:gridCol w="2390582"/>
                <a:gridCol w="2700293"/>
                <a:gridCol w="1309359"/>
              </a:tblGrid>
              <a:tr h="19935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構成管理対象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担当チーム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9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構成管理（移送管理）ルール作成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開発期間の構成管理（移送管理）運営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リリース管理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935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文書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設計書、テスト仕様書など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PMO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PMO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移行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導入推進？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935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Java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ソースコード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AMO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AMO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移行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導入推進？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935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SAP-ERP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テクノス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テクノス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移行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導入推進？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935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SAP-BW・BO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管理会計？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管理会計？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移行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導入推進？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935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BPMS</a:t>
                      </a:r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／</a:t>
                      </a:r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BPMS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BPMS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移行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導入推進？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704528" y="3963174"/>
          <a:ext cx="7301621" cy="2058114"/>
        </p:xfrm>
        <a:graphic>
          <a:graphicData uri="http://schemas.openxmlformats.org/drawingml/2006/table">
            <a:tbl>
              <a:tblPr/>
              <a:tblGrid>
                <a:gridCol w="2227561"/>
                <a:gridCol w="2400998"/>
                <a:gridCol w="2673062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構成管理対象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利用ツール</a:t>
                      </a:r>
                      <a:endParaRPr lang="ja-JP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環境準備担当チーム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文書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設計書、テスト仕様書など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Subversion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PMO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＋インフラ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（文書とソースは同じ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Subversion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）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Java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ソースコード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Subversion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SAP-ERP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Version Management＆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Solution Manager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インフラ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SAP-BW・BO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Version Management＆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Solution Manager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インフラ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BPMS／OSB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PAM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BPMS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＋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インフラ（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Oracle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定例で設計中）</a:t>
                      </a:r>
                    </a:p>
                  </a:txBody>
                  <a:tcPr marL="7739" marR="7739" marT="7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FF0000"/>
                </a:solidFill>
              </a:rPr>
              <a:t>参考資料</a:t>
            </a:r>
            <a:r>
              <a:rPr lang="ja-JP" altLang="en-US" dirty="0">
                <a:solidFill>
                  <a:srgbClr val="FF0000"/>
                </a:solidFill>
              </a:rPr>
              <a:t>追加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32519" y="2806763"/>
            <a:ext cx="7373629" cy="262197"/>
          </a:xfrm>
          <a:prstGeom prst="roundRect">
            <a:avLst>
              <a:gd name="adj" fmla="val 420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" name="四角形吹き出し 9"/>
          <p:cNvSpPr/>
          <p:nvPr/>
        </p:nvSpPr>
        <p:spPr>
          <a:xfrm>
            <a:off x="3283643" y="1321924"/>
            <a:ext cx="2071379" cy="834372"/>
          </a:xfrm>
          <a:prstGeom prst="wedgeRectCallout">
            <a:avLst>
              <a:gd name="adj1" fmla="val -3100"/>
              <a:gd name="adj2" fmla="val 129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ソース構成管理手順」の範囲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846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技術課題検討　</a:t>
            </a:r>
            <a:r>
              <a:rPr lang="ja-JP" altLang="en-US" dirty="0"/>
              <a:t> １１－５　</a:t>
            </a:r>
            <a:r>
              <a:rPr lang="en-US" altLang="ja-JP" dirty="0"/>
              <a:t>Java</a:t>
            </a:r>
            <a:r>
              <a:rPr lang="ja-JP" altLang="en-US" dirty="0"/>
              <a:t>ソース構成管理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11989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内容検討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＜共有</a:t>
            </a:r>
            <a:r>
              <a:rPr lang="en-US" altLang="ja-JP" dirty="0" smtClean="0"/>
              <a:t>/</a:t>
            </a:r>
            <a:r>
              <a:rPr lang="ja-JP" altLang="en-US" dirty="0" smtClean="0"/>
              <a:t>確認＞</a:t>
            </a:r>
            <a:r>
              <a:rPr lang="en-US" altLang="ja-JP" dirty="0"/>
              <a:t> Java</a:t>
            </a:r>
            <a:r>
              <a:rPr lang="ja-JP" altLang="en-US" dirty="0"/>
              <a:t>ソース構成管理</a:t>
            </a:r>
            <a:r>
              <a:rPr lang="ja-JP" altLang="en-US" dirty="0" smtClean="0"/>
              <a:t>手順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別紙「</a:t>
            </a:r>
            <a:r>
              <a:rPr lang="zh-TW" altLang="en-US" dirty="0"/>
              <a:t>構成管理手順書</a:t>
            </a:r>
            <a:r>
              <a:rPr lang="en-US" altLang="zh-TW" dirty="0"/>
              <a:t>_20151117.xlsx</a:t>
            </a:r>
            <a:r>
              <a:rPr lang="ja-JP" altLang="en-US" dirty="0" smtClean="0"/>
              <a:t>」参照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6005" y="3255784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委託先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32720" y="3255784"/>
            <a:ext cx="33923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CTC</a:t>
            </a:r>
            <a:r>
              <a:rPr lang="ja-JP" altLang="en-US" dirty="0" smtClean="0"/>
              <a:t>業務チーム</a:t>
            </a:r>
            <a:endParaRPr lang="en-US" altLang="ja-JP" dirty="0" smtClean="0"/>
          </a:p>
          <a:p>
            <a:pPr algn="ctr"/>
            <a:r>
              <a:rPr kumimoji="1" lang="en-US" altLang="ja-JP" sz="1400" dirty="0" err="1" smtClean="0"/>
              <a:t>SalesNAVI</a:t>
            </a:r>
            <a:r>
              <a:rPr kumimoji="1" lang="ja-JP" altLang="en-US" sz="1400" dirty="0" err="1" smtClean="0"/>
              <a:t>、</a:t>
            </a:r>
            <a:r>
              <a:rPr kumimoji="1" lang="en-US" altLang="ja-JP" sz="1400" dirty="0" smtClean="0"/>
              <a:t>CSNAVI</a:t>
            </a:r>
            <a:r>
              <a:rPr kumimoji="1" lang="ja-JP" altLang="en-US" sz="1400" dirty="0" err="1" smtClean="0"/>
              <a:t>、</a:t>
            </a:r>
            <a:r>
              <a:rPr kumimoji="1" lang="en-US" altLang="ja-JP" sz="1400" dirty="0" smtClean="0"/>
              <a:t>BPMS</a:t>
            </a:r>
            <a:r>
              <a:rPr kumimoji="1" lang="ja-JP" altLang="en-US" sz="1400" dirty="0" err="1" smtClean="0"/>
              <a:t>、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購買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請求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err="1" smtClean="0"/>
              <a:t>、</a:t>
            </a:r>
            <a:r>
              <a:rPr kumimoji="1" lang="ja-JP" altLang="en-US" sz="1400" dirty="0" smtClean="0"/>
              <a:t>システム共通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49305" y="4527609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品質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担当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335050" y="4249594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受取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担当</a:t>
            </a:r>
            <a:endParaRPr lang="en-US" altLang="ja-JP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6321152" y="3255784"/>
            <a:ext cx="31205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次期シス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ソース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構成管理チーム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（当面</a:t>
            </a:r>
            <a:r>
              <a:rPr kumimoji="1" lang="en-US" altLang="ja-JP" dirty="0" smtClean="0"/>
              <a:t>AMO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321153" y="4244616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構成管理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7929548" y="4242192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配備確認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担当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5" idx="3"/>
            <a:endCxn id="8" idx="1"/>
          </p:cNvCxnSpPr>
          <p:nvPr/>
        </p:nvCxnSpPr>
        <p:spPr>
          <a:xfrm>
            <a:off x="1768173" y="3712984"/>
            <a:ext cx="566877" cy="99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2 15"/>
          <p:cNvSpPr/>
          <p:nvPr/>
        </p:nvSpPr>
        <p:spPr>
          <a:xfrm>
            <a:off x="4667366" y="5079141"/>
            <a:ext cx="1547154" cy="9144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チェック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7" idx="3"/>
            <a:endCxn id="10" idx="1"/>
          </p:cNvCxnSpPr>
          <p:nvPr/>
        </p:nvCxnSpPr>
        <p:spPr>
          <a:xfrm flipV="1">
            <a:off x="5761473" y="4701816"/>
            <a:ext cx="559680" cy="282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吹き出し 19"/>
          <p:cNvSpPr/>
          <p:nvPr/>
        </p:nvSpPr>
        <p:spPr>
          <a:xfrm>
            <a:off x="2596705" y="2134525"/>
            <a:ext cx="1401981" cy="900680"/>
          </a:xfrm>
          <a:prstGeom prst="wedgeRectCallout">
            <a:avLst>
              <a:gd name="adj1" fmla="val 32602"/>
              <a:gd name="adj2" fmla="val 759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ソース管理はお任せします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240410" y="2133364"/>
            <a:ext cx="1401981" cy="900680"/>
          </a:xfrm>
          <a:prstGeom prst="wedgeRectCallout">
            <a:avLst>
              <a:gd name="adj1" fmla="val -6689"/>
              <a:gd name="adj2" fmla="val 72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ソース管理はお任せします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241032" y="2967752"/>
            <a:ext cx="4392488" cy="3485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5761942" y="1844824"/>
            <a:ext cx="2071379" cy="834372"/>
          </a:xfrm>
          <a:prstGeom prst="wedgeRectCallout">
            <a:avLst>
              <a:gd name="adj1" fmla="val -6319"/>
              <a:gd name="adj2" fmla="val 845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ソース構成管理手順」の範囲</a:t>
            </a:r>
            <a:endParaRPr lang="en-US" altLang="ja-JP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2432720" y="5251448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内作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メンバー</a:t>
            </a:r>
            <a:endParaRPr lang="en-US" altLang="ja-JP" dirty="0" smtClean="0"/>
          </a:p>
        </p:txBody>
      </p:sp>
      <p:cxnSp>
        <p:nvCxnSpPr>
          <p:cNvPr id="26" name="カギ線コネクタ 25"/>
          <p:cNvCxnSpPr>
            <a:stCxn id="8" idx="3"/>
            <a:endCxn id="7" idx="1"/>
          </p:cNvCxnSpPr>
          <p:nvPr/>
        </p:nvCxnSpPr>
        <p:spPr>
          <a:xfrm>
            <a:off x="3847218" y="4706794"/>
            <a:ext cx="402087" cy="27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3"/>
            <a:endCxn id="7" idx="1"/>
          </p:cNvCxnSpPr>
          <p:nvPr/>
        </p:nvCxnSpPr>
        <p:spPr>
          <a:xfrm flipV="1">
            <a:off x="3944888" y="4984809"/>
            <a:ext cx="304417" cy="72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7036210" y="5337051"/>
            <a:ext cx="151216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受入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実施担当</a:t>
            </a:r>
            <a:endParaRPr lang="en-US" altLang="ja-JP" dirty="0" smtClean="0"/>
          </a:p>
        </p:txBody>
      </p:sp>
      <p:sp>
        <p:nvSpPr>
          <p:cNvPr id="12" name="爆発 2 11"/>
          <p:cNvSpPr/>
          <p:nvPr/>
        </p:nvSpPr>
        <p:spPr>
          <a:xfrm>
            <a:off x="1809108" y="1096910"/>
            <a:ext cx="6753286" cy="4697341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ボツ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FF0000"/>
                </a:solidFill>
              </a:rPr>
              <a:t>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73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2520" y="2852936"/>
            <a:ext cx="8712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技術課題追加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34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７</a:t>
            </a:r>
            <a:r>
              <a:rPr lang="ja-JP" altLang="en-US" dirty="0" smtClean="0"/>
              <a:t>回技術</a:t>
            </a:r>
            <a:r>
              <a:rPr lang="ja-JP" altLang="en-US" dirty="0"/>
              <a:t>課題</a:t>
            </a:r>
            <a:r>
              <a:rPr lang="ja-JP" altLang="en-US" dirty="0" smtClean="0"/>
              <a:t>検討結果（</a:t>
            </a:r>
            <a:r>
              <a:rPr lang="ja-JP" altLang="en-US" dirty="0"/>
              <a:t>１</a:t>
            </a:r>
            <a:r>
              <a:rPr lang="ja-JP" altLang="en-US" dirty="0" smtClean="0"/>
              <a:t>／２）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68863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71327"/>
              </p:ext>
            </p:extLst>
          </p:nvPr>
        </p:nvGraphicFramePr>
        <p:xfrm>
          <a:off x="186580" y="980728"/>
          <a:ext cx="9361040" cy="46939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877988"/>
                <a:gridCol w="2160240"/>
                <a:gridCol w="648072"/>
                <a:gridCol w="5674740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番号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検討課題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状況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933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</a:t>
                      </a:r>
                      <a:endParaRPr kumimoji="1" lang="ja-JP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＜権限委譲＞</a:t>
                      </a:r>
                      <a:endParaRPr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代理起票</a:t>
                      </a:r>
                      <a:endParaRPr lang="en-US" altLang="ja-JP" sz="1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決着</a:t>
                      </a:r>
                      <a:endParaRPr kumimoji="1" lang="ja-JP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・財務管理：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代理起票の必要性がないで決着。</a:t>
                      </a:r>
                      <a:endParaRPr kumimoji="1" lang="en-US" altLang="ja-JP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追加課題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＜システム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採番ルール＞</a:t>
                      </a:r>
                      <a:endParaRPr lang="en-US" altLang="ja-JP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決着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・保守：システム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は「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CSL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」、「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CSG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・別途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AMO</a:t>
                      </a:r>
                      <a:r>
                        <a:rPr kumimoji="1" lang="ja-JP" altLang="en-US" sz="1200" dirty="0" err="1" smtClean="0">
                          <a:solidFill>
                            <a:schemeClr val="tx1"/>
                          </a:solidFill>
                        </a:rPr>
                        <a:t>にて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システム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機能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の管理台帳を作成し運用する。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（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利用時フォーマット例「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SNV01-0001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」）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次スライド「３．連絡事項」確認のこと。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2311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</a:t>
                      </a:r>
                      <a:r>
                        <a:rPr lang="en-US" altLang="ja-JP" sz="1200" dirty="0" smtClean="0"/>
                        <a:t>Java</a:t>
                      </a:r>
                      <a:r>
                        <a:rPr lang="ja-JP" altLang="en-US" sz="1200" dirty="0" smtClean="0"/>
                        <a:t>実装規約／実装方式＞</a:t>
                      </a:r>
                      <a:endParaRPr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実装方式／実装規約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再確認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完了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・ログで出力される「プログラム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」とは、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</a:rPr>
                        <a:t>画面内で機能単位に一意に振られるもので、画面から渡ってくるものをログとして出力する。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・請求書発行、ポータル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/IDM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は、楽観排他で行う。</a:t>
                      </a:r>
                    </a:p>
                  </a:txBody>
                  <a:tcPr/>
                </a:tc>
              </a:tr>
              <a:tr h="44508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14-1</a:t>
                      </a:r>
                      <a:endParaRPr kumimoji="1" lang="ja-JP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＜カレンダー＞</a:t>
                      </a:r>
                      <a:endParaRPr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カレンダーの種類やどこで取り扱うか等を検討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決着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・決算日カレンダー、業務カレンダー、銀行カレンダー：使用用途、利用システムが決着。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詳細はスライド１３を参照。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917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継続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・営業日カレンダー：状況は以下の通り。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ja-JP" altLang="en-US" sz="1200" dirty="0" smtClean="0"/>
                        <a:t>１）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各システムへの配布、手運用又は判定ロジックモジュールを共有とするか要検討。（判定ロジックのモジュール提供であれば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チームで検討）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２）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PJNAVI</a:t>
                      </a:r>
                      <a:r>
                        <a:rPr kumimoji="1" lang="ja-JP" altLang="en-US" sz="12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管理は要否を検討。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・業務カレンダー：管理は、受注伝票のスナップを取る際の要否を検討。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917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15-1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＜レポートの表示形式＞</a:t>
                      </a:r>
                      <a:endParaRPr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表示方式がバラバラである。統一するかを検討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決着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・金額のマイナス標記（△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前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-, 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後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）：統一は不可で、以下の通り。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１）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ERP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のみ、システム仕様により「後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２）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ERP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以外のシステムは、「前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・日付表示形式：「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/mm/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月日が１桁の場合は、ゼロ埋めし表示する。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例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2015/09/01)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28464" y="6206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</a:t>
            </a:r>
            <a:r>
              <a:rPr kumimoji="1" lang="ja-JP" altLang="en-US" dirty="0" smtClean="0"/>
              <a:t>．決定状況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76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技術課題追加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8326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追加検討課題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前回追加　</a:t>
            </a:r>
            <a:r>
              <a:rPr lang="en-US" altLang="ja-JP" dirty="0" smtClean="0"/>
              <a:t>SOAP</a:t>
            </a:r>
            <a:r>
              <a:rPr lang="ja-JP" altLang="en-US" dirty="0" smtClean="0"/>
              <a:t>のバージョン管理（</a:t>
            </a:r>
            <a:r>
              <a:rPr lang="en-US" altLang="ja-JP" dirty="0" smtClean="0"/>
              <a:t>PJNAVI</a:t>
            </a:r>
            <a:r>
              <a:rPr lang="ja-JP" altLang="en-US" dirty="0" smtClean="0"/>
              <a:t>チームより）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「その都度考えましょう」（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チーム）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メニューで認可後に各システムで機能起動の認可処理をやるべきか？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err="1" smtClean="0">
                <a:solidFill>
                  <a:srgbClr val="FF0000"/>
                </a:solidFill>
              </a:rPr>
              <a:t>SalesNAVI</a:t>
            </a:r>
            <a:r>
              <a:rPr lang="ja-JP" altLang="en-US" dirty="0" err="1" smtClean="0">
                <a:solidFill>
                  <a:srgbClr val="FF0000"/>
                </a:solidFill>
              </a:rPr>
              <a:t>、</a:t>
            </a:r>
            <a:r>
              <a:rPr lang="en-US" altLang="ja-JP" dirty="0" smtClean="0">
                <a:solidFill>
                  <a:srgbClr val="FF0000"/>
                </a:solidFill>
              </a:rPr>
              <a:t>CSNAVI</a:t>
            </a:r>
            <a:r>
              <a:rPr lang="ja-JP" altLang="en-US" dirty="0" err="1" smtClean="0">
                <a:solidFill>
                  <a:srgbClr val="FF0000"/>
                </a:solidFill>
              </a:rPr>
              <a:t>、</a:t>
            </a:r>
            <a:r>
              <a:rPr lang="en-US" altLang="ja-JP" dirty="0" smtClean="0">
                <a:solidFill>
                  <a:srgbClr val="FF0000"/>
                </a:solidFill>
              </a:rPr>
              <a:t>PJNAVI</a:t>
            </a:r>
            <a:r>
              <a:rPr lang="ja-JP" altLang="en-US" dirty="0" err="1" smtClean="0">
                <a:solidFill>
                  <a:srgbClr val="FF0000"/>
                </a:solidFill>
              </a:rPr>
              <a:t>、</a:t>
            </a:r>
            <a:r>
              <a:rPr lang="ja-JP" altLang="en-US" dirty="0" smtClean="0">
                <a:solidFill>
                  <a:srgbClr val="FF0000"/>
                </a:solidFill>
              </a:rPr>
              <a:t>請求、添付起票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やるべき。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>
                <a:solidFill>
                  <a:srgbClr val="FF0000"/>
                </a:solidFill>
              </a:rPr>
              <a:t>システム共通にて主導。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共通化対象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＜あればお願いします。＞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68751" y="559560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朱書きが</a:t>
            </a:r>
            <a:r>
              <a:rPr lang="ja-JP" altLang="en-US" dirty="0" smtClean="0">
                <a:solidFill>
                  <a:srgbClr val="FF0000"/>
                </a:solidFill>
              </a:rPr>
              <a:t>追加</a:t>
            </a:r>
            <a:r>
              <a:rPr lang="ja-JP" altLang="en-US" dirty="0">
                <a:solidFill>
                  <a:srgbClr val="FF0000"/>
                </a:solidFill>
              </a:rPr>
              <a:t>課題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12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2520" y="2852936"/>
            <a:ext cx="8712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以下、参考</a:t>
            </a:r>
            <a:r>
              <a:rPr lang="ja-JP" altLang="en-US" sz="3200" dirty="0" smtClean="0"/>
              <a:t>資料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75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（参考）技術課題数と会議スケジュール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9"/>
            <a:ext cx="9512397" cy="2562044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技術課題数（</a:t>
            </a:r>
            <a:r>
              <a:rPr lang="en-US" altLang="ja-JP" dirty="0" smtClean="0"/>
              <a:t>10/14</a:t>
            </a:r>
            <a:r>
              <a:rPr lang="ja-JP" altLang="en-US" dirty="0" smtClean="0"/>
              <a:t>時点）</a:t>
            </a:r>
            <a:endParaRPr lang="ja-JP" altLang="en-US" dirty="0"/>
          </a:p>
          <a:p>
            <a:pPr lvl="1"/>
            <a:r>
              <a:rPr lang="ja-JP" altLang="en-US" dirty="0"/>
              <a:t>技術課題数：</a:t>
            </a:r>
            <a:r>
              <a:rPr lang="en-US" altLang="ja-JP" dirty="0"/>
              <a:t>62</a:t>
            </a:r>
            <a:r>
              <a:rPr lang="ja-JP" altLang="en-US" dirty="0"/>
              <a:t>　</a:t>
            </a:r>
            <a:r>
              <a:rPr lang="en-US" altLang="ja-JP" dirty="0"/>
              <a:t>(10/14</a:t>
            </a:r>
            <a:r>
              <a:rPr lang="ja-JP" altLang="en-US" dirty="0"/>
              <a:t>時点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課題検討カテゴリ数：</a:t>
            </a:r>
            <a:r>
              <a:rPr lang="en-US" altLang="ja-JP" dirty="0"/>
              <a:t>22</a:t>
            </a:r>
            <a:r>
              <a:rPr lang="ja-JP" altLang="en-US" dirty="0"/>
              <a:t>　</a:t>
            </a:r>
            <a:r>
              <a:rPr lang="en-US" altLang="ja-JP" dirty="0"/>
              <a:t>(10/14</a:t>
            </a:r>
            <a:r>
              <a:rPr lang="ja-JP" altLang="en-US" dirty="0"/>
              <a:t>時点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会議検討：</a:t>
            </a:r>
            <a:r>
              <a:rPr lang="en-US" altLang="ja-JP" dirty="0"/>
              <a:t>9</a:t>
            </a:r>
            <a:r>
              <a:rPr lang="ja-JP" altLang="en-US" dirty="0"/>
              <a:t>（</a:t>
            </a:r>
            <a:r>
              <a:rPr lang="en-US" altLang="ja-JP" dirty="0"/>
              <a:t>1-1</a:t>
            </a:r>
            <a:r>
              <a:rPr lang="ja-JP" altLang="en-US" dirty="0" err="1"/>
              <a:t>、</a:t>
            </a:r>
            <a:r>
              <a:rPr lang="en-US" altLang="ja-JP" dirty="0"/>
              <a:t>2-1</a:t>
            </a:r>
            <a:r>
              <a:rPr lang="ja-JP" altLang="en-US" dirty="0" err="1"/>
              <a:t>、</a:t>
            </a:r>
            <a:r>
              <a:rPr lang="ja-JP" altLang="en-US" dirty="0"/>
              <a:t>３、</a:t>
            </a:r>
            <a:r>
              <a:rPr lang="en-US" altLang="ja-JP" dirty="0"/>
              <a:t>4</a:t>
            </a:r>
            <a:r>
              <a:rPr lang="ja-JP" altLang="en-US" dirty="0" err="1"/>
              <a:t>、</a:t>
            </a:r>
            <a:r>
              <a:rPr lang="en-US" altLang="ja-JP" dirty="0"/>
              <a:t>7</a:t>
            </a:r>
            <a:r>
              <a:rPr lang="ja-JP" altLang="en-US" dirty="0" err="1"/>
              <a:t>、</a:t>
            </a:r>
            <a:r>
              <a:rPr lang="en-US" altLang="ja-JP" dirty="0"/>
              <a:t>8</a:t>
            </a:r>
            <a:r>
              <a:rPr lang="ja-JP" altLang="en-US" dirty="0" err="1"/>
              <a:t>、</a:t>
            </a:r>
            <a:r>
              <a:rPr lang="en-US" altLang="ja-JP" dirty="0"/>
              <a:t>10</a:t>
            </a:r>
            <a:r>
              <a:rPr lang="ja-JP" altLang="en-US" dirty="0" err="1"/>
              <a:t>、</a:t>
            </a:r>
            <a:r>
              <a:rPr lang="en-US" altLang="ja-JP" dirty="0"/>
              <a:t>11-3</a:t>
            </a:r>
            <a:r>
              <a:rPr lang="ja-JP" altLang="en-US" dirty="0" err="1"/>
              <a:t>、</a:t>
            </a:r>
            <a:r>
              <a:rPr lang="en-US" altLang="ja-JP" dirty="0"/>
              <a:t>12-2</a:t>
            </a:r>
            <a:r>
              <a:rPr lang="ja-JP" altLang="en-US" dirty="0"/>
              <a:t>）</a:t>
            </a:r>
          </a:p>
          <a:p>
            <a:pPr lvl="2"/>
            <a:r>
              <a:rPr lang="ja-JP" altLang="en-US" dirty="0"/>
              <a:t>個別推進</a:t>
            </a:r>
            <a:r>
              <a:rPr lang="en-US" altLang="ja-JP" dirty="0"/>
              <a:t>(</a:t>
            </a:r>
            <a:r>
              <a:rPr lang="ja-JP" altLang="en-US" dirty="0"/>
              <a:t>共有</a:t>
            </a:r>
            <a:r>
              <a:rPr lang="en-US" altLang="ja-JP" dirty="0"/>
              <a:t>)</a:t>
            </a:r>
            <a:r>
              <a:rPr lang="ja-JP" altLang="en-US" dirty="0"/>
              <a:t>：</a:t>
            </a:r>
            <a:r>
              <a:rPr lang="en-US" altLang="ja-JP" dirty="0"/>
              <a:t>6</a:t>
            </a:r>
            <a:r>
              <a:rPr lang="ja-JP" altLang="en-US" dirty="0"/>
              <a:t>（</a:t>
            </a:r>
            <a:r>
              <a:rPr lang="en-US" altLang="ja-JP" dirty="0"/>
              <a:t>2-2</a:t>
            </a:r>
            <a:r>
              <a:rPr lang="ja-JP" altLang="en-US" dirty="0" err="1"/>
              <a:t>、</a:t>
            </a:r>
            <a:r>
              <a:rPr lang="en-US" altLang="ja-JP" dirty="0"/>
              <a:t>6</a:t>
            </a:r>
            <a:r>
              <a:rPr lang="ja-JP" altLang="en-US" dirty="0" err="1"/>
              <a:t>、</a:t>
            </a:r>
            <a:r>
              <a:rPr lang="en-US" altLang="ja-JP" dirty="0"/>
              <a:t>9</a:t>
            </a:r>
            <a:r>
              <a:rPr lang="ja-JP" altLang="en-US" dirty="0" err="1"/>
              <a:t>、</a:t>
            </a:r>
            <a:r>
              <a:rPr lang="en-US" altLang="ja-JP" dirty="0"/>
              <a:t>11-2</a:t>
            </a:r>
            <a:r>
              <a:rPr lang="ja-JP" altLang="en-US" dirty="0" err="1"/>
              <a:t>、</a:t>
            </a:r>
            <a:r>
              <a:rPr lang="en-US" altLang="ja-JP" dirty="0"/>
              <a:t>11-7</a:t>
            </a:r>
            <a:r>
              <a:rPr lang="ja-JP" altLang="en-US" dirty="0" err="1"/>
              <a:t>、</a:t>
            </a:r>
            <a:r>
              <a:rPr lang="en-US" altLang="ja-JP" dirty="0"/>
              <a:t>12-1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/>
              <a:t>AMO</a:t>
            </a:r>
            <a:r>
              <a:rPr lang="ja-JP" altLang="en-US" dirty="0"/>
              <a:t>タスク</a:t>
            </a:r>
            <a:r>
              <a:rPr lang="en-US" altLang="ja-JP" dirty="0"/>
              <a:t>(</a:t>
            </a:r>
            <a:r>
              <a:rPr lang="ja-JP" altLang="en-US" dirty="0"/>
              <a:t>共有</a:t>
            </a:r>
            <a:r>
              <a:rPr lang="en-US" altLang="ja-JP" dirty="0"/>
              <a:t>)</a:t>
            </a:r>
            <a:r>
              <a:rPr lang="ja-JP" altLang="en-US" dirty="0"/>
              <a:t>：</a:t>
            </a:r>
            <a:r>
              <a:rPr lang="en-US" altLang="ja-JP" dirty="0"/>
              <a:t>2(11-1</a:t>
            </a:r>
            <a:r>
              <a:rPr lang="ja-JP" altLang="en-US" dirty="0" err="1"/>
              <a:t>、</a:t>
            </a:r>
            <a:r>
              <a:rPr lang="en-US" altLang="ja-JP" dirty="0"/>
              <a:t>11-5)</a:t>
            </a:r>
          </a:p>
          <a:p>
            <a:pPr lvl="2"/>
            <a:r>
              <a:rPr lang="en-US" altLang="ja-JP" dirty="0"/>
              <a:t>PMO</a:t>
            </a:r>
            <a:r>
              <a:rPr lang="ja-JP" altLang="en-US" dirty="0"/>
              <a:t>課題：</a:t>
            </a:r>
            <a:r>
              <a:rPr lang="en-US" altLang="ja-JP" dirty="0"/>
              <a:t>4</a:t>
            </a:r>
            <a:r>
              <a:rPr lang="ja-JP" altLang="en-US" dirty="0"/>
              <a:t>（</a:t>
            </a:r>
            <a:r>
              <a:rPr lang="en-US" altLang="ja-JP" dirty="0"/>
              <a:t>1-2</a:t>
            </a:r>
            <a:r>
              <a:rPr lang="ja-JP" altLang="en-US" dirty="0" err="1"/>
              <a:t>、</a:t>
            </a:r>
            <a:r>
              <a:rPr lang="en-US" altLang="ja-JP" dirty="0"/>
              <a:t>1-3</a:t>
            </a:r>
            <a:r>
              <a:rPr lang="ja-JP" altLang="en-US" dirty="0" err="1"/>
              <a:t>、</a:t>
            </a:r>
            <a:r>
              <a:rPr lang="en-US" altLang="ja-JP" dirty="0"/>
              <a:t>5-1</a:t>
            </a:r>
            <a:r>
              <a:rPr lang="ja-JP" altLang="en-US" dirty="0" err="1"/>
              <a:t>、</a:t>
            </a:r>
            <a:r>
              <a:rPr lang="en-US" altLang="ja-JP" dirty="0"/>
              <a:t>11-4</a:t>
            </a:r>
            <a:r>
              <a:rPr lang="ja-JP" altLang="en-US" dirty="0"/>
              <a:t>）</a:t>
            </a:r>
          </a:p>
          <a:p>
            <a:pPr lvl="2"/>
            <a:r>
              <a:rPr lang="ja-JP" altLang="en-US" dirty="0"/>
              <a:t>チーム固有：１（</a:t>
            </a:r>
            <a:r>
              <a:rPr lang="en-US" altLang="ja-JP" dirty="0"/>
              <a:t>13</a:t>
            </a:r>
            <a:r>
              <a:rPr lang="ja-JP" altLang="en-US" dirty="0"/>
              <a:t>）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会議スケジュール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66723"/>
              </p:ext>
            </p:extLst>
          </p:nvPr>
        </p:nvGraphicFramePr>
        <p:xfrm>
          <a:off x="591119" y="3182733"/>
          <a:ext cx="8610353" cy="3050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7304"/>
                <a:gridCol w="715958"/>
                <a:gridCol w="715958"/>
                <a:gridCol w="477304"/>
                <a:gridCol w="715958"/>
                <a:gridCol w="2778030"/>
                <a:gridCol w="2729841"/>
              </a:tblGrid>
              <a:tr h="10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  <a:latin typeface="+mn-ea"/>
                          <a:ea typeface="+mn-ea"/>
                        </a:rPr>
                        <a:t>日時</a:t>
                      </a:r>
                      <a:endParaRPr lang="ja-JP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  <a:latin typeface="+mn-ea"/>
                          <a:ea typeface="+mn-ea"/>
                        </a:rPr>
                        <a:t>開始時刻</a:t>
                      </a:r>
                      <a:endParaRPr lang="ja-JP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  <a:latin typeface="+mn-ea"/>
                          <a:ea typeface="+mn-ea"/>
                        </a:rPr>
                        <a:t>時間</a:t>
                      </a:r>
                      <a:endParaRPr lang="ja-JP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  <a:latin typeface="+mn-ea"/>
                          <a:ea typeface="+mn-ea"/>
                        </a:rPr>
                        <a:t>場所</a:t>
                      </a:r>
                      <a:endParaRPr lang="ja-JP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検討テーマ</a:t>
                      </a:r>
                      <a:endParaRPr lang="ja-JP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個別推進／</a:t>
                      </a:r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AMO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タスクの共有</a:t>
                      </a:r>
                      <a:endParaRPr lang="ja-JP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  <a:tr h="1020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ja-JP" altLang="en-US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10/21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17:30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3h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3-1.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認証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方式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11-3.Java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のバージョン／開発シェル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12-2.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データ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更新履歴取得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ja-JP" altLang="en-US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10/28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3h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2-1.Web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サービス連携の技術仕様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6.ALV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のレイアウト保存の方針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添付方式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11-2.Java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処理方式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rgbClr val="FFFF00"/>
                    </a:solidFill>
                  </a:tcPr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ja-JP" altLang="en-US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11/4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3h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障害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時の運用方法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8.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ログ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例外方式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アプリ、監視、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JP1)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ja-JP" altLang="en-US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11/11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10.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権限委譲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システム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11-1.Java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実装規約レビュー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>
                    <a:solidFill>
                      <a:srgbClr val="FFFF00"/>
                    </a:solidFill>
                  </a:tcPr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11/18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（追加）レポートの表示方式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11-5.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技術・ソース構成管理手順共有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（追加）カレンダー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ja-JP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11/25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虎</a:t>
                      </a:r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0102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（継続）</a:t>
                      </a:r>
                      <a:r>
                        <a:rPr lang="en-US" altLang="ja-JP" sz="1200" u="none" strike="noStrike" dirty="0" smtClean="0"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lang="ja-JP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障害時の運用方法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共通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Logger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設計レビュー</a:t>
                      </a:r>
                    </a:p>
                  </a:txBody>
                  <a:tcPr marL="7775" marR="7775" marT="7775" marB="0" anchor="ctr"/>
                </a:tc>
              </a:tr>
              <a:tr h="1020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  <a:tr h="102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未定</a:t>
                      </a:r>
                      <a:endParaRPr lang="en-US" altLang="ja-JP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sng" strike="noStrike" dirty="0">
                          <a:effectLst/>
                          <a:latin typeface="+mn-ea"/>
                          <a:ea typeface="+mn-ea"/>
                        </a:rPr>
                        <a:t>未定</a:t>
                      </a:r>
                      <a:endParaRPr lang="ja-JP" alt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未定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  <a:latin typeface="+mn-ea"/>
                          <a:ea typeface="+mn-ea"/>
                        </a:rPr>
                        <a:t>未定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u="none" strike="noStrike" dirty="0" smtClean="0">
                          <a:effectLst/>
                          <a:latin typeface="+mn-ea"/>
                          <a:ea typeface="+mn-ea"/>
                        </a:rPr>
                        <a:t>1-1.</a:t>
                      </a:r>
                      <a:r>
                        <a:rPr lang="ja-JP" altLang="en-US" sz="1200" b="0" u="none" strike="noStrike" dirty="0" smtClean="0">
                          <a:effectLst/>
                          <a:latin typeface="+mn-ea"/>
                          <a:ea typeface="+mn-ea"/>
                        </a:rPr>
                        <a:t>権限</a:t>
                      </a:r>
                      <a:r>
                        <a:rPr lang="en-US" altLang="ja-JP" sz="1200" b="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u="none" strike="noStrike" dirty="0">
                          <a:effectLst/>
                          <a:latin typeface="+mn-ea"/>
                          <a:ea typeface="+mn-ea"/>
                        </a:rPr>
                        <a:t>ロール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  <a:tr h="102062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775" marR="7775" marT="777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775" marR="7775" marT="777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775" marR="7775" marT="777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775" marR="7775" marT="777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3-2.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権限・組織情報取得方式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5" marR="7775" marT="7775" marB="0"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718975" y="290573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背景黄色は継続中のもの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68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７</a:t>
            </a:r>
            <a:r>
              <a:rPr lang="ja-JP" altLang="en-US" dirty="0" smtClean="0"/>
              <a:t>回技術</a:t>
            </a:r>
            <a:r>
              <a:rPr lang="ja-JP" altLang="en-US" dirty="0"/>
              <a:t>課題</a:t>
            </a:r>
            <a:r>
              <a:rPr lang="ja-JP" altLang="en-US" dirty="0" smtClean="0"/>
              <a:t>検討結果（</a:t>
            </a:r>
            <a:r>
              <a:rPr lang="ja-JP" altLang="en-US" dirty="0"/>
              <a:t>２</a:t>
            </a:r>
            <a:r>
              <a:rPr lang="ja-JP" altLang="en-US" dirty="0" smtClean="0"/>
              <a:t>／２）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68863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84911"/>
              </p:ext>
            </p:extLst>
          </p:nvPr>
        </p:nvGraphicFramePr>
        <p:xfrm>
          <a:off x="186580" y="999605"/>
          <a:ext cx="9361040" cy="214136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877988"/>
                <a:gridCol w="2160240"/>
                <a:gridCol w="648072"/>
                <a:gridCol w="5674740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番号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検討課題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状況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572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11-5</a:t>
                      </a:r>
                      <a:endParaRPr kumimoji="1" lang="ja-JP" altLang="en-US" sz="12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＜構成管理＞</a:t>
                      </a:r>
                      <a:endParaRPr lang="en-US" altLang="ja-JP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Java</a:t>
                      </a:r>
                      <a:r>
                        <a:rPr lang="ja-JP" altLang="en-US" sz="1200" dirty="0" smtClean="0"/>
                        <a:t>ソース構成管理手順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決着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・委託先：委託先でソース管理を行うで決着。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CTC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業務チーム：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CTC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業務チームでソース管理を行うで決着。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・次期基幹系システムの構成管理チーム：当面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AMO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でソース管理を行うで決着。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・リリース：リリース（配備）担当で決着。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・開始時期は、内結テストから実施。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詳細はスライド１５，１６を参照。</a:t>
                      </a:r>
                    </a:p>
                  </a:txBody>
                  <a:tcPr/>
                </a:tc>
              </a:tr>
              <a:tr h="64784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宿題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・次期基幹系システムの構成管理チームで実施する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スクラッチ系構成管理について、下記資料の内容確認を実施する。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「</a:t>
                      </a:r>
                      <a:r>
                        <a:rPr kumimoji="1" lang="zh-TW" altLang="en-US" sz="1200" dirty="0" smtClean="0">
                          <a:solidFill>
                            <a:schemeClr val="tx1"/>
                          </a:solidFill>
                        </a:rPr>
                        <a:t>構成管理手順書</a:t>
                      </a:r>
                      <a:r>
                        <a:rPr kumimoji="1" lang="en-US" altLang="zh-TW" sz="12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kumimoji="1" lang="zh-TW" altLang="en-US" sz="1200" dirty="0" smtClean="0">
                          <a:solidFill>
                            <a:schemeClr val="tx1"/>
                          </a:solidFill>
                        </a:rPr>
                        <a:t>検討後</a:t>
                      </a:r>
                      <a:r>
                        <a:rPr kumimoji="1" lang="en-US" altLang="zh-TW" sz="1200" dirty="0" smtClean="0">
                          <a:solidFill>
                            <a:schemeClr val="tx1"/>
                          </a:solidFill>
                        </a:rPr>
                        <a:t>_02.xlsx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」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28464" y="6206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</a:t>
            </a:r>
            <a:r>
              <a:rPr kumimoji="1" lang="ja-JP" altLang="en-US" dirty="0" smtClean="0"/>
              <a:t>．決定状況（つづき）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4" y="328498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．追加課題</a:t>
            </a:r>
            <a:endParaRPr kumimoji="1"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45611"/>
              </p:ext>
            </p:extLst>
          </p:nvPr>
        </p:nvGraphicFramePr>
        <p:xfrm>
          <a:off x="475617" y="3632076"/>
          <a:ext cx="8941879" cy="950585"/>
        </p:xfrm>
        <a:graphic>
          <a:graphicData uri="http://schemas.openxmlformats.org/drawingml/2006/table">
            <a:tbl>
              <a:tblPr/>
              <a:tblGrid>
                <a:gridCol w="5773527"/>
                <a:gridCol w="3168352"/>
              </a:tblGrid>
              <a:tr h="300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課題項目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アクションアイテム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4531">
                <a:tc>
                  <a:txBody>
                    <a:bodyPr/>
                    <a:lstStyle/>
                    <a:p>
                      <a:pPr marL="0" marR="0" lvl="0" indent="-4572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メニューで認可後に各システムで機能起動の認可処理をやるべきか？</a:t>
                      </a:r>
                    </a:p>
                    <a:p>
                      <a:pPr marL="0" marR="0" lvl="0" indent="-4572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>
                          <a:solidFill>
                            <a:schemeClr val="tx1"/>
                          </a:solidFill>
                        </a:rPr>
                        <a:t>SalesNAVI</a:t>
                      </a:r>
                      <a:r>
                        <a:rPr lang="ja-JP" altLang="en-US" sz="14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</a:rPr>
                        <a:t>CSNAVI</a:t>
                      </a:r>
                      <a:r>
                        <a:rPr lang="ja-JP" altLang="en-US" sz="14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</a:rPr>
                        <a:t>PJNAVI</a:t>
                      </a:r>
                      <a:r>
                        <a:rPr lang="ja-JP" altLang="en-US" sz="140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請求、添付起票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-4572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</a:rPr>
                        <a:t>　⇒実施すべきだがどのように行うか？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システム共通にて主導で実施。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28464" y="4959169"/>
            <a:ext cx="92890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．連絡事項</a:t>
            </a:r>
            <a:endParaRPr kumimoji="1" lang="en-US" altLang="ja-JP" dirty="0" smtClean="0"/>
          </a:p>
          <a:p>
            <a:r>
              <a:rPr lang="ja-JP" altLang="en-US" sz="1600" dirty="0"/>
              <a:t>　・システム</a:t>
            </a:r>
            <a:r>
              <a:rPr lang="en-US" altLang="ja-JP" sz="1600" dirty="0"/>
              <a:t>ID</a:t>
            </a:r>
            <a:r>
              <a:rPr lang="ja-JP" altLang="en-US" sz="1600" dirty="0"/>
              <a:t>・機能</a:t>
            </a:r>
            <a:r>
              <a:rPr lang="en-US" altLang="ja-JP" sz="1600" dirty="0" smtClean="0"/>
              <a:t>ID</a:t>
            </a:r>
            <a:r>
              <a:rPr lang="ja-JP" altLang="en-US" sz="1600" dirty="0" err="1" smtClean="0"/>
              <a:t>の採</a:t>
            </a:r>
            <a:r>
              <a:rPr lang="ja-JP" altLang="en-US" sz="1600" dirty="0" smtClean="0"/>
              <a:t>番ルールの機能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は、各システム側で決める。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決まった内容は</a:t>
            </a:r>
            <a:r>
              <a:rPr lang="en-US" altLang="ja-JP" sz="1600" dirty="0" smtClean="0"/>
              <a:t>AOM</a:t>
            </a:r>
            <a:r>
              <a:rPr lang="ja-JP" altLang="en-US" sz="1600" dirty="0" smtClean="0"/>
              <a:t>に資料を連携するか、下記資料に追記する。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別資料「</a:t>
            </a:r>
            <a:r>
              <a:rPr lang="ja-JP" altLang="en-US" sz="1600" dirty="0"/>
              <a:t>システム</a:t>
            </a:r>
            <a:r>
              <a:rPr lang="en-US" altLang="ja-JP" sz="1600" dirty="0"/>
              <a:t>ID</a:t>
            </a:r>
            <a:r>
              <a:rPr lang="ja-JP" altLang="en-US" sz="1600" dirty="0"/>
              <a:t>・機能</a:t>
            </a:r>
            <a:r>
              <a:rPr lang="en-US" altLang="ja-JP" sz="1600" dirty="0"/>
              <a:t>ID</a:t>
            </a:r>
            <a:r>
              <a:rPr lang="ja-JP" altLang="en-US" sz="1600" dirty="0" err="1"/>
              <a:t>の規</a:t>
            </a:r>
            <a:r>
              <a:rPr lang="ja-JP" altLang="en-US" sz="1600" dirty="0"/>
              <a:t>約</a:t>
            </a:r>
            <a:r>
              <a:rPr lang="en-US" altLang="ja-JP" sz="1600" dirty="0"/>
              <a:t>_</a:t>
            </a:r>
            <a:r>
              <a:rPr lang="ja-JP" altLang="en-US" sz="1600" dirty="0"/>
              <a:t>検討後</a:t>
            </a:r>
            <a:r>
              <a:rPr lang="en-US" altLang="ja-JP" sz="1600" dirty="0"/>
              <a:t>_02 .</a:t>
            </a:r>
            <a:r>
              <a:rPr lang="en-US" altLang="ja-JP" sz="1600" dirty="0" err="1"/>
              <a:t>xlsx</a:t>
            </a:r>
            <a:r>
              <a:rPr kumimoji="1" lang="ja-JP" altLang="en-US" sz="1600" dirty="0" smtClean="0"/>
              <a:t>」の「機能</a:t>
            </a:r>
            <a:r>
              <a:rPr kumimoji="1" lang="en-US" altLang="ja-JP" sz="1600" dirty="0" smtClean="0"/>
              <a:t>ID</a:t>
            </a:r>
            <a:r>
              <a:rPr kumimoji="1" lang="ja-JP" altLang="en-US" sz="1600" dirty="0" smtClean="0"/>
              <a:t>」列。</a:t>
            </a:r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資料置き場は別途案内する。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49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2520" y="2852936"/>
            <a:ext cx="8712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以下会議資料と検討詳細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7"/>
            <a:ext cx="9512397" cy="590378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技術</a:t>
            </a:r>
            <a:r>
              <a:rPr lang="ja-JP" altLang="en-US" dirty="0"/>
              <a:t>連絡事項</a:t>
            </a:r>
            <a:r>
              <a:rPr lang="ja-JP" altLang="en-US" dirty="0" smtClean="0"/>
              <a:t>（３０分）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前回の振り返りと変更点</a:t>
            </a:r>
            <a:endParaRPr lang="en-US" altLang="ja-JP" dirty="0"/>
          </a:p>
          <a:p>
            <a:pPr lvl="1"/>
            <a:r>
              <a:rPr lang="ja-JP" altLang="en-US" dirty="0" smtClean="0"/>
              <a:t>各チーム連絡／共有事項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技術</a:t>
            </a:r>
            <a:r>
              <a:rPr lang="ja-JP" altLang="en-US" dirty="0"/>
              <a:t>課題検討</a:t>
            </a:r>
            <a:r>
              <a:rPr lang="ja-JP" altLang="en-US" dirty="0" smtClean="0"/>
              <a:t>（１５０分）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　カレンダー（２０分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 smtClean="0"/>
              <a:t>＜</a:t>
            </a:r>
            <a:r>
              <a:rPr lang="ja-JP" altLang="en-US" dirty="0"/>
              <a:t>検討</a:t>
            </a:r>
            <a:r>
              <a:rPr lang="ja-JP" altLang="en-US" dirty="0" smtClean="0"/>
              <a:t>＞カレンダーについて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追加　レポートの表示形式（４０分）</a:t>
            </a:r>
            <a:endParaRPr lang="en-US" altLang="ja-JP" dirty="0" smtClean="0"/>
          </a:p>
          <a:p>
            <a:pPr lvl="2"/>
            <a:r>
              <a:rPr lang="ja-JP" altLang="en-US" dirty="0"/>
              <a:t>＜検討</a:t>
            </a:r>
            <a:r>
              <a:rPr lang="ja-JP" altLang="en-US" dirty="0" smtClean="0"/>
              <a:t>＞レポート表示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技術</a:t>
            </a:r>
            <a:r>
              <a:rPr lang="ja-JP" altLang="en-US" dirty="0"/>
              <a:t>課題</a:t>
            </a:r>
            <a:r>
              <a:rPr lang="ja-JP" altLang="en-US" dirty="0" smtClean="0"/>
              <a:t>追加（先にやります。）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休憩</a:t>
            </a:r>
            <a:r>
              <a:rPr lang="ja-JP" altLang="en-US" dirty="0"/>
              <a:t>（１５分、</a:t>
            </a:r>
            <a:r>
              <a:rPr lang="en-US" altLang="ja-JP" dirty="0" smtClean="0"/>
              <a:t>18:15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18:30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１１－５　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ソース構成管理手順（６０分）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＜共有／確認＞構成管理手順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技術課題</a:t>
            </a:r>
            <a:r>
              <a:rPr lang="ja-JP" altLang="en-US" dirty="0"/>
              <a:t>追加</a:t>
            </a:r>
            <a:r>
              <a:rPr lang="ja-JP" altLang="en-US" dirty="0" smtClean="0"/>
              <a:t>（１</a:t>
            </a:r>
            <a:r>
              <a:rPr lang="ja-JP" altLang="en-US" dirty="0"/>
              <a:t>５</a:t>
            </a:r>
            <a:r>
              <a:rPr lang="ja-JP" altLang="en-US" dirty="0" smtClean="0"/>
              <a:t>分）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追加があればお願いします。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37112" y="6207695"/>
            <a:ext cx="5940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b="1" u="sng" dirty="0"/>
              <a:t>技術課題</a:t>
            </a:r>
            <a:r>
              <a:rPr lang="ja-JP" altLang="en-US" sz="1200" dirty="0" smtClean="0"/>
              <a:t>：他</a:t>
            </a:r>
            <a:r>
              <a:rPr lang="ja-JP" altLang="en-US" sz="1200" dirty="0"/>
              <a:t>チームと協働する必要があるが技術的に不明な点、または全体的に決めるべき技術やルール、スクラッチ系で他チームで利用できそうな部分、など</a:t>
            </a:r>
          </a:p>
        </p:txBody>
      </p:sp>
      <p:sp>
        <p:nvSpPr>
          <p:cNvPr id="8" name="右中かっこ 7"/>
          <p:cNvSpPr/>
          <p:nvPr/>
        </p:nvSpPr>
        <p:spPr>
          <a:xfrm>
            <a:off x="4958941" y="2092458"/>
            <a:ext cx="371472" cy="1984614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>
            <a:off x="5659321" y="4869774"/>
            <a:ext cx="371472" cy="863482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2442" y="27089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solidFill>
                  <a:schemeClr val="accent2"/>
                </a:solidFill>
              </a:rPr>
              <a:t>参加全チームで検討</a:t>
            </a:r>
            <a:endParaRPr kumimoji="1" lang="ja-JP" altLang="en-US" b="1" u="sng" dirty="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30793" y="5075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solidFill>
                  <a:schemeClr val="accent2"/>
                </a:solidFill>
              </a:rPr>
              <a:t>スクラッチ系チームで確認</a:t>
            </a:r>
            <a:endParaRPr kumimoji="1" lang="ja-JP" alt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2520" y="2852936"/>
            <a:ext cx="8712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技術連絡事項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9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 smtClean="0"/>
              <a:t>第６回技術</a:t>
            </a:r>
            <a:r>
              <a:rPr lang="ja-JP" altLang="en-US" dirty="0"/>
              <a:t>課題</a:t>
            </a:r>
            <a:r>
              <a:rPr lang="ja-JP" altLang="en-US" dirty="0" smtClean="0"/>
              <a:t>検討結果（</a:t>
            </a:r>
            <a:r>
              <a:rPr lang="ja-JP" altLang="en-US" dirty="0"/>
              <a:t>１</a:t>
            </a:r>
            <a:r>
              <a:rPr lang="ja-JP" altLang="en-US" dirty="0" smtClean="0"/>
              <a:t>／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68863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35096"/>
              </p:ext>
            </p:extLst>
          </p:nvPr>
        </p:nvGraphicFramePr>
        <p:xfrm>
          <a:off x="272480" y="1268760"/>
          <a:ext cx="9361040" cy="468052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41680"/>
                <a:gridCol w="2448272"/>
                <a:gridCol w="648072"/>
                <a:gridCol w="5523016"/>
              </a:tblGrid>
              <a:tr h="3582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番号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検討課題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状況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10484">
                <a:tc rowSpan="2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＜権限委譲＞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代理起票</a:t>
                      </a: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決着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en-US" altLang="ja-JP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SalesNAVI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：想定通り、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BPMS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の提案で決着。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ポータル連携での部署情報の使用要否は、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en-US" altLang="ja-JP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SalesNAVI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チームで決定する。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購買、保守：代理起票の必要性がないで決着。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608975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継続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・財務管理：代理起票の必要性を持ち帰り検討。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必要なし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検討結果を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AMO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会議で報告予定。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848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＜権限委譲＞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代理設定と委任</a:t>
                      </a: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決着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・想定通り、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BPMS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の提案の方向性で決着。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今後質問等は、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BPMS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チームへ直接問い合わせとする。</a:t>
                      </a:r>
                    </a:p>
                  </a:txBody>
                  <a:tcPr/>
                </a:tc>
              </a:tr>
              <a:tr h="86386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追加課題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＜システム</a:t>
                      </a:r>
                      <a:r>
                        <a:rPr lang="en-US" altLang="ja-JP" sz="1400" dirty="0" smtClean="0"/>
                        <a:t>ID</a:t>
                      </a:r>
                      <a:r>
                        <a:rPr lang="ja-JP" altLang="en-US" sz="1400" dirty="0" smtClean="0"/>
                        <a:t>採番ルール＞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決着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・「システム識別子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英字３桁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」＋「</a:t>
                      </a:r>
                      <a:r>
                        <a:rPr kumimoji="1" lang="ja-JP" altLang="en-US" sz="1400" dirty="0" smtClean="0"/>
                        <a:t>機能領域識別</a:t>
                      </a:r>
                      <a:r>
                        <a:rPr kumimoji="1" lang="en-US" altLang="ja-JP" sz="1400" dirty="0" smtClean="0"/>
                        <a:t>(01-99)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」＋「</a:t>
                      </a:r>
                      <a:r>
                        <a:rPr lang="ja-JP" altLang="en-US" sz="1400" dirty="0" smtClean="0"/>
                        <a:t>エンティティ識別</a:t>
                      </a:r>
                      <a:r>
                        <a:rPr lang="en-US" altLang="ja-JP" sz="1400" dirty="0" smtClean="0"/>
                        <a:t>(0001-9999)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」で決着。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決定チームは詳細はスライド１４を参照。</a:t>
                      </a:r>
                    </a:p>
                  </a:txBody>
                  <a:tcPr/>
                </a:tc>
              </a:tr>
              <a:tr h="11104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継続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PJNAVI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：要確認、既に決まっていればそのまま利用。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　　　　　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※AMO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にご連絡頂く。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・保守：保守内を分けるか分けないか次週まで検討。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分ける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　　　　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詳細はスライド１４を参照。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6456" y="696256"/>
            <a:ext cx="9577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１．決定状況</a:t>
            </a:r>
            <a:endParaRPr kumimoji="1" lang="en-US" altLang="ja-JP" dirty="0" smtClean="0"/>
          </a:p>
          <a:p>
            <a:r>
              <a:rPr lang="ja-JP" altLang="en-US" sz="1200" dirty="0"/>
              <a:t>　　・</a:t>
            </a:r>
            <a:r>
              <a:rPr lang="ja-JP" altLang="en-US" sz="1200" dirty="0" smtClean="0"/>
              <a:t>「</a:t>
            </a:r>
            <a:r>
              <a:rPr lang="en-US" altLang="ja-JP" sz="1200" dirty="0">
                <a:latin typeface="+mn-ea"/>
              </a:rPr>
              <a:t>10.</a:t>
            </a:r>
            <a:r>
              <a:rPr lang="ja-JP" altLang="en-US" sz="1200" dirty="0">
                <a:latin typeface="+mn-ea"/>
              </a:rPr>
              <a:t>権限</a:t>
            </a:r>
            <a:r>
              <a:rPr lang="ja-JP" altLang="en-US" sz="1200" dirty="0" smtClean="0">
                <a:latin typeface="+mn-ea"/>
              </a:rPr>
              <a:t>委譲</a:t>
            </a:r>
            <a:r>
              <a:rPr lang="ja-JP" altLang="en-US" sz="1200" dirty="0" smtClean="0"/>
              <a:t>」</a:t>
            </a:r>
            <a:r>
              <a:rPr lang="ja-JP" altLang="en-US" sz="1200" dirty="0"/>
              <a:t>について検討資料「権限委譲について</a:t>
            </a:r>
            <a:r>
              <a:rPr lang="en-US" altLang="ja-JP" sz="1200" dirty="0"/>
              <a:t>.</a:t>
            </a:r>
            <a:r>
              <a:rPr lang="en-US" altLang="ja-JP" sz="1200" dirty="0" err="1"/>
              <a:t>pptx</a:t>
            </a:r>
            <a:r>
              <a:rPr lang="en-US" altLang="ja-JP" sz="1200" dirty="0"/>
              <a:t> </a:t>
            </a:r>
            <a:r>
              <a:rPr lang="ja-JP" altLang="en-US" sz="1200" dirty="0"/>
              <a:t>」を参照</a:t>
            </a:r>
            <a:r>
              <a:rPr lang="ja-JP" altLang="en-US" sz="1200" dirty="0" smtClean="0"/>
              <a:t>。</a:t>
            </a:r>
            <a:endParaRPr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65168" y="678758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7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技術</a:t>
            </a:r>
            <a:r>
              <a:rPr lang="zh-TW" altLang="en-US" dirty="0"/>
              <a:t>課題検討　</a:t>
            </a:r>
            <a:r>
              <a:rPr lang="ja-JP" altLang="en-US" dirty="0"/>
              <a:t>追加</a:t>
            </a:r>
            <a:r>
              <a:rPr lang="zh-TW" altLang="en-US" dirty="0"/>
              <a:t>　</a:t>
            </a:r>
            <a:r>
              <a:rPr lang="ja-JP" altLang="en-US" dirty="0"/>
              <a:t>システム</a:t>
            </a:r>
            <a:r>
              <a:rPr lang="en-US" altLang="ja-JP" dirty="0"/>
              <a:t>ID</a:t>
            </a:r>
            <a:r>
              <a:rPr lang="ja-JP" altLang="en-US" dirty="0" smtClean="0"/>
              <a:t>検討　システム</a:t>
            </a:r>
            <a:r>
              <a:rPr lang="en-US" altLang="ja-JP" dirty="0" smtClean="0"/>
              <a:t>ID</a:t>
            </a:r>
            <a:r>
              <a:rPr lang="ja-JP" altLang="en-US" dirty="0" smtClean="0"/>
              <a:t>採番ルール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9"/>
            <a:ext cx="9512397" cy="93610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システム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lvl="1"/>
            <a:r>
              <a:rPr lang="ja-JP" altLang="en-US" sz="1600" dirty="0" smtClean="0"/>
              <a:t>「システム識別子</a:t>
            </a:r>
            <a:r>
              <a:rPr lang="en-US" altLang="ja-JP" sz="1600" dirty="0" smtClean="0"/>
              <a:t>(3</a:t>
            </a:r>
            <a:r>
              <a:rPr lang="ja-JP" altLang="en-US" sz="1600" dirty="0" smtClean="0"/>
              <a:t>ケタ</a:t>
            </a:r>
            <a:r>
              <a:rPr lang="en-US" altLang="ja-JP" sz="1600" dirty="0" smtClean="0"/>
              <a:t>) + </a:t>
            </a:r>
            <a:r>
              <a:rPr lang="ja-JP" altLang="en-US" sz="1600" dirty="0" smtClean="0"/>
              <a:t>機能領域識別</a:t>
            </a:r>
            <a:r>
              <a:rPr lang="en-US" altLang="ja-JP" sz="1600" dirty="0" smtClean="0"/>
              <a:t>SEQ(2</a:t>
            </a:r>
            <a:r>
              <a:rPr lang="ja-JP" altLang="en-US" sz="1600" dirty="0" smtClean="0"/>
              <a:t>ケタ</a:t>
            </a:r>
            <a:r>
              <a:rPr lang="en-US" altLang="ja-JP" sz="1600" dirty="0" smtClean="0"/>
              <a:t>) + </a:t>
            </a:r>
            <a:r>
              <a:rPr lang="ja-JP" altLang="en-US" sz="1600" dirty="0" smtClean="0"/>
              <a:t>エンティティ識別</a:t>
            </a:r>
            <a:r>
              <a:rPr lang="en-US" altLang="ja-JP" sz="1600" dirty="0" smtClean="0"/>
              <a:t>SEQ(2</a:t>
            </a:r>
            <a:r>
              <a:rPr lang="ja-JP" altLang="en-US" sz="1600" dirty="0"/>
              <a:t>ケタ</a:t>
            </a:r>
            <a:r>
              <a:rPr lang="en-US" altLang="ja-JP" sz="1600" dirty="0" smtClean="0"/>
              <a:t>) </a:t>
            </a:r>
            <a:r>
              <a:rPr lang="ja-JP" altLang="en-US" sz="1600" dirty="0" smtClean="0"/>
              <a:t>」   </a:t>
            </a:r>
            <a:r>
              <a:rPr lang="ja-JP" altLang="en-US" sz="1600" dirty="0" err="1" smtClean="0"/>
              <a:t>の</a:t>
            </a:r>
            <a:r>
              <a:rPr lang="en-US" altLang="ja-JP" sz="1600" dirty="0" smtClean="0"/>
              <a:t>7</a:t>
            </a:r>
            <a:r>
              <a:rPr lang="ja-JP" altLang="en-US" sz="1600" dirty="0" smtClean="0"/>
              <a:t>ケタ固定長文字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93131" y="1772816"/>
            <a:ext cx="9512397" cy="792088"/>
          </a:xfrm>
          <a:prstGeom prst="rect">
            <a:avLst/>
          </a:prstGeom>
        </p:spPr>
        <p:txBody>
          <a:bodyPr vert="horz" lIns="36000" tIns="36000" rIns="36000" bIns="3600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各システムのシステム</a:t>
            </a:r>
            <a:r>
              <a:rPr lang="en-US" altLang="ja-JP" dirty="0" smtClean="0"/>
              <a:t>ID</a:t>
            </a:r>
          </a:p>
          <a:p>
            <a:pPr marL="457200" lvl="1" indent="0">
              <a:buNone/>
            </a:pPr>
            <a:r>
              <a:rPr lang="ja-JP" altLang="en-US" sz="1600" dirty="0" smtClean="0"/>
              <a:t>・</a:t>
            </a:r>
            <a:r>
              <a:rPr lang="ja-JP" altLang="en-US" sz="1600" dirty="0"/>
              <a:t>システム識別子と機能領域識別</a:t>
            </a:r>
            <a:r>
              <a:rPr lang="en-US" altLang="ja-JP" sz="1600" dirty="0"/>
              <a:t>SEQ</a:t>
            </a:r>
            <a:r>
              <a:rPr lang="ja-JP" altLang="en-US" sz="1600" dirty="0"/>
              <a:t>は</a:t>
            </a:r>
            <a:r>
              <a:rPr lang="en-US" altLang="ja-JP" sz="1600" dirty="0"/>
              <a:t>AMO</a:t>
            </a:r>
            <a:r>
              <a:rPr lang="ja-JP" altLang="en-US" sz="1600" dirty="0"/>
              <a:t>検討会議にて決定（下記表参照）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 smtClean="0"/>
              <a:t>・エンティティ</a:t>
            </a:r>
            <a:r>
              <a:rPr lang="ja-JP" altLang="en-US" sz="1600" dirty="0"/>
              <a:t>識別</a:t>
            </a:r>
            <a:r>
              <a:rPr lang="en-US" altLang="ja-JP" sz="1600" dirty="0" smtClean="0"/>
              <a:t>SEQ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各システムにて決定後、</a:t>
            </a:r>
            <a:r>
              <a:rPr lang="en-US" altLang="ja-JP" sz="1600" dirty="0"/>
              <a:t>AMO</a:t>
            </a:r>
            <a:r>
              <a:rPr lang="ja-JP" altLang="en-US" sz="1600" dirty="0" err="1" smtClean="0"/>
              <a:t>にて</a:t>
            </a:r>
            <a:r>
              <a:rPr lang="ja-JP" altLang="en-US" sz="1600" dirty="0" smtClean="0"/>
              <a:t>システム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全体</a:t>
            </a:r>
            <a:r>
              <a:rPr lang="ja-JP" altLang="en-US" sz="1600" dirty="0" smtClean="0"/>
              <a:t>共有（次スライド参照）</a:t>
            </a:r>
            <a:endParaRPr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92547"/>
              </p:ext>
            </p:extLst>
          </p:nvPr>
        </p:nvGraphicFramePr>
        <p:xfrm>
          <a:off x="193130" y="2072640"/>
          <a:ext cx="92954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62"/>
                <a:gridCol w="1742220"/>
                <a:gridCol w="1080120"/>
                <a:gridCol w="1296144"/>
                <a:gridCol w="1800200"/>
                <a:gridCol w="2627853"/>
              </a:tblGrid>
              <a:tr h="308328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システム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システム</a:t>
                      </a:r>
                      <a:endParaRPr kumimoji="1" lang="en-US" altLang="ja-JP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識別子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機能領域識別</a:t>
                      </a:r>
                      <a:endParaRPr kumimoji="1" lang="en-US" altLang="ja-JP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</a:rPr>
                        <a:t>(01</a:t>
                      </a: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</a:rPr>
                        <a:t>99)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bg1"/>
                          </a:solidFill>
                        </a:rPr>
                        <a:t>エンティティ識別</a:t>
                      </a:r>
                      <a:endParaRPr lang="en-US" altLang="ja-JP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</a:rPr>
                        <a:t>(01</a:t>
                      </a: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</a:rPr>
                        <a:t>9999)</a:t>
                      </a:r>
                      <a:endParaRPr kumimoji="1" lang="ja-JP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システム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範囲</a:t>
                      </a:r>
                      <a:endParaRPr kumimoji="1" lang="en-US" altLang="ja-JP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機能領域識別の後に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”-”</a:t>
                      </a: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を挿入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SalesNAVI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SNV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06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SNV01-0001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PJNAVI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PNV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01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CSNAVI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CSL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01</a:t>
                      </a:r>
                      <a:r>
                        <a:rPr kumimoji="1" lang="ja-JP" altLang="en-US" sz="1400" dirty="0" smtClean="0"/>
                        <a:t>～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CSL01-0001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CSG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01</a:t>
                      </a:r>
                      <a:r>
                        <a:rPr kumimoji="1" lang="ja-JP" altLang="en-US" sz="1400" dirty="0" smtClean="0"/>
                        <a:t>～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CSG01-0001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請求処理発行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INV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権限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NAVI(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ポータル＋旧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IDM)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POM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POM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共通機能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TaskNAVI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TNV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TNV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OBPM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BPM01-0001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OSB01-0001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rowSpan="4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SAP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ERP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ERP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ERP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BW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BWH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BWH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BPC</a:t>
                      </a:r>
                      <a:endParaRPr kumimoji="1" lang="ja-JP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BPC</a:t>
                      </a:r>
                      <a:endParaRPr kumimoji="1" lang="ja-JP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kumimoji="1" lang="ja-JP" altLang="en-US" sz="1400" dirty="0" smtClean="0"/>
                        <a:t>～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BPC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66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BOJ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４ケタ連番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BOJ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01-0001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四角形吹き出し 6"/>
          <p:cNvSpPr/>
          <p:nvPr/>
        </p:nvSpPr>
        <p:spPr>
          <a:xfrm>
            <a:off x="-2103784" y="2996952"/>
            <a:ext cx="1923691" cy="1728191"/>
          </a:xfrm>
          <a:prstGeom prst="wedgeRectCallout">
            <a:avLst>
              <a:gd name="adj1" fmla="val 76814"/>
              <a:gd name="adj2" fmla="val -105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一旦決定。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保守</a:t>
            </a:r>
            <a:r>
              <a:rPr kumimoji="1" lang="en-US" altLang="ja-JP" dirty="0" smtClean="0"/>
              <a:t>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分けるかどうか持ち帰り検討。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⇒</a:t>
            </a:r>
            <a:r>
              <a:rPr kumimoji="1" lang="en-US" altLang="ja-JP" dirty="0" smtClean="0">
                <a:solidFill>
                  <a:srgbClr val="FF0000"/>
                </a:solidFill>
              </a:rPr>
              <a:t>(11/18)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分ける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57824" y="1293078"/>
            <a:ext cx="2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朱書</a:t>
            </a:r>
            <a:r>
              <a:rPr lang="ja-JP" altLang="en-US" dirty="0" smtClean="0">
                <a:solidFill>
                  <a:srgbClr val="FF0000"/>
                </a:solidFill>
              </a:rPr>
              <a:t>きが検討</a:t>
            </a:r>
            <a:r>
              <a:rPr lang="ja-JP" altLang="en-US" dirty="0">
                <a:solidFill>
                  <a:srgbClr val="FF0000"/>
                </a:solidFill>
              </a:rPr>
              <a:t>結果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-2103784" y="1771636"/>
            <a:ext cx="1923691" cy="822116"/>
          </a:xfrm>
          <a:prstGeom prst="wedgeRectCallout">
            <a:avLst>
              <a:gd name="adj1" fmla="val 80115"/>
              <a:gd name="adj2" fmla="val 1115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既に決まっているようであれば踏襲。要確認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3080792" y="1321809"/>
            <a:ext cx="1803873" cy="354064"/>
          </a:xfrm>
          <a:prstGeom prst="wedgeRectCallout">
            <a:avLst>
              <a:gd name="adj1" fmla="val -57253"/>
              <a:gd name="adj2" fmla="val 219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凡例：確認、検討事項。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35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技術連絡事項　</a:t>
            </a:r>
            <a:r>
              <a:rPr lang="ja-JP" altLang="en-US" dirty="0" smtClean="0"/>
              <a:t>第６回技術</a:t>
            </a:r>
            <a:r>
              <a:rPr lang="ja-JP" altLang="en-US" dirty="0"/>
              <a:t>課題</a:t>
            </a:r>
            <a:r>
              <a:rPr lang="ja-JP" altLang="en-US" dirty="0" smtClean="0"/>
              <a:t>検討結果（</a:t>
            </a:r>
            <a:r>
              <a:rPr lang="ja-JP" altLang="en-US" dirty="0"/>
              <a:t>２</a:t>
            </a:r>
            <a:r>
              <a:rPr lang="ja-JP" altLang="en-US" dirty="0" smtClean="0"/>
              <a:t>／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88"/>
            <a:ext cx="9512397" cy="568863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9563"/>
              </p:ext>
            </p:extLst>
          </p:nvPr>
        </p:nvGraphicFramePr>
        <p:xfrm>
          <a:off x="272480" y="1052736"/>
          <a:ext cx="9361040" cy="475252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41680"/>
                <a:gridCol w="2448272"/>
                <a:gridCol w="648072"/>
                <a:gridCol w="5523016"/>
              </a:tblGrid>
              <a:tr h="2310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番号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検討課題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</a:rPr>
                        <a:t>状況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47728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11</a:t>
                      </a:r>
                      <a:r>
                        <a:rPr lang="ja-JP" altLang="en-US" sz="1400" dirty="0" smtClean="0"/>
                        <a:t>－</a:t>
                      </a:r>
                      <a:r>
                        <a:rPr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＜</a:t>
                      </a:r>
                      <a:r>
                        <a:rPr lang="en-US" altLang="ja-JP" sz="1400" dirty="0" smtClean="0"/>
                        <a:t>Java</a:t>
                      </a:r>
                      <a:r>
                        <a:rPr lang="ja-JP" altLang="en-US" sz="1400" dirty="0" smtClean="0"/>
                        <a:t>実装規約／実装方式＞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詳細設計／実装工程で利用する全体設計書のフォーマット</a:t>
                      </a:r>
                      <a:endParaRPr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決着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/>
                        <a:t>・フォーマット一覧</a:t>
                      </a:r>
                      <a:r>
                        <a:rPr lang="ja-JP" altLang="en-US" sz="1200" dirty="0" smtClean="0"/>
                        <a:t>（各フォーマットは「フォーマット」フォルダー配下のドキュメントを参照）</a:t>
                      </a:r>
                      <a:r>
                        <a:rPr lang="ja-JP" altLang="en-US" sz="1400" dirty="0" smtClean="0"/>
                        <a:t>、以下の通りで決着。</a:t>
                      </a:r>
                      <a:endParaRPr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※</a:t>
                      </a:r>
                      <a:r>
                        <a:rPr kumimoji="1" lang="ja-JP" altLang="en-US" sz="1400" dirty="0" smtClean="0"/>
                        <a:t>下記は実装工程でも修正が入る想定のドキュメント</a:t>
                      </a: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※PL/SQL</a:t>
                      </a:r>
                      <a:r>
                        <a:rPr kumimoji="1" lang="ja-JP" altLang="en-US" sz="1400" dirty="0" smtClean="0"/>
                        <a:t>の設計は機能個別の詳細設計書に記載する。</a:t>
                      </a:r>
                      <a:endParaRPr kumimoji="1" lang="en-US" altLang="ja-JP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6456" y="6962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１．決定状況　つづき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67099"/>
              </p:ext>
            </p:extLst>
          </p:nvPr>
        </p:nvGraphicFramePr>
        <p:xfrm>
          <a:off x="4316703" y="2060848"/>
          <a:ext cx="4785277" cy="332652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52810"/>
                <a:gridCol w="2270062"/>
                <a:gridCol w="1462405"/>
              </a:tblGrid>
              <a:tr h="247735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カテゴリ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文書（フォーマット）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要否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973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java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REST-API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一覧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/>
                        <a:t>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クラス図（</a:t>
                      </a:r>
                      <a:r>
                        <a:rPr lang="en-US" altLang="ja-JP" sz="1200" dirty="0" err="1" smtClean="0"/>
                        <a:t>astah</a:t>
                      </a:r>
                      <a:r>
                        <a:rPr lang="en-US" altLang="ja-JP" sz="1200" dirty="0" smtClean="0"/>
                        <a:t> community 7.0.0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/>
                        <a:t>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ドメイン一覧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xlsx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任意（あれば書く）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プログラム定数一覧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なし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テーブル一覧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テーブル関連図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8556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テーブル定義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ビュー定義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任意（あれば書く）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トリガー定義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任意（あれば書く）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773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フラットファイル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永続化ファイル一覧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なし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9003"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40"/>
                        </a:lnSpc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永続化ファイル定義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.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xls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なし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2587</Words>
  <Application>Microsoft Office PowerPoint</Application>
  <PresentationFormat>A4 210 x 297 mm</PresentationFormat>
  <Paragraphs>673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HGP創英角ｺﾞｼｯｸUB</vt:lpstr>
      <vt:lpstr>Meiryo UI</vt:lpstr>
      <vt:lpstr>ＭＳ Ｐゴシック</vt:lpstr>
      <vt:lpstr>メイリオ</vt:lpstr>
      <vt:lpstr>Arial</vt:lpstr>
      <vt:lpstr>Calibri</vt:lpstr>
      <vt:lpstr>Wingdings</vt:lpstr>
      <vt:lpstr>Office ​​テーマ</vt:lpstr>
      <vt:lpstr>＜AMO＞ 第７回　アプリ技術検討会議 （会議後検討結果含む）</vt:lpstr>
      <vt:lpstr>第７回技術課題検討結果（１／２）</vt:lpstr>
      <vt:lpstr>第７回技術課題検討結果（２／２）</vt:lpstr>
      <vt:lpstr>PowerPoint プレゼンテーション</vt:lpstr>
      <vt:lpstr>Agenda</vt:lpstr>
      <vt:lpstr>PowerPoint プレゼンテーション</vt:lpstr>
      <vt:lpstr>技術連絡事項　第６回技術課題検討結果（１／３）</vt:lpstr>
      <vt:lpstr>技術課題検討　追加　システムID検討　システムID採番ルール①</vt:lpstr>
      <vt:lpstr>技術連絡事項　第６回技術課題検討結果（２／３）</vt:lpstr>
      <vt:lpstr>技術連絡事項　第６回技術課題検討結果（３／３）</vt:lpstr>
      <vt:lpstr>技術連絡事項　個別課題対応状況</vt:lpstr>
      <vt:lpstr>技術連絡事項　各チーム連絡/共有事項</vt:lpstr>
      <vt:lpstr>PowerPoint プレゼンテーション</vt:lpstr>
      <vt:lpstr>技術課題検討　追加　カレンダー検討</vt:lpstr>
      <vt:lpstr>技術課題検討　追加　レポートの表示形式検討</vt:lpstr>
      <vt:lpstr>技術課題検討　 １１－５　Javaソース構成管理手順</vt:lpstr>
      <vt:lpstr>技術連絡事項　各チーム連絡/共有事項</vt:lpstr>
      <vt:lpstr>技術課題検討　 １１－５　Javaソース構成管理手順</vt:lpstr>
      <vt:lpstr>PowerPoint プレゼンテーション</vt:lpstr>
      <vt:lpstr>技術課題追加</vt:lpstr>
      <vt:lpstr>PowerPoint プレゼンテーション</vt:lpstr>
      <vt:lpstr>（参考）技術課題数と会議スケジュール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masaki.sakaino</dc:creator>
  <cp:lastModifiedBy>宮塚　隆</cp:lastModifiedBy>
  <cp:revision>1436</cp:revision>
  <cp:lastPrinted>2015-10-13T00:33:01Z</cp:lastPrinted>
  <dcterms:created xsi:type="dcterms:W3CDTF">2014-01-23T00:21:30Z</dcterms:created>
  <dcterms:modified xsi:type="dcterms:W3CDTF">2015-11-19T09:22:56Z</dcterms:modified>
</cp:coreProperties>
</file>