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337" r:id="rId3"/>
    <p:sldId id="351" r:id="rId4"/>
    <p:sldId id="451" r:id="rId5"/>
    <p:sldId id="439" r:id="rId6"/>
    <p:sldId id="453" r:id="rId7"/>
    <p:sldId id="440" r:id="rId8"/>
    <p:sldId id="448" r:id="rId9"/>
    <p:sldId id="450" r:id="rId10"/>
    <p:sldId id="449" r:id="rId11"/>
    <p:sldId id="358" r:id="rId12"/>
    <p:sldId id="442" r:id="rId13"/>
    <p:sldId id="443" r:id="rId14"/>
    <p:sldId id="441" r:id="rId15"/>
    <p:sldId id="452" r:id="rId16"/>
    <p:sldId id="265" r:id="rId17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500064"/>
    <a:srgbClr val="460046"/>
    <a:srgbClr val="F38645"/>
    <a:srgbClr val="ED7D31"/>
    <a:srgbClr val="F38849"/>
    <a:srgbClr val="FF3300"/>
    <a:srgbClr val="640064"/>
    <a:srgbClr val="F1894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69095" autoAdjust="0"/>
  </p:normalViewPr>
  <p:slideViewPr>
    <p:cSldViewPr snapToGrid="0">
      <p:cViewPr varScale="1">
        <p:scale>
          <a:sx n="79" d="100"/>
          <a:sy n="79" d="100"/>
        </p:scale>
        <p:origin x="200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00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9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8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8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7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97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9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6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33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46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Aptos" panose="020B0004020202020204" pitchFamily="34" charset="0"/>
              </a:rPr>
              <a:t>Feature-based approaches for time series machine learning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85590" y="4479844"/>
            <a:ext cx="9884228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Matthew Middlehurst</a:t>
            </a: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M.B.Middlehurst@soton.ac.uk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385590" y="5649844"/>
            <a:ext cx="9269747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School of Electronics and Computer Science (ECS)</a:t>
            </a:r>
          </a:p>
          <a:p>
            <a:r>
              <a:rPr lang="en" sz="2000" dirty="0">
                <a:solidFill>
                  <a:schemeClr val="tx1"/>
                </a:solidFill>
                <a:latin typeface="Aptos" panose="020B0004020202020204" pitchFamily="34" charset="0"/>
              </a:rPr>
              <a:t>University of Southampton (Soton)                </a:t>
            </a:r>
            <a:endParaRPr 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5871039" y="0"/>
            <a:ext cx="632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ptos" panose="020B0004020202020204" pitchFamily="34" charset="0"/>
              </a:rPr>
              <a:t>KDD 2024 Workshop</a:t>
            </a:r>
          </a:p>
          <a:p>
            <a:pPr algn="r"/>
            <a:r>
              <a:rPr lang="en-US" sz="1600" dirty="0">
                <a:latin typeface="Aptos" panose="020B0004020202020204" pitchFamily="34" charset="0"/>
              </a:rPr>
              <a:t>A Hands-on Introduction to Time Series Classification and Regression</a:t>
            </a:r>
            <a:endParaRPr lang="en-AU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E7867-6C62-6814-B5A6-64F1AF85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12" y="1514121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err="1"/>
              <a:t>TSFresh</a:t>
            </a:r>
            <a:r>
              <a:rPr lang="en-GB" sz="2000" b="1" dirty="0"/>
              <a:t> feature set</a:t>
            </a:r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r>
              <a:rPr lang="en-GB" sz="2000" dirty="0"/>
              <a:t>Just under 800 features (no features selection).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Implemented in Python.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One of the more popular feature sets (Over 8000 GitHub start and 1000 citations)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i="1" u="sng" dirty="0"/>
              <a:t>https://github.com/blue-yonder/tsfresh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Font typeface="Arial"/>
              <a:buNone/>
            </a:pPr>
            <a:r>
              <a:rPr lang="en-GB" sz="2400" b="1" dirty="0"/>
              <a:t>Time Series Feature extraction based on scalable hypothesis tests (</a:t>
            </a:r>
            <a:r>
              <a:rPr lang="en-GB" sz="2400" b="1" dirty="0" err="1"/>
              <a:t>TSFresh</a:t>
            </a:r>
            <a:r>
              <a:rPr lang="en-GB" sz="24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2F17-A944-C9CE-4792-2AD38277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6" y="2228489"/>
            <a:ext cx="3931205" cy="2401021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5EE724A-60FD-D922-453C-9202E32FECE8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Christ, M., Braun, N., </a:t>
            </a:r>
            <a:r>
              <a:rPr lang="en-GB" sz="1400" dirty="0" err="1"/>
              <a:t>Neuffer</a:t>
            </a:r>
            <a:r>
              <a:rPr lang="en-GB" sz="1400" dirty="0"/>
              <a:t>, J. and </a:t>
            </a:r>
            <a:r>
              <a:rPr lang="en-GB" sz="1400" dirty="0" err="1"/>
              <a:t>Kempa-Liehr</a:t>
            </a:r>
            <a:r>
              <a:rPr lang="en-GB" sz="1400" dirty="0"/>
              <a:t>, A.W., 2018. Time series feature extraction on basis of scalable hypothesis tests (</a:t>
            </a:r>
            <a:r>
              <a:rPr lang="en-GB" sz="1400" dirty="0" err="1"/>
              <a:t>tsfresh</a:t>
            </a:r>
            <a:r>
              <a:rPr lang="en-GB" sz="1400" dirty="0"/>
              <a:t>–a python package). </a:t>
            </a:r>
            <a:r>
              <a:rPr lang="en-GB" sz="1400" i="1" dirty="0"/>
              <a:t>Neurocomputing</a:t>
            </a:r>
            <a:r>
              <a:rPr lang="en-GB" sz="1400" dirty="0"/>
              <a:t>, </a:t>
            </a:r>
            <a:r>
              <a:rPr lang="en-GB" sz="1400" i="1" dirty="0"/>
              <a:t>307</a:t>
            </a:r>
            <a:r>
              <a:rPr lang="en-GB" sz="1400" dirty="0"/>
              <a:t>, pp.72-77.</a:t>
            </a:r>
          </a:p>
        </p:txBody>
      </p:sp>
    </p:spTree>
    <p:extLst>
      <p:ext uri="{BB962C8B-B14F-4D97-AF65-F5344CB8AC3E}">
        <p14:creationId xmlns:p14="http://schemas.microsoft.com/office/powerpoint/2010/main" val="9384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Complex Summary Statistics (</a:t>
            </a:r>
            <a:r>
              <a:rPr lang="en-GB" dirty="0" err="1"/>
              <a:t>TSFresh</a:t>
            </a:r>
            <a:r>
              <a:rPr lang="en-GB" dirty="0"/>
              <a:t>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r>
              <a:rPr lang="en-GB" sz="2000" b="1" dirty="0" err="1">
                <a:effectLst/>
                <a:latin typeface="+mn-lt"/>
              </a:rPr>
              <a:t>todo</a:t>
            </a:r>
            <a:endParaRPr lang="en-GB" sz="2000" dirty="0">
              <a:effectLst/>
              <a:latin typeface="+mn-lt"/>
            </a:endParaRPr>
          </a:p>
          <a:p>
            <a:endParaRPr lang="en-GB" sz="2000" dirty="0">
              <a:latin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9569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46EE4-FF4D-FE31-4AE1-1509D08B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04" y="3307080"/>
            <a:ext cx="1042416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16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TSFresh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for classification is not at all competitive according to previous experiments.</a:t>
            </a:r>
          </a:p>
          <a:p>
            <a:pPr marL="114300" indent="0">
              <a:buNone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14300" indent="0" algn="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I'd invoke here "relevance justifies inclusion" rather than "performance justifies inclusion".</a:t>
            </a:r>
          </a:p>
          <a:p>
            <a:pPr marL="114300" indent="0" algn="r">
              <a:buNone/>
            </a:pPr>
            <a:endParaRPr lang="en-GB" sz="16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114300" indent="0" algn="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PS: "according to previous experiments" is not a scientific reference.</a:t>
            </a:r>
          </a:p>
          <a:p>
            <a:pPr marL="114300" indent="0">
              <a:buNone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I'll take any bets you want on </a:t>
            </a:r>
            <a:r>
              <a:rPr lang="en-GB" sz="16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TSFresh+Random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Forest against anything close to SOTA. I'll run the experiment next week.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0B982-A1A3-B100-23F0-C05DBFCB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TSFresh</a:t>
            </a:r>
            <a:r>
              <a:rPr lang="en-GB" dirty="0"/>
              <a:t> + Rotation forest (</a:t>
            </a:r>
            <a:r>
              <a:rPr lang="en-GB" dirty="0" err="1"/>
              <a:t>FreshPRINCE</a:t>
            </a:r>
            <a:r>
              <a:rPr lang="en-GB" dirty="0"/>
              <a:t>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F9C08E9-9589-420A-9C34-5078A164F80E}"/>
              </a:ext>
            </a:extLst>
          </p:cNvPr>
          <p:cNvSpPr/>
          <p:nvPr/>
        </p:nvSpPr>
        <p:spPr>
          <a:xfrm>
            <a:off x="415600" y="3413760"/>
            <a:ext cx="450032" cy="256032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D790BEC-DCEB-4766-92F6-1CB85D60DFF5}"/>
              </a:ext>
            </a:extLst>
          </p:cNvPr>
          <p:cNvSpPr/>
          <p:nvPr/>
        </p:nvSpPr>
        <p:spPr>
          <a:xfrm>
            <a:off x="415600" y="5227320"/>
            <a:ext cx="450032" cy="256032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C337CD5-A9DC-2026-50F3-DDE146158728}"/>
              </a:ext>
            </a:extLst>
          </p:cNvPr>
          <p:cNvSpPr/>
          <p:nvPr/>
        </p:nvSpPr>
        <p:spPr>
          <a:xfrm>
            <a:off x="11180064" y="4472876"/>
            <a:ext cx="450032" cy="25603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F7AB9E1-2B80-9F93-239C-826A6072CD30}"/>
              </a:ext>
            </a:extLst>
          </p:cNvPr>
          <p:cNvSpPr/>
          <p:nvPr/>
        </p:nvSpPr>
        <p:spPr>
          <a:xfrm>
            <a:off x="11180064" y="3921918"/>
            <a:ext cx="450032" cy="25603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D9CC348-CE09-1595-43DB-DF521B72EED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Middlehurst, M. and Bagnall, A., 2022, May. The </a:t>
            </a:r>
            <a:r>
              <a:rPr lang="en-GB" sz="1400" dirty="0" err="1"/>
              <a:t>freshprince</a:t>
            </a:r>
            <a:r>
              <a:rPr lang="en-GB" sz="1400" dirty="0"/>
              <a:t>: A simple transformation based pipeline time series classifier. In </a:t>
            </a:r>
            <a:r>
              <a:rPr lang="en-GB" sz="1400" i="1" dirty="0"/>
              <a:t>International Conference on Pattern Recognition and Artificial Intelligence</a:t>
            </a:r>
            <a:r>
              <a:rPr lang="en-GB" sz="1400" dirty="0"/>
              <a:t> (pp. 150-161). Cham: Springer International Publishing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69D75E8-73D9-965D-42A6-3C42DCA732F3}"/>
              </a:ext>
            </a:extLst>
          </p:cNvPr>
          <p:cNvSpPr txBox="1">
            <a:spLocks/>
          </p:cNvSpPr>
          <p:nvPr/>
        </p:nvSpPr>
        <p:spPr>
          <a:xfrm>
            <a:off x="415600" y="1370865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Despite its popularity, </a:t>
            </a:r>
            <a:r>
              <a:rPr lang="en-GB" sz="2000" dirty="0" err="1"/>
              <a:t>TSFresh</a:t>
            </a:r>
            <a:r>
              <a:rPr lang="en-GB" sz="2000" dirty="0"/>
              <a:t> does not show up in many comparisons in TSC algorithmic literature.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However, the feature set with a rotation forest base beats many of the feature sets shown here and more complex algorithms on benchmark data!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17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62362B-2EF8-7359-6724-F60C1E52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27033"/>
            <a:ext cx="11360800" cy="3010983"/>
          </a:xfrm>
        </p:spPr>
        <p:txBody>
          <a:bodyPr/>
          <a:lstStyle/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dirty="0"/>
              <a:t>Random forests are good, but it can be better!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Rotation Forest (</a:t>
            </a:r>
            <a:r>
              <a:rPr lang="en-GB" sz="2000" dirty="0" err="1"/>
              <a:t>RotF</a:t>
            </a:r>
            <a:r>
              <a:rPr lang="en-GB" sz="2000" dirty="0"/>
              <a:t>) – Generally good with numeric data.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Cross-validated Ridge Regression (</a:t>
            </a:r>
            <a:r>
              <a:rPr lang="en-GB" sz="2000" dirty="0" err="1"/>
              <a:t>RidgeCV</a:t>
            </a:r>
            <a:r>
              <a:rPr lang="en-GB" sz="2000" dirty="0"/>
              <a:t>) – Base estimator of ROCKET.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XGBoost</a:t>
            </a:r>
            <a:r>
              <a:rPr lang="en-GB" sz="2000" dirty="0"/>
              <a:t> – Estimator of Kaggle fame, generally strong.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BCF3A-C62C-08C6-F34C-CFA53C58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Base Classifiers to Explore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7CE0634-9BA3-7E0A-C99F-DBF8AABE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" y="5000513"/>
            <a:ext cx="10581584" cy="15478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21C5D5-0FE4-4721-4CFC-EA7A3878054F}"/>
              </a:ext>
            </a:extLst>
          </p:cNvPr>
          <p:cNvSpPr/>
          <p:nvPr/>
        </p:nvSpPr>
        <p:spPr>
          <a:xfrm>
            <a:off x="7558504" y="5157216"/>
            <a:ext cx="1804416" cy="1278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B6C85-23D8-FD87-FFC6-D539492F2171}"/>
              </a:ext>
            </a:extLst>
          </p:cNvPr>
          <p:cNvCxnSpPr/>
          <p:nvPr/>
        </p:nvCxnSpPr>
        <p:spPr>
          <a:xfrm flipH="1">
            <a:off x="9095232" y="4669536"/>
            <a:ext cx="487680" cy="487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7BF1-F714-1512-8683-2B922E49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Unsupervised Transforms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4D1D1C7-65F1-2DB3-504B-1E163BD9D656}"/>
              </a:ext>
            </a:extLst>
          </p:cNvPr>
          <p:cNvSpPr txBox="1">
            <a:spLocks/>
          </p:cNvSpPr>
          <p:nvPr/>
        </p:nvSpPr>
        <p:spPr>
          <a:xfrm>
            <a:off x="415600" y="1410102"/>
            <a:ext cx="5680400" cy="42999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b="1" dirty="0">
                <a:solidFill>
                  <a:schemeClr val="tx1"/>
                </a:solidFill>
                <a:latin typeface="Aptos" panose="020B0004020202020204" pitchFamily="34" charset="0"/>
              </a:rPr>
              <a:t>Randomly Selected Intervals</a:t>
            </a:r>
          </a:p>
          <a:p>
            <a:pPr marL="114300" indent="0">
              <a:buFont typeface="Arial"/>
              <a:buNone/>
            </a:pPr>
            <a:endParaRPr lang="en-GB" sz="20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Extract from subseries. Uses summary features but is a category of its own (see next topic)!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5BB13A4-ABF7-4407-AB61-270135B84EA7}"/>
              </a:ext>
            </a:extLst>
          </p:cNvPr>
          <p:cNvSpPr txBox="1">
            <a:spLocks/>
          </p:cNvSpPr>
          <p:nvPr/>
        </p:nvSpPr>
        <p:spPr>
          <a:xfrm>
            <a:off x="6096000" y="1410102"/>
            <a:ext cx="5399448" cy="44861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Generalised</a:t>
            </a:r>
            <a:r>
              <a:rPr lang="en-GB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Aptos" panose="020B0004020202020204" pitchFamily="34" charset="0"/>
              </a:rPr>
              <a:t>Signatures</a:t>
            </a:r>
            <a:endParaRPr lang="en-GB" sz="2000" i="1" u="sng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Collections of ordered cross-moments, outputting 450 features. Not a summary feature set.</a:t>
            </a: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4FA9345-B2C2-99BD-6E98-12440B08D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"/>
          <a:stretch/>
        </p:blipFill>
        <p:spPr>
          <a:xfrm>
            <a:off x="696552" y="3176698"/>
            <a:ext cx="4436816" cy="3233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A3C75-84EB-1686-6AD2-4D9B78E4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08218"/>
            <a:ext cx="5253693" cy="3511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5EF6B3-DD69-949F-B5A5-3D4F4EA2B57F}"/>
              </a:ext>
            </a:extLst>
          </p:cNvPr>
          <p:cNvSpPr/>
          <p:nvPr/>
        </p:nvSpPr>
        <p:spPr>
          <a:xfrm>
            <a:off x="7924800" y="3185160"/>
            <a:ext cx="1511808" cy="37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4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E7C59-15C1-0A42-3DD1-19BCD51C0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part4_feature_based.ipynb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F86655-7DDA-4074-B8EC-4CEC9792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Machine Learning (</a:t>
            </a:r>
            <a:r>
              <a:rPr lang="en-GB" dirty="0" err="1"/>
              <a:t>tsml</a:t>
            </a:r>
            <a:r>
              <a:rPr lang="en-GB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66F619-B263-4A92-93F4-CBFBA334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9" y="1328737"/>
            <a:ext cx="5731221" cy="30673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1435FD-39BD-ED7D-1401-0277C5284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" b="-1"/>
          <a:stretch/>
        </p:blipFill>
        <p:spPr>
          <a:xfrm>
            <a:off x="6096000" y="3279648"/>
            <a:ext cx="5948416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6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A9585-EA71-4ACA-A47E-71D7BA6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Estimators</a:t>
            </a:r>
          </a:p>
        </p:txBody>
      </p:sp>
      <p:pic>
        <p:nvPicPr>
          <p:cNvPr id="4" name="Picture 3" descr="A diagram of a transformer&#10;&#10;Description automatically generated">
            <a:extLst>
              <a:ext uri="{FF2B5EF4-FFF2-40B4-BE49-F238E27FC236}">
                <a16:creationId xmlns:a16="http://schemas.microsoft.com/office/drawing/2014/main" id="{F9BCC3D9-34E0-A9B9-B269-1B4952ED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1" y="2787937"/>
            <a:ext cx="9447277" cy="377891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B8BE4-4C19-8BC1-A42B-0EEE57FE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1289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One of the easiest approaches is to just summarise the full set of series into a collection of feature vectors.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10959C4-1249-3ABE-63CF-31430C54D4FE}"/>
              </a:ext>
            </a:extLst>
          </p:cNvPr>
          <p:cNvSpPr txBox="1">
            <a:spLocks/>
          </p:cNvSpPr>
          <p:nvPr/>
        </p:nvSpPr>
        <p:spPr>
          <a:xfrm>
            <a:off x="10017251" y="5412300"/>
            <a:ext cx="1979056" cy="12689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(or regressor)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C331D33-6130-87EF-DB50-8C06FDC632C7}"/>
              </a:ext>
            </a:extLst>
          </p:cNvPr>
          <p:cNvSpPr txBox="1">
            <a:spLocks/>
          </p:cNvSpPr>
          <p:nvPr/>
        </p:nvSpPr>
        <p:spPr>
          <a:xfrm>
            <a:off x="3854195" y="5395401"/>
            <a:ext cx="1979056" cy="12689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(or numeric value)</a:t>
            </a:r>
          </a:p>
        </p:txBody>
      </p:sp>
    </p:spTree>
    <p:extLst>
      <p:ext uri="{BB962C8B-B14F-4D97-AF65-F5344CB8AC3E}">
        <p14:creationId xmlns:p14="http://schemas.microsoft.com/office/powerpoint/2010/main" val="413747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Summary Statistics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r>
              <a:rPr lang="en-GB" sz="2000" dirty="0" err="1"/>
              <a:t>todo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160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1705-7699-4334-A9AD-0071EF1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Feature Extraction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FCF7DA7F-E86E-4D31-B1E7-C46901C27424}"/>
              </a:ext>
            </a:extLst>
          </p:cNvPr>
          <p:cNvSpPr/>
          <p:nvPr/>
        </p:nvSpPr>
        <p:spPr>
          <a:xfrm rot="21446773">
            <a:off x="1704703" y="2165688"/>
            <a:ext cx="7856792" cy="1092842"/>
          </a:xfrm>
          <a:custGeom>
            <a:avLst/>
            <a:gdLst>
              <a:gd name="connsiteX0" fmla="*/ 0 w 4214191"/>
              <a:gd name="connsiteY0" fmla="*/ 2346183 h 2671025"/>
              <a:gd name="connsiteX1" fmla="*/ 1113183 w 4214191"/>
              <a:gd name="connsiteY1" fmla="*/ 549 h 2671025"/>
              <a:gd name="connsiteX2" fmla="*/ 2206487 w 4214191"/>
              <a:gd name="connsiteY2" fmla="*/ 2525088 h 2671025"/>
              <a:gd name="connsiteX3" fmla="*/ 4214191 w 4214191"/>
              <a:gd name="connsiteY3" fmla="*/ 2147401 h 26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191" h="2671025">
                <a:moveTo>
                  <a:pt x="0" y="2346183"/>
                </a:moveTo>
                <a:cubicBezTo>
                  <a:pt x="372717" y="1158457"/>
                  <a:pt x="745435" y="-29268"/>
                  <a:pt x="1113183" y="549"/>
                </a:cubicBezTo>
                <a:cubicBezTo>
                  <a:pt x="1480931" y="30366"/>
                  <a:pt x="1689652" y="2167279"/>
                  <a:pt x="2206487" y="2525088"/>
                </a:cubicBezTo>
                <a:cubicBezTo>
                  <a:pt x="2723322" y="2882897"/>
                  <a:pt x="3468756" y="2515149"/>
                  <a:pt x="4214191" y="2147401"/>
                </a:cubicBezTo>
              </a:path>
            </a:pathLst>
          </a:custGeom>
          <a:ln w="63500" cap="rnd">
            <a:solidFill>
              <a:srgbClr val="0070C0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29993-C9A8-4B1A-974D-DE88F085616D}"/>
              </a:ext>
            </a:extLst>
          </p:cNvPr>
          <p:cNvGrpSpPr/>
          <p:nvPr/>
        </p:nvGrpSpPr>
        <p:grpSpPr>
          <a:xfrm>
            <a:off x="1662354" y="2055133"/>
            <a:ext cx="8655695" cy="1882261"/>
            <a:chOff x="844159" y="1300480"/>
            <a:chExt cx="6962071" cy="13622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7083DB-2D09-46B3-8CA2-786B8D340770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176A800-1AEF-4427-AF43-E910DEF1039D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DC4D73-B80E-4034-B73D-5797E0BFC10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9BF5C2-00AD-4DB8-8476-86C3C935B8AD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ED3FAC-2D16-4AB5-8951-4DCB9A84E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5D81F4-508B-4194-BA92-6E39ED691E3B}"/>
              </a:ext>
            </a:extLst>
          </p:cNvPr>
          <p:cNvCxnSpPr>
            <a:cxnSpLocks/>
          </p:cNvCxnSpPr>
          <p:nvPr/>
        </p:nvCxnSpPr>
        <p:spPr>
          <a:xfrm flipV="1">
            <a:off x="1889759" y="1781877"/>
            <a:ext cx="7646838" cy="29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A8ABA-5AAE-49CB-BB1D-7C5ED293A8FD}"/>
              </a:ext>
            </a:extLst>
          </p:cNvPr>
          <p:cNvCxnSpPr>
            <a:cxnSpLocks/>
          </p:cNvCxnSpPr>
          <p:nvPr/>
        </p:nvCxnSpPr>
        <p:spPr>
          <a:xfrm>
            <a:off x="1900981" y="1840490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37FBE2-16A7-40AA-BBE3-6C86F122AE0D}"/>
              </a:ext>
            </a:extLst>
          </p:cNvPr>
          <p:cNvCxnSpPr>
            <a:cxnSpLocks/>
          </p:cNvCxnSpPr>
          <p:nvPr/>
        </p:nvCxnSpPr>
        <p:spPr>
          <a:xfrm>
            <a:off x="9536597" y="1781877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E6855A-C78B-482C-AD50-E4B4BF94C534}"/>
              </a:ext>
            </a:extLst>
          </p:cNvPr>
          <p:cNvSpPr txBox="1">
            <a:spLocks/>
          </p:cNvSpPr>
          <p:nvPr/>
        </p:nvSpPr>
        <p:spPr>
          <a:xfrm>
            <a:off x="4311053" y="1473767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16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09500B-4863-4084-A5FE-20B18A144B70}"/>
              </a:ext>
            </a:extLst>
          </p:cNvPr>
          <p:cNvSpPr txBox="1">
            <a:spLocks/>
          </p:cNvSpPr>
          <p:nvPr/>
        </p:nvSpPr>
        <p:spPr>
          <a:xfrm>
            <a:off x="2354503" y="186489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1436C0-238C-4AA2-8BFC-CF624AC87AE7}"/>
              </a:ext>
            </a:extLst>
          </p:cNvPr>
          <p:cNvSpPr txBox="1">
            <a:spLocks/>
          </p:cNvSpPr>
          <p:nvPr/>
        </p:nvSpPr>
        <p:spPr>
          <a:xfrm>
            <a:off x="2351059" y="2526323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1B748DD-F355-4CAF-BE25-F0A4CA53332A}"/>
              </a:ext>
            </a:extLst>
          </p:cNvPr>
          <p:cNvSpPr txBox="1">
            <a:spLocks/>
          </p:cNvSpPr>
          <p:nvPr/>
        </p:nvSpPr>
        <p:spPr>
          <a:xfrm>
            <a:off x="5270886" y="1923775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6BFAD6-DE96-4B17-9026-A13850928315}"/>
              </a:ext>
            </a:extLst>
          </p:cNvPr>
          <p:cNvSpPr txBox="1">
            <a:spLocks/>
          </p:cNvSpPr>
          <p:nvPr/>
        </p:nvSpPr>
        <p:spPr>
          <a:xfrm>
            <a:off x="5267442" y="258520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90E36D-A399-7711-8663-8D3D8AC5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5557"/>
              </p:ext>
            </p:extLst>
          </p:nvPr>
        </p:nvGraphicFramePr>
        <p:xfrm>
          <a:off x="2856688" y="4802867"/>
          <a:ext cx="5688594" cy="167640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948099">
                  <a:extLst>
                    <a:ext uri="{9D8B030D-6E8A-4147-A177-3AD203B41FA5}">
                      <a16:colId xmlns:a16="http://schemas.microsoft.com/office/drawing/2014/main" val="352541253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77920496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3388869136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670653653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515056694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2215800978"/>
                    </a:ext>
                  </a:extLst>
                </a:gridCol>
              </a:tblGrid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25% 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rgbClr val="FF873C"/>
                          </a:solidFill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19577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8349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771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488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9073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0B0E46E5-FA08-56DD-98A2-23D4FBD2E645}"/>
              </a:ext>
            </a:extLst>
          </p:cNvPr>
          <p:cNvSpPr/>
          <p:nvPr/>
        </p:nvSpPr>
        <p:spPr>
          <a:xfrm>
            <a:off x="5700985" y="4201285"/>
            <a:ext cx="182880" cy="291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E7CEED-0076-9848-A8ED-EEE52F0CC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There are many feature collections available for time series, we will present 3 more here: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Seven number summary – 7 features (Small), efficient but simple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Catch22 -  22 features (Medium), subset of </a:t>
            </a:r>
            <a:r>
              <a:rPr lang="en-GB" sz="2000" dirty="0" err="1"/>
              <a:t>hctsa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TSFresh</a:t>
            </a:r>
            <a:r>
              <a:rPr lang="en-GB" sz="2000" dirty="0"/>
              <a:t> - ~800 features (Large), includes an algorithm for feature selection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hctsa</a:t>
            </a:r>
            <a:r>
              <a:rPr lang="en-GB" sz="2000" dirty="0"/>
              <a:t> - ~8000 features (Huge), powerful but sluggish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560C5-1FE4-89A3-34B1-550F412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 Collections</a:t>
            </a:r>
          </a:p>
        </p:txBody>
      </p:sp>
    </p:spTree>
    <p:extLst>
      <p:ext uri="{BB962C8B-B14F-4D97-AF65-F5344CB8AC3E}">
        <p14:creationId xmlns:p14="http://schemas.microsoft.com/office/powerpoint/2010/main" val="193426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E7867-6C62-6814-B5A6-64F1AF85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92665"/>
            <a:ext cx="5058608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err="1"/>
              <a:t>hctsa</a:t>
            </a:r>
            <a:r>
              <a:rPr lang="en-GB" sz="2000" b="1" dirty="0"/>
              <a:t> feature set</a:t>
            </a:r>
          </a:p>
          <a:p>
            <a:pPr marL="114300" indent="0">
              <a:buNone/>
            </a:pPr>
            <a:endParaRPr lang="en-GB" sz="2000" b="1" dirty="0"/>
          </a:p>
          <a:p>
            <a:pPr marL="114300" indent="0">
              <a:buNone/>
            </a:pPr>
            <a:endParaRPr lang="en-GB" sz="2000" b="1" dirty="0"/>
          </a:p>
          <a:p>
            <a:pPr marL="114300" indent="0">
              <a:buNone/>
            </a:pPr>
            <a:r>
              <a:rPr lang="en-GB" sz="2000" dirty="0"/>
              <a:t>Over 7700 features.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dirty="0"/>
              <a:t>Only complete implementation is available in MATLAB.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i="1" u="sng" dirty="0"/>
              <a:t>https://github.com/benfulcher/hctsa</a:t>
            </a:r>
          </a:p>
          <a:p>
            <a:pPr marL="114300" indent="0">
              <a:buNone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/>
              <a:t>Highly Comparative Time-Series Analysis (</a:t>
            </a:r>
            <a:r>
              <a:rPr lang="en-GB" sz="2800" dirty="0" err="1"/>
              <a:t>hctsa</a:t>
            </a:r>
            <a:r>
              <a:rPr lang="en-GB" sz="28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CB961-F52B-54AB-C5CD-B4F0677C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747" y="3183949"/>
            <a:ext cx="4558653" cy="1815999"/>
          </a:xfrm>
          <a:prstGeom prst="rect">
            <a:avLst/>
          </a:prstGeom>
        </p:spPr>
      </p:pic>
      <p:pic>
        <p:nvPicPr>
          <p:cNvPr id="10" name="Picture 9" descr="A computer screen with a red and blue gradient&#10;&#10;Description automatically generated">
            <a:extLst>
              <a:ext uri="{FF2B5EF4-FFF2-40B4-BE49-F238E27FC236}">
                <a16:creationId xmlns:a16="http://schemas.microsoft.com/office/drawing/2014/main" id="{AFA91DA8-BA33-5C60-C742-77A0023D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320" y="1248129"/>
            <a:ext cx="1596080" cy="1427717"/>
          </a:xfrm>
          <a:prstGeom prst="rect">
            <a:avLst/>
          </a:prstGeom>
        </p:spPr>
      </p:pic>
      <p:pic>
        <p:nvPicPr>
          <p:cNvPr id="20" name="Picture 19" descr="A red and black sign with a exclamation mark&#10;&#10;Description automatically generated">
            <a:extLst>
              <a:ext uri="{FF2B5EF4-FFF2-40B4-BE49-F238E27FC236}">
                <a16:creationId xmlns:a16="http://schemas.microsoft.com/office/drawing/2014/main" id="{357BDD79-40E8-4D19-16D0-2A86BDD68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872" y="1147823"/>
            <a:ext cx="644842" cy="644842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AA54A49D-3AED-E490-DB1B-FA5957AD50B2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Fulcher, B.D. and Jones, N.S., 2017. </a:t>
            </a:r>
            <a:r>
              <a:rPr lang="en-GB" sz="1400" dirty="0" err="1"/>
              <a:t>hctsa</a:t>
            </a:r>
            <a:r>
              <a:rPr lang="en-GB" sz="1400" dirty="0"/>
              <a:t>: A computational framework for automated time-series phenotyping using massive feature extraction. </a:t>
            </a:r>
            <a:r>
              <a:rPr lang="en-GB" sz="1400" i="1" dirty="0"/>
              <a:t>Cell systems</a:t>
            </a:r>
            <a:r>
              <a:rPr lang="en-GB" sz="1400" dirty="0"/>
              <a:t>, </a:t>
            </a:r>
            <a:r>
              <a:rPr lang="en-GB" sz="1400" i="1" dirty="0"/>
              <a:t>5</a:t>
            </a:r>
            <a:r>
              <a:rPr lang="en-GB" sz="1400" dirty="0"/>
              <a:t>(5), pp.527-531.</a:t>
            </a:r>
          </a:p>
        </p:txBody>
      </p:sp>
    </p:spTree>
    <p:extLst>
      <p:ext uri="{BB962C8B-B14F-4D97-AF65-F5344CB8AC3E}">
        <p14:creationId xmlns:p14="http://schemas.microsoft.com/office/powerpoint/2010/main" val="31423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/>
              <a:t>Canonical Time-series Characteristics (Catch22) 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84E6251-7D73-1898-B80B-8C27BC845C0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 err="1"/>
              <a:t>Lubba</a:t>
            </a:r>
            <a:r>
              <a:rPr lang="en-GB" sz="1400" dirty="0"/>
              <a:t>, C.H., Sethi, S.S., </a:t>
            </a:r>
            <a:r>
              <a:rPr lang="en-GB" sz="1400" dirty="0" err="1"/>
              <a:t>Knaute</a:t>
            </a:r>
            <a:r>
              <a:rPr lang="en-GB" sz="1400" dirty="0"/>
              <a:t>, P., Schultz, S.R., Fulcher, B.D. and Jones, N.S., 2019. catch22: </a:t>
            </a:r>
            <a:r>
              <a:rPr lang="en-GB" sz="1400" dirty="0" err="1"/>
              <a:t>CAnonical</a:t>
            </a:r>
            <a:r>
              <a:rPr lang="en-GB" sz="1400" dirty="0"/>
              <a:t> Time-series </a:t>
            </a:r>
            <a:r>
              <a:rPr lang="en-GB" sz="1400" dirty="0" err="1"/>
              <a:t>CHaracteristics</a:t>
            </a:r>
            <a:r>
              <a:rPr lang="en-GB" sz="1400" dirty="0"/>
              <a:t>: Selected through highly comparative time-series analysis.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33</a:t>
            </a:r>
            <a:r>
              <a:rPr lang="en-GB" sz="1400" dirty="0"/>
              <a:t>(6), pp.1821-1852.</a:t>
            </a:r>
          </a:p>
        </p:txBody>
      </p:sp>
      <p:pic>
        <p:nvPicPr>
          <p:cNvPr id="11" name="Picture 10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110078E9-D0F4-A783-8B69-5B436C53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6" y="2329523"/>
            <a:ext cx="2609088" cy="2522902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4316902-686F-AE4A-F9C3-2A3543E08162}"/>
              </a:ext>
            </a:extLst>
          </p:cNvPr>
          <p:cNvSpPr txBox="1">
            <a:spLocks/>
          </p:cNvSpPr>
          <p:nvPr/>
        </p:nvSpPr>
        <p:spPr>
          <a:xfrm>
            <a:off x="415600" y="1502889"/>
            <a:ext cx="6094928" cy="384003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b="1" dirty="0"/>
              <a:t>Catch22 feature set</a:t>
            </a:r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r>
              <a:rPr lang="en-GB" sz="2000" dirty="0"/>
              <a:t>22 features.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Implemented in C (and more, Python wrapper available). </a:t>
            </a:r>
            <a:r>
              <a:rPr lang="en-GB" sz="2000" i="1" dirty="0" err="1"/>
              <a:t>numba</a:t>
            </a:r>
            <a:r>
              <a:rPr lang="en-GB" sz="2000" dirty="0"/>
              <a:t> implementation available in </a:t>
            </a:r>
            <a:r>
              <a:rPr lang="en-GB" sz="2000" i="1" dirty="0"/>
              <a:t>aeon</a:t>
            </a:r>
            <a:r>
              <a:rPr lang="en-GB" sz="2000" dirty="0"/>
              <a:t>. 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Subset of </a:t>
            </a:r>
            <a:r>
              <a:rPr lang="en-GB" sz="2000" dirty="0" err="1"/>
              <a:t>hctsa</a:t>
            </a:r>
            <a:r>
              <a:rPr lang="en-GB" sz="2000" dirty="0"/>
              <a:t>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i="1" u="sng" dirty="0"/>
              <a:t>https://github.com/chlubba/catch22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728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Complex Summary Statistics (Catch22)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r>
              <a:rPr lang="en-GB" sz="2000" b="1" dirty="0" err="1">
                <a:effectLst/>
                <a:latin typeface="+mn-lt"/>
              </a:rPr>
              <a:t>todo</a:t>
            </a:r>
            <a:endParaRPr lang="en-GB" sz="2000" dirty="0">
              <a:effectLst/>
              <a:latin typeface="+mn-lt"/>
            </a:endParaRPr>
          </a:p>
          <a:p>
            <a:endParaRPr lang="en-GB" sz="2000" dirty="0">
              <a:latin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7408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43697</TotalTime>
  <Words>763</Words>
  <Application>Microsoft Office PowerPoint</Application>
  <PresentationFormat>Widescreen</PresentationFormat>
  <Paragraphs>144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Bahnschrift</vt:lpstr>
      <vt:lpstr>Times New Roman</vt:lpstr>
      <vt:lpstr>Simple Light</vt:lpstr>
      <vt:lpstr>Feature-based approaches for time series machine learning</vt:lpstr>
      <vt:lpstr>Time Series Machine Learning (tsml)</vt:lpstr>
      <vt:lpstr>Pipeline Estimators</vt:lpstr>
      <vt:lpstr>Simple Summary Statistics</vt:lpstr>
      <vt:lpstr>Time Series Feature Extraction</vt:lpstr>
      <vt:lpstr>Summary Statistic Collections</vt:lpstr>
      <vt:lpstr>Highly Comparative Time-Series Analysis (hctsa)</vt:lpstr>
      <vt:lpstr>Canonical Time-series Characteristics (Catch22) </vt:lpstr>
      <vt:lpstr>Example of Complex Summary Statistics (Catch22)</vt:lpstr>
      <vt:lpstr>Time Series Feature extraction based on scalable hypothesis tests (TSFresh)</vt:lpstr>
      <vt:lpstr>Example of Complex Summary Statistics (TSFresh)</vt:lpstr>
      <vt:lpstr>TSFresh + Rotation forest (FreshPRINCE)</vt:lpstr>
      <vt:lpstr>Pipeline Base Classifiers to Explore</vt:lpstr>
      <vt:lpstr>Other Unsupervised Transforms</vt:lpstr>
      <vt:lpstr>Feature Based Performance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Matthew Middlehurst</cp:lastModifiedBy>
  <cp:revision>1841</cp:revision>
  <dcterms:modified xsi:type="dcterms:W3CDTF">2024-08-21T11:00:46Z</dcterms:modified>
</cp:coreProperties>
</file>