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351" r:id="rId3"/>
    <p:sldId id="463" r:id="rId4"/>
    <p:sldId id="454" r:id="rId5"/>
    <p:sldId id="451" r:id="rId6"/>
    <p:sldId id="464" r:id="rId7"/>
    <p:sldId id="455" r:id="rId8"/>
    <p:sldId id="456" r:id="rId9"/>
    <p:sldId id="457" r:id="rId10"/>
    <p:sldId id="459" r:id="rId11"/>
    <p:sldId id="466" r:id="rId12"/>
    <p:sldId id="467" r:id="rId13"/>
    <p:sldId id="468" r:id="rId14"/>
    <p:sldId id="469" r:id="rId15"/>
    <p:sldId id="472" r:id="rId16"/>
    <p:sldId id="473" r:id="rId17"/>
    <p:sldId id="465" r:id="rId18"/>
    <p:sldId id="460" r:id="rId19"/>
    <p:sldId id="452" r:id="rId20"/>
    <p:sldId id="470" r:id="rId21"/>
    <p:sldId id="471" r:id="rId22"/>
    <p:sldId id="265" r:id="rId23"/>
    <p:sldId id="461" r:id="rId24"/>
    <p:sldId id="462" r:id="rId25"/>
    <p:sldId id="448" r:id="rId26"/>
  </p:sldIdLst>
  <p:sldSz cx="12192000" cy="6858000"/>
  <p:notesSz cx="6858000" cy="11144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4F6E"/>
    <a:srgbClr val="E27631"/>
    <a:srgbClr val="D60000"/>
    <a:srgbClr val="FF5C5C"/>
    <a:srgbClr val="FF873C"/>
    <a:srgbClr val="500064"/>
    <a:srgbClr val="460046"/>
    <a:srgbClr val="F38645"/>
    <a:srgbClr val="ED7D31"/>
    <a:srgbClr val="F38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7591C-F9FF-464B-B73F-88B759E88790}">
  <a:tblStyle styleId="{B177591C-F9FF-464B-B73F-88B759E88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2998" autoAdjust="0"/>
  </p:normalViewPr>
  <p:slideViewPr>
    <p:cSldViewPr snapToGrid="0">
      <p:cViewPr>
        <p:scale>
          <a:sx n="80" d="100"/>
          <a:sy n="80" d="100"/>
        </p:scale>
        <p:origin x="845" y="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255" d="100"/>
          <a:sy n="255" d="100"/>
        </p:scale>
        <p:origin x="222" y="-24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1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197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725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393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211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841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621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574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947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078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971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559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c8f88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4c8f88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994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66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06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739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55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09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42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04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762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0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1611" y="449070"/>
            <a:ext cx="11360800" cy="273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Char char="●"/>
              <a:defRPr sz="1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193617"/>
            <a:ext cx="11360800" cy="58287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5774A-818B-C80D-BA58-33B3107BD93B}"/>
              </a:ext>
            </a:extLst>
          </p:cNvPr>
          <p:cNvSpPr/>
          <p:nvPr userDrawn="1"/>
        </p:nvSpPr>
        <p:spPr>
          <a:xfrm>
            <a:off x="0" y="908759"/>
            <a:ext cx="12192000" cy="638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60046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60046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473616" y="692100"/>
            <a:ext cx="9244768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b="1" dirty="0" smtClean="0">
                <a:latin typeface="Aptos" panose="020B0004020202020204" pitchFamily="34" charset="0"/>
              </a:rPr>
              <a:t>Detecting Subsequence Anomalies in Time Series</a:t>
            </a:r>
            <a:endParaRPr sz="2400" b="1" dirty="0">
              <a:latin typeface="Aptos" panose="020B0004020202020204" pitchFamily="34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1594959" y="4479844"/>
            <a:ext cx="3163855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v-SE" sz="2400" b="1" dirty="0" smtClean="0">
                <a:solidFill>
                  <a:schemeClr val="tx1"/>
                </a:solidFill>
                <a:latin typeface="Aptos" panose="020B0004020202020204" pitchFamily="34" charset="0"/>
              </a:rPr>
              <a:t>Sebastian Schmidl</a:t>
            </a:r>
            <a:endParaRPr lang="sv-SE" sz="24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endParaRPr lang="sv-SE" sz="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Aptos" panose="020B0004020202020204" pitchFamily="34" charset="0"/>
              </a:rPr>
              <a:t>sebastian.schmidl@hpi.de</a:t>
            </a:r>
            <a:endParaRPr lang="sv-SE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294967295"/>
          </p:nvPr>
        </p:nvSpPr>
        <p:spPr>
          <a:xfrm>
            <a:off x="1594959" y="5649844"/>
            <a:ext cx="3163855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dirty="0" err="1" smtClean="0">
                <a:solidFill>
                  <a:schemeClr val="tx1"/>
                </a:solidFill>
                <a:latin typeface="Aptos" panose="020B0004020202020204" pitchFamily="34" charset="0"/>
              </a:rPr>
              <a:t>Hasso</a:t>
            </a:r>
            <a:r>
              <a:rPr lang="en-GB" sz="2000" dirty="0" smtClean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Aptos" panose="020B0004020202020204" pitchFamily="34" charset="0"/>
              </a:rPr>
              <a:t>Plattner</a:t>
            </a:r>
            <a:r>
              <a:rPr lang="en-GB" sz="2000" dirty="0" smtClean="0">
                <a:solidFill>
                  <a:schemeClr val="tx1"/>
                </a:solidFill>
                <a:latin typeface="Aptos" panose="020B0004020202020204" pitchFamily="34" charset="0"/>
              </a:rPr>
              <a:t> Institute (HPI)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Aptos" panose="020B0004020202020204" pitchFamily="34" charset="0"/>
              </a:rPr>
              <a:t>University of Potsdam, Germany</a:t>
            </a:r>
            <a:endParaRPr lang="en-GB" sz="20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ACD49-DF2E-22FB-44A7-7B1EBEAAF92F}"/>
              </a:ext>
            </a:extLst>
          </p:cNvPr>
          <p:cNvSpPr txBox="1"/>
          <p:nvPr/>
        </p:nvSpPr>
        <p:spPr>
          <a:xfrm>
            <a:off x="8527214" y="0"/>
            <a:ext cx="3664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 smtClean="0">
                <a:latin typeface="Aptos" panose="020B0004020202020204" pitchFamily="34" charset="0"/>
              </a:rPr>
              <a:t>ECML/PKDD 2024 Tutorial</a:t>
            </a:r>
            <a:endParaRPr lang="en-AU" sz="1600" dirty="0">
              <a:latin typeface="Aptos" panose="020B0004020202020204" pitchFamily="34" charset="0"/>
            </a:endParaRPr>
          </a:p>
          <a:p>
            <a:pPr algn="r"/>
            <a:r>
              <a:rPr lang="en-US" sz="1600" dirty="0" smtClean="0">
                <a:latin typeface="Aptos" panose="020B0004020202020204" pitchFamily="34" charset="0"/>
              </a:rPr>
              <a:t>An Introduction to Machine Learning from Time Series</a:t>
            </a:r>
            <a:endParaRPr lang="en-AU" sz="1600" dirty="0">
              <a:latin typeface="Aptos" panose="020B0004020202020204" pitchFamily="34" charset="0"/>
            </a:endParaRPr>
          </a:p>
        </p:txBody>
      </p:sp>
      <p:sp>
        <p:nvSpPr>
          <p:cNvPr id="6" name="Google Shape;56;p13"/>
          <p:cNvSpPr txBox="1">
            <a:spLocks/>
          </p:cNvSpPr>
          <p:nvPr/>
        </p:nvSpPr>
        <p:spPr>
          <a:xfrm>
            <a:off x="5041166" y="4479844"/>
            <a:ext cx="3163855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v-SE" sz="2400" dirty="0" smtClean="0">
                <a:solidFill>
                  <a:schemeClr val="tx1"/>
                </a:solidFill>
                <a:latin typeface="Aptos" panose="020B0004020202020204" pitchFamily="34" charset="0"/>
              </a:rPr>
              <a:t>Phillip Wenig</a:t>
            </a:r>
          </a:p>
          <a:p>
            <a:endParaRPr lang="sv-SE" sz="400" dirty="0" smtClean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sv-SE" sz="2400" dirty="0" smtClean="0">
                <a:solidFill>
                  <a:schemeClr val="tx1"/>
                </a:solidFill>
                <a:latin typeface="Aptos" panose="020B0004020202020204" pitchFamily="34" charset="0"/>
              </a:rPr>
              <a:t>phillip.wenig@hpi.de</a:t>
            </a:r>
            <a:endParaRPr lang="sv-SE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Google Shape;59;p13"/>
          <p:cNvSpPr txBox="1">
            <a:spLocks/>
          </p:cNvSpPr>
          <p:nvPr/>
        </p:nvSpPr>
        <p:spPr>
          <a:xfrm>
            <a:off x="8487373" y="5649844"/>
            <a:ext cx="3163855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 err="1" smtClean="0">
                <a:solidFill>
                  <a:schemeClr val="tx1"/>
                </a:solidFill>
                <a:latin typeface="Aptos" panose="020B0004020202020204" pitchFamily="34" charset="0"/>
              </a:rPr>
              <a:t>Philllipps</a:t>
            </a:r>
            <a:r>
              <a:rPr lang="en-GB" sz="2000" dirty="0" smtClean="0">
                <a:solidFill>
                  <a:schemeClr val="tx1"/>
                </a:solidFill>
                <a:latin typeface="Aptos" panose="020B0004020202020204" pitchFamily="34" charset="0"/>
              </a:rPr>
              <a:t>-University of Marburg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Aptos" panose="020B0004020202020204" pitchFamily="34" charset="0"/>
              </a:rPr>
              <a:t>Germany</a:t>
            </a:r>
            <a:endParaRPr lang="en-GB" sz="20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Google Shape;56;p13"/>
          <p:cNvSpPr txBox="1">
            <a:spLocks/>
          </p:cNvSpPr>
          <p:nvPr/>
        </p:nvSpPr>
        <p:spPr>
          <a:xfrm>
            <a:off x="8487372" y="4479844"/>
            <a:ext cx="3163855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v-SE" sz="2400" dirty="0" smtClean="0">
                <a:solidFill>
                  <a:schemeClr val="tx1"/>
                </a:solidFill>
                <a:latin typeface="Aptos" panose="020B0004020202020204" pitchFamily="34" charset="0"/>
              </a:rPr>
              <a:t>Thorsten Papenbrock</a:t>
            </a:r>
          </a:p>
          <a:p>
            <a:r>
              <a:rPr lang="sv-SE" sz="2400" dirty="0" smtClean="0">
                <a:solidFill>
                  <a:schemeClr val="tx1"/>
                </a:solidFill>
                <a:latin typeface="Aptos" panose="020B0004020202020204" pitchFamily="34" charset="0"/>
              </a:rPr>
              <a:t>papenbrock@uni-marburg.de</a:t>
            </a:r>
            <a:endParaRPr lang="sv-SE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Google Shape;59;p13"/>
          <p:cNvSpPr txBox="1">
            <a:spLocks/>
          </p:cNvSpPr>
          <p:nvPr/>
        </p:nvSpPr>
        <p:spPr>
          <a:xfrm>
            <a:off x="5041166" y="5649844"/>
            <a:ext cx="3163855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smtClean="0">
                <a:solidFill>
                  <a:schemeClr val="tx1"/>
                </a:solidFill>
                <a:latin typeface="Aptos" panose="020B0004020202020204" pitchFamily="34" charset="0"/>
              </a:rPr>
              <a:t>Hasso Plattner Institute (HPI)</a:t>
            </a:r>
          </a:p>
          <a:p>
            <a:r>
              <a:rPr lang="en-GB" sz="2000" smtClean="0">
                <a:solidFill>
                  <a:schemeClr val="tx1"/>
                </a:solidFill>
                <a:latin typeface="Aptos" panose="020B0004020202020204" pitchFamily="34" charset="0"/>
              </a:rPr>
              <a:t>University of Potsdam, Germany</a:t>
            </a:r>
            <a:endParaRPr lang="en-GB" sz="20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pic>
        <p:nvPicPr>
          <p:cNvPr id="10" name="Google Shape;180;p20">
            <a:extLst>
              <a:ext uri="{FF2B5EF4-FFF2-40B4-BE49-F238E27FC236}">
                <a16:creationId xmlns:a16="http://schemas.microsoft.com/office/drawing/2014/main" id="{8609EC3D-4BDC-A770-CB87-BB78D7F050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92" y="286354"/>
            <a:ext cx="2715325" cy="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9BFB9975-C99E-A336-7637-E27BE6035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85590" y="292387"/>
            <a:ext cx="1702800" cy="965767"/>
          </a:xfrm>
          <a:prstGeom prst="rect">
            <a:avLst/>
          </a:prstGeom>
        </p:spPr>
      </p:pic>
      <p:pic>
        <p:nvPicPr>
          <p:cNvPr id="12" name="Picture 11" descr="A person in a black hoodie&#10;&#10;Description automatically generated">
            <a:extLst>
              <a:ext uri="{FF2B5EF4-FFF2-40B4-BE49-F238E27FC236}">
                <a16:creationId xmlns:a16="http://schemas.microsoft.com/office/drawing/2014/main" id="{5AAD17F4-284C-0644-F2FE-306AB89E9D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334" r="11334"/>
          <a:stretch/>
        </p:blipFill>
        <p:spPr>
          <a:xfrm>
            <a:off x="385590" y="4410139"/>
            <a:ext cx="1197572" cy="1196310"/>
          </a:xfrm>
          <a:prstGeom prst="flowChartConnector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C01573-3DF5-2334-A207-8C8D171FD8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8944" y="2630714"/>
            <a:ext cx="1172515" cy="882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Distance-based: </a:t>
            </a:r>
            <a:r>
              <a:rPr lang="en-GB" dirty="0" err="1" smtClean="0"/>
              <a:t>MatrixProfile</a:t>
            </a:r>
            <a:endParaRPr lang="en-GB" dirty="0"/>
          </a:p>
        </p:txBody>
      </p:sp>
      <p:pic>
        <p:nvPicPr>
          <p:cNvPr id="14" name="newplot (1).png" descr="newplot (1).png"/>
          <p:cNvPicPr>
            <a:picLocks noChangeAspect="1"/>
          </p:cNvPicPr>
          <p:nvPr/>
        </p:nvPicPr>
        <p:blipFill>
          <a:blip r:embed="rId3">
            <a:extLst/>
          </a:blip>
          <a:srcRect t="10763" r="3308" b="5944"/>
          <a:stretch>
            <a:fillRect/>
          </a:stretch>
        </p:blipFill>
        <p:spPr>
          <a:xfrm>
            <a:off x="917773" y="1603707"/>
            <a:ext cx="10356266" cy="21415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9135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Distance-based: </a:t>
            </a:r>
            <a:r>
              <a:rPr lang="en-GB" dirty="0" err="1" smtClean="0"/>
              <a:t>MatrixProfile</a:t>
            </a:r>
            <a:endParaRPr lang="en-GB" dirty="0"/>
          </a:p>
        </p:txBody>
      </p:sp>
      <p:pic>
        <p:nvPicPr>
          <p:cNvPr id="4" name="newplot (1).png" descr="newplot (1).png"/>
          <p:cNvPicPr>
            <a:picLocks noChangeAspect="1"/>
          </p:cNvPicPr>
          <p:nvPr/>
        </p:nvPicPr>
        <p:blipFill>
          <a:blip r:embed="rId3">
            <a:extLst/>
          </a:blip>
          <a:srcRect t="10763" r="3308" b="5944"/>
          <a:stretch>
            <a:fillRect/>
          </a:stretch>
        </p:blipFill>
        <p:spPr>
          <a:xfrm>
            <a:off x="917773" y="1603707"/>
            <a:ext cx="10356266" cy="21415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hteck"/>
          <p:cNvSpPr/>
          <p:nvPr/>
        </p:nvSpPr>
        <p:spPr>
          <a:xfrm>
            <a:off x="1336747" y="1646877"/>
            <a:ext cx="241041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6" name="Rechteck"/>
          <p:cNvSpPr/>
          <p:nvPr/>
        </p:nvSpPr>
        <p:spPr>
          <a:xfrm>
            <a:off x="2540324" y="1646877"/>
            <a:ext cx="241040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7" name="Rechteck"/>
          <p:cNvSpPr/>
          <p:nvPr/>
        </p:nvSpPr>
        <p:spPr>
          <a:xfrm>
            <a:off x="5262149" y="1646877"/>
            <a:ext cx="241041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8" name="Kreis"/>
          <p:cNvSpPr/>
          <p:nvPr/>
        </p:nvSpPr>
        <p:spPr>
          <a:xfrm>
            <a:off x="1853097" y="4054699"/>
            <a:ext cx="279141" cy="2791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Kreis"/>
          <p:cNvSpPr/>
          <p:nvPr/>
        </p:nvSpPr>
        <p:spPr>
          <a:xfrm>
            <a:off x="2108918" y="3813638"/>
            <a:ext cx="279141" cy="27914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Kreis"/>
          <p:cNvSpPr/>
          <p:nvPr/>
        </p:nvSpPr>
        <p:spPr>
          <a:xfrm>
            <a:off x="4398273" y="3813638"/>
            <a:ext cx="279141" cy="27914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Kreis"/>
          <p:cNvSpPr/>
          <p:nvPr/>
        </p:nvSpPr>
        <p:spPr>
          <a:xfrm>
            <a:off x="2108918" y="4435699"/>
            <a:ext cx="279141" cy="2791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hteck"/>
          <p:cNvSpPr/>
          <p:nvPr/>
        </p:nvSpPr>
        <p:spPr>
          <a:xfrm>
            <a:off x="7222071" y="1646877"/>
            <a:ext cx="241041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cxnSp>
        <p:nvCxnSpPr>
          <p:cNvPr id="13" name="Verbindungslinie"/>
          <p:cNvCxnSpPr>
            <a:stCxn id="8" idx="0"/>
            <a:endCxn id="5" idx="0"/>
          </p:cNvCxnSpPr>
          <p:nvPr/>
        </p:nvCxnSpPr>
        <p:spPr>
          <a:xfrm flipH="1" flipV="1">
            <a:off x="1457267" y="2557271"/>
            <a:ext cx="535401" cy="1636999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cxnSp>
        <p:nvCxnSpPr>
          <p:cNvPr id="15" name="Verbindungslinie"/>
          <p:cNvCxnSpPr>
            <a:stCxn id="9" idx="0"/>
            <a:endCxn id="6" idx="0"/>
          </p:cNvCxnSpPr>
          <p:nvPr/>
        </p:nvCxnSpPr>
        <p:spPr>
          <a:xfrm flipV="1">
            <a:off x="2248488" y="2557271"/>
            <a:ext cx="412356" cy="1395938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cxnSp>
        <p:nvCxnSpPr>
          <p:cNvPr id="16" name="Verbindungslinie"/>
          <p:cNvCxnSpPr>
            <a:stCxn id="10" idx="0"/>
            <a:endCxn id="7" idx="0"/>
          </p:cNvCxnSpPr>
          <p:nvPr/>
        </p:nvCxnSpPr>
        <p:spPr>
          <a:xfrm flipV="1">
            <a:off x="4537843" y="2557271"/>
            <a:ext cx="844827" cy="1395938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cxnSp>
        <p:nvCxnSpPr>
          <p:cNvPr id="17" name="Verbindungslinie"/>
          <p:cNvCxnSpPr>
            <a:stCxn id="11" idx="0"/>
            <a:endCxn id="12" idx="0"/>
          </p:cNvCxnSpPr>
          <p:nvPr/>
        </p:nvCxnSpPr>
        <p:spPr>
          <a:xfrm flipV="1">
            <a:off x="2248488" y="2557271"/>
            <a:ext cx="5094104" cy="2017999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</p:spTree>
    <p:extLst>
      <p:ext uri="{BB962C8B-B14F-4D97-AF65-F5344CB8AC3E}">
        <p14:creationId xmlns:p14="http://schemas.microsoft.com/office/powerpoint/2010/main" val="313034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Distance-based: </a:t>
            </a:r>
            <a:r>
              <a:rPr lang="en-GB" dirty="0" err="1" smtClean="0"/>
              <a:t>MatrixProfile</a:t>
            </a:r>
            <a:endParaRPr lang="en-GB" dirty="0"/>
          </a:p>
        </p:txBody>
      </p:sp>
      <p:pic>
        <p:nvPicPr>
          <p:cNvPr id="18" name="newplot (1).png" descr="newplot (1).png"/>
          <p:cNvPicPr>
            <a:picLocks noChangeAspect="1"/>
          </p:cNvPicPr>
          <p:nvPr/>
        </p:nvPicPr>
        <p:blipFill>
          <a:blip r:embed="rId3">
            <a:extLst/>
          </a:blip>
          <a:srcRect t="10763" r="3308" b="5944"/>
          <a:stretch>
            <a:fillRect/>
          </a:stretch>
        </p:blipFill>
        <p:spPr>
          <a:xfrm>
            <a:off x="917773" y="1603707"/>
            <a:ext cx="10356266" cy="214156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Rechteck"/>
          <p:cNvSpPr/>
          <p:nvPr/>
        </p:nvSpPr>
        <p:spPr>
          <a:xfrm>
            <a:off x="1336747" y="1646877"/>
            <a:ext cx="241041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20" name="Rechteck"/>
          <p:cNvSpPr/>
          <p:nvPr/>
        </p:nvSpPr>
        <p:spPr>
          <a:xfrm>
            <a:off x="2540324" y="1646877"/>
            <a:ext cx="241040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21" name="Rechteck"/>
          <p:cNvSpPr/>
          <p:nvPr/>
        </p:nvSpPr>
        <p:spPr>
          <a:xfrm>
            <a:off x="5262149" y="1646877"/>
            <a:ext cx="241041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22" name="Kreis"/>
          <p:cNvSpPr/>
          <p:nvPr/>
        </p:nvSpPr>
        <p:spPr>
          <a:xfrm>
            <a:off x="1853097" y="4054699"/>
            <a:ext cx="279141" cy="2791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Kreis"/>
          <p:cNvSpPr/>
          <p:nvPr/>
        </p:nvSpPr>
        <p:spPr>
          <a:xfrm>
            <a:off x="2108918" y="3813638"/>
            <a:ext cx="279141" cy="27914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Kreis"/>
          <p:cNvSpPr/>
          <p:nvPr/>
        </p:nvSpPr>
        <p:spPr>
          <a:xfrm>
            <a:off x="4398273" y="3813638"/>
            <a:ext cx="279141" cy="27914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Kreis"/>
          <p:cNvSpPr/>
          <p:nvPr/>
        </p:nvSpPr>
        <p:spPr>
          <a:xfrm>
            <a:off x="2108918" y="4435699"/>
            <a:ext cx="279141" cy="2791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hteck"/>
          <p:cNvSpPr/>
          <p:nvPr/>
        </p:nvSpPr>
        <p:spPr>
          <a:xfrm>
            <a:off x="7222071" y="1646877"/>
            <a:ext cx="241041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cxnSp>
        <p:nvCxnSpPr>
          <p:cNvPr id="27" name="Verbindungslinie"/>
          <p:cNvCxnSpPr>
            <a:stCxn id="22" idx="0"/>
            <a:endCxn id="19" idx="0"/>
          </p:cNvCxnSpPr>
          <p:nvPr/>
        </p:nvCxnSpPr>
        <p:spPr>
          <a:xfrm flipH="1" flipV="1">
            <a:off x="1457267" y="2557271"/>
            <a:ext cx="535401" cy="1636999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cxnSp>
        <p:nvCxnSpPr>
          <p:cNvPr id="28" name="Verbindungslinie"/>
          <p:cNvCxnSpPr>
            <a:stCxn id="23" idx="0"/>
            <a:endCxn id="20" idx="0"/>
          </p:cNvCxnSpPr>
          <p:nvPr/>
        </p:nvCxnSpPr>
        <p:spPr>
          <a:xfrm flipV="1">
            <a:off x="2248488" y="2557271"/>
            <a:ext cx="412356" cy="1395938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cxnSp>
        <p:nvCxnSpPr>
          <p:cNvPr id="29" name="Verbindungslinie"/>
          <p:cNvCxnSpPr>
            <a:stCxn id="24" idx="0"/>
            <a:endCxn id="21" idx="0"/>
          </p:cNvCxnSpPr>
          <p:nvPr/>
        </p:nvCxnSpPr>
        <p:spPr>
          <a:xfrm flipV="1">
            <a:off x="4537843" y="2557271"/>
            <a:ext cx="844827" cy="1395938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cxnSp>
        <p:nvCxnSpPr>
          <p:cNvPr id="30" name="Verbindungslinie"/>
          <p:cNvCxnSpPr>
            <a:stCxn id="25" idx="0"/>
            <a:endCxn id="26" idx="0"/>
          </p:cNvCxnSpPr>
          <p:nvPr/>
        </p:nvCxnSpPr>
        <p:spPr>
          <a:xfrm flipV="1">
            <a:off x="2248488" y="2557271"/>
            <a:ext cx="5094104" cy="2017999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sp>
        <p:nvSpPr>
          <p:cNvPr id="31" name="Linien"/>
          <p:cNvSpPr/>
          <p:nvPr/>
        </p:nvSpPr>
        <p:spPr>
          <a:xfrm>
            <a:off x="2449440" y="3969415"/>
            <a:ext cx="1887452" cy="1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closest neighbor"/>
          <p:cNvSpPr txBox="1"/>
          <p:nvPr/>
        </p:nvSpPr>
        <p:spPr>
          <a:xfrm>
            <a:off x="2664089" y="3565632"/>
            <a:ext cx="145815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t>closest neighbor</a:t>
            </a:r>
          </a:p>
        </p:txBody>
      </p:sp>
      <p:cxnSp>
        <p:nvCxnSpPr>
          <p:cNvPr id="33" name="Verbindungslinie"/>
          <p:cNvCxnSpPr>
            <a:stCxn id="22" idx="0"/>
            <a:endCxn id="23" idx="0"/>
          </p:cNvCxnSpPr>
          <p:nvPr/>
        </p:nvCxnSpPr>
        <p:spPr>
          <a:xfrm flipV="1">
            <a:off x="1992667" y="3953208"/>
            <a:ext cx="255822" cy="241062"/>
          </a:xfrm>
          <a:prstGeom prst="straightConnector1">
            <a:avLst/>
          </a:prstGeom>
          <a:ln w="12700">
            <a:solidFill>
              <a:srgbClr val="000000"/>
            </a:solidFill>
            <a:miter/>
            <a:headEnd type="triangle"/>
          </a:ln>
        </p:spPr>
      </p:cxnSp>
      <p:cxnSp>
        <p:nvCxnSpPr>
          <p:cNvPr id="34" name="Verbindungslinie"/>
          <p:cNvCxnSpPr>
            <a:stCxn id="22" idx="0"/>
            <a:endCxn id="25" idx="0"/>
          </p:cNvCxnSpPr>
          <p:nvPr/>
        </p:nvCxnSpPr>
        <p:spPr>
          <a:xfrm>
            <a:off x="1992667" y="4194269"/>
            <a:ext cx="255822" cy="381001"/>
          </a:xfrm>
          <a:prstGeom prst="straightConnector1">
            <a:avLst/>
          </a:prstGeom>
          <a:ln w="12700">
            <a:solidFill>
              <a:srgbClr val="000000"/>
            </a:solidFill>
            <a:miter/>
            <a:headEnd type="triangle"/>
          </a:ln>
        </p:spPr>
      </p:cxnSp>
      <p:cxnSp>
        <p:nvCxnSpPr>
          <p:cNvPr id="35" name="Verbindungslinie"/>
          <p:cNvCxnSpPr>
            <a:stCxn id="23" idx="0"/>
            <a:endCxn id="22" idx="0"/>
          </p:cNvCxnSpPr>
          <p:nvPr/>
        </p:nvCxnSpPr>
        <p:spPr>
          <a:xfrm flipH="1">
            <a:off x="1992667" y="3953208"/>
            <a:ext cx="255822" cy="241062"/>
          </a:xfrm>
          <a:prstGeom prst="straightConnector1">
            <a:avLst/>
          </a:prstGeom>
          <a:ln w="12700">
            <a:solidFill>
              <a:srgbClr val="000000"/>
            </a:solidFill>
            <a:miter/>
            <a:headEnd type="triangle"/>
          </a:ln>
        </p:spPr>
      </p:cxnSp>
    </p:spTree>
    <p:extLst>
      <p:ext uri="{BB962C8B-B14F-4D97-AF65-F5344CB8AC3E}">
        <p14:creationId xmlns:p14="http://schemas.microsoft.com/office/powerpoint/2010/main" val="387515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Distance-based: </a:t>
            </a:r>
            <a:r>
              <a:rPr lang="en-GB" dirty="0" err="1" smtClean="0"/>
              <a:t>MatrixProfile</a:t>
            </a:r>
            <a:endParaRPr lang="en-GB" dirty="0"/>
          </a:p>
        </p:txBody>
      </p:sp>
      <p:pic>
        <p:nvPicPr>
          <p:cNvPr id="4" name="newplot (1).png" descr="newplot (1).png"/>
          <p:cNvPicPr>
            <a:picLocks noChangeAspect="1"/>
          </p:cNvPicPr>
          <p:nvPr/>
        </p:nvPicPr>
        <p:blipFill>
          <a:blip r:embed="rId3">
            <a:extLst/>
          </a:blip>
          <a:srcRect t="10763" r="3308" b="5944"/>
          <a:stretch>
            <a:fillRect/>
          </a:stretch>
        </p:blipFill>
        <p:spPr>
          <a:xfrm>
            <a:off x="917773" y="1603707"/>
            <a:ext cx="10356266" cy="21415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hteck"/>
          <p:cNvSpPr/>
          <p:nvPr/>
        </p:nvSpPr>
        <p:spPr>
          <a:xfrm>
            <a:off x="1336747" y="1646877"/>
            <a:ext cx="241041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6" name="Rechteck"/>
          <p:cNvSpPr/>
          <p:nvPr/>
        </p:nvSpPr>
        <p:spPr>
          <a:xfrm>
            <a:off x="2540324" y="1646877"/>
            <a:ext cx="241040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7" name="Rechteck"/>
          <p:cNvSpPr/>
          <p:nvPr/>
        </p:nvSpPr>
        <p:spPr>
          <a:xfrm>
            <a:off x="5262149" y="1646877"/>
            <a:ext cx="241041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8" name="Kreis"/>
          <p:cNvSpPr/>
          <p:nvPr/>
        </p:nvSpPr>
        <p:spPr>
          <a:xfrm>
            <a:off x="1853097" y="4054699"/>
            <a:ext cx="279141" cy="2791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Kreis"/>
          <p:cNvSpPr/>
          <p:nvPr/>
        </p:nvSpPr>
        <p:spPr>
          <a:xfrm>
            <a:off x="2108918" y="3813638"/>
            <a:ext cx="279141" cy="27914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Kreis"/>
          <p:cNvSpPr/>
          <p:nvPr/>
        </p:nvSpPr>
        <p:spPr>
          <a:xfrm>
            <a:off x="4398273" y="3813638"/>
            <a:ext cx="279141" cy="27914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Kreis"/>
          <p:cNvSpPr/>
          <p:nvPr/>
        </p:nvSpPr>
        <p:spPr>
          <a:xfrm>
            <a:off x="2108918" y="4435699"/>
            <a:ext cx="279141" cy="2791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hteck"/>
          <p:cNvSpPr/>
          <p:nvPr/>
        </p:nvSpPr>
        <p:spPr>
          <a:xfrm>
            <a:off x="7222071" y="1646877"/>
            <a:ext cx="241041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cxnSp>
        <p:nvCxnSpPr>
          <p:cNvPr id="13" name="Verbindungslinie"/>
          <p:cNvCxnSpPr>
            <a:stCxn id="8" idx="0"/>
            <a:endCxn id="5" idx="0"/>
          </p:cNvCxnSpPr>
          <p:nvPr/>
        </p:nvCxnSpPr>
        <p:spPr>
          <a:xfrm flipH="1" flipV="1">
            <a:off x="1457267" y="2557271"/>
            <a:ext cx="535401" cy="1636999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cxnSp>
        <p:nvCxnSpPr>
          <p:cNvPr id="14" name="Verbindungslinie"/>
          <p:cNvCxnSpPr>
            <a:stCxn id="9" idx="0"/>
            <a:endCxn id="6" idx="0"/>
          </p:cNvCxnSpPr>
          <p:nvPr/>
        </p:nvCxnSpPr>
        <p:spPr>
          <a:xfrm flipV="1">
            <a:off x="2248488" y="2557271"/>
            <a:ext cx="412356" cy="1395938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cxnSp>
        <p:nvCxnSpPr>
          <p:cNvPr id="15" name="Verbindungslinie"/>
          <p:cNvCxnSpPr>
            <a:stCxn id="10" idx="0"/>
            <a:endCxn id="7" idx="0"/>
          </p:cNvCxnSpPr>
          <p:nvPr/>
        </p:nvCxnSpPr>
        <p:spPr>
          <a:xfrm flipV="1">
            <a:off x="4537843" y="2557271"/>
            <a:ext cx="844827" cy="1395938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cxnSp>
        <p:nvCxnSpPr>
          <p:cNvPr id="16" name="Verbindungslinie"/>
          <p:cNvCxnSpPr>
            <a:stCxn id="11" idx="0"/>
            <a:endCxn id="12" idx="0"/>
          </p:cNvCxnSpPr>
          <p:nvPr/>
        </p:nvCxnSpPr>
        <p:spPr>
          <a:xfrm flipV="1">
            <a:off x="2248488" y="2557271"/>
            <a:ext cx="5094104" cy="2017999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sp>
        <p:nvSpPr>
          <p:cNvPr id="17" name="Linien"/>
          <p:cNvSpPr/>
          <p:nvPr/>
        </p:nvSpPr>
        <p:spPr>
          <a:xfrm>
            <a:off x="2449440" y="3969415"/>
            <a:ext cx="1887452" cy="1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" name="closest neighbor"/>
          <p:cNvSpPr txBox="1"/>
          <p:nvPr/>
        </p:nvSpPr>
        <p:spPr>
          <a:xfrm>
            <a:off x="2664089" y="3565632"/>
            <a:ext cx="145815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t>closest neighbor</a:t>
            </a:r>
          </a:p>
        </p:txBody>
      </p:sp>
      <p:cxnSp>
        <p:nvCxnSpPr>
          <p:cNvPr id="19" name="Verbindungslinie"/>
          <p:cNvCxnSpPr>
            <a:stCxn id="8" idx="0"/>
            <a:endCxn id="9" idx="0"/>
          </p:cNvCxnSpPr>
          <p:nvPr/>
        </p:nvCxnSpPr>
        <p:spPr>
          <a:xfrm flipV="1">
            <a:off x="1992667" y="3953208"/>
            <a:ext cx="255822" cy="241062"/>
          </a:xfrm>
          <a:prstGeom prst="straightConnector1">
            <a:avLst/>
          </a:prstGeom>
          <a:ln w="12700">
            <a:solidFill>
              <a:srgbClr val="000000"/>
            </a:solidFill>
            <a:miter/>
            <a:headEnd type="triangle"/>
          </a:ln>
        </p:spPr>
      </p:cxnSp>
      <p:cxnSp>
        <p:nvCxnSpPr>
          <p:cNvPr id="20" name="Verbindungslinie"/>
          <p:cNvCxnSpPr>
            <a:stCxn id="8" idx="0"/>
            <a:endCxn id="11" idx="0"/>
          </p:cNvCxnSpPr>
          <p:nvPr/>
        </p:nvCxnSpPr>
        <p:spPr>
          <a:xfrm>
            <a:off x="1992667" y="4194269"/>
            <a:ext cx="255822" cy="381001"/>
          </a:xfrm>
          <a:prstGeom prst="straightConnector1">
            <a:avLst/>
          </a:prstGeom>
          <a:ln w="12700">
            <a:solidFill>
              <a:srgbClr val="000000"/>
            </a:solidFill>
            <a:miter/>
            <a:headEnd type="triangle"/>
          </a:ln>
        </p:spPr>
      </p:cxnSp>
      <p:cxnSp>
        <p:nvCxnSpPr>
          <p:cNvPr id="21" name="Verbindungslinie"/>
          <p:cNvCxnSpPr>
            <a:stCxn id="9" idx="0"/>
            <a:endCxn id="8" idx="0"/>
          </p:cNvCxnSpPr>
          <p:nvPr/>
        </p:nvCxnSpPr>
        <p:spPr>
          <a:xfrm flipH="1">
            <a:off x="1992667" y="3953208"/>
            <a:ext cx="255822" cy="241062"/>
          </a:xfrm>
          <a:prstGeom prst="straightConnector1">
            <a:avLst/>
          </a:prstGeom>
          <a:ln w="12700">
            <a:solidFill>
              <a:srgbClr val="000000"/>
            </a:solidFill>
            <a:miter/>
            <a:headEnd type="triangle"/>
          </a:ln>
        </p:spPr>
      </p:cxnSp>
      <p:sp>
        <p:nvSpPr>
          <p:cNvPr id="22" name="Rechteck"/>
          <p:cNvSpPr/>
          <p:nvPr/>
        </p:nvSpPr>
        <p:spPr>
          <a:xfrm>
            <a:off x="1336747" y="4771077"/>
            <a:ext cx="241041" cy="1820789"/>
          </a:xfrm>
          <a:prstGeom prst="rect">
            <a:avLst/>
          </a:prstGeom>
          <a:ln w="38100">
            <a:solidFill>
              <a:schemeClr val="accent3">
                <a:alpha val="4981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23" name="Rechteck"/>
          <p:cNvSpPr/>
          <p:nvPr/>
        </p:nvSpPr>
        <p:spPr>
          <a:xfrm>
            <a:off x="2540324" y="4771077"/>
            <a:ext cx="241040" cy="1820789"/>
          </a:xfrm>
          <a:prstGeom prst="rect">
            <a:avLst/>
          </a:prstGeom>
          <a:ln w="38100">
            <a:solidFill>
              <a:schemeClr val="accent3">
                <a:alpha val="4981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24" name="Rechteck"/>
          <p:cNvSpPr/>
          <p:nvPr/>
        </p:nvSpPr>
        <p:spPr>
          <a:xfrm>
            <a:off x="5262149" y="4771077"/>
            <a:ext cx="241041" cy="1820789"/>
          </a:xfrm>
          <a:prstGeom prst="rect">
            <a:avLst/>
          </a:prstGeom>
          <a:ln w="38100">
            <a:solidFill>
              <a:schemeClr val="accent1">
                <a:alpha val="4981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25" name="Rechteck"/>
          <p:cNvSpPr/>
          <p:nvPr/>
        </p:nvSpPr>
        <p:spPr>
          <a:xfrm>
            <a:off x="7222071" y="4771077"/>
            <a:ext cx="241041" cy="1820789"/>
          </a:xfrm>
          <a:prstGeom prst="rect">
            <a:avLst/>
          </a:prstGeom>
          <a:ln w="38100">
            <a:solidFill>
              <a:schemeClr val="accent3">
                <a:alpha val="4981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cxnSp>
        <p:nvCxnSpPr>
          <p:cNvPr id="26" name="Verbindungslinie"/>
          <p:cNvCxnSpPr>
            <a:stCxn id="8" idx="0"/>
            <a:endCxn id="22" idx="0"/>
          </p:cNvCxnSpPr>
          <p:nvPr/>
        </p:nvCxnSpPr>
        <p:spPr>
          <a:xfrm flipH="1">
            <a:off x="1457267" y="4194269"/>
            <a:ext cx="535401" cy="1487203"/>
          </a:xfrm>
          <a:prstGeom prst="straightConnector1">
            <a:avLst/>
          </a:prstGeom>
          <a:ln w="12700">
            <a:solidFill>
              <a:srgbClr val="A7A7A7"/>
            </a:solidFill>
            <a:custDash>
              <a:ds d="200000" sp="200000"/>
            </a:custDash>
            <a:miter lim="400000"/>
          </a:ln>
        </p:spPr>
      </p:cxnSp>
      <p:cxnSp>
        <p:nvCxnSpPr>
          <p:cNvPr id="27" name="Verbindungslinie"/>
          <p:cNvCxnSpPr>
            <a:stCxn id="9" idx="0"/>
            <a:endCxn id="23" idx="0"/>
          </p:cNvCxnSpPr>
          <p:nvPr/>
        </p:nvCxnSpPr>
        <p:spPr>
          <a:xfrm>
            <a:off x="2248488" y="3953208"/>
            <a:ext cx="412356" cy="1728264"/>
          </a:xfrm>
          <a:prstGeom prst="straightConnector1">
            <a:avLst/>
          </a:prstGeom>
          <a:ln w="12700">
            <a:solidFill>
              <a:srgbClr val="A7A7A7"/>
            </a:solidFill>
            <a:custDash>
              <a:ds d="200000" sp="200000"/>
            </a:custDash>
            <a:miter lim="400000"/>
          </a:ln>
        </p:spPr>
      </p:cxnSp>
      <p:cxnSp>
        <p:nvCxnSpPr>
          <p:cNvPr id="28" name="Verbindungslinie"/>
          <p:cNvCxnSpPr>
            <a:stCxn id="10" idx="0"/>
            <a:endCxn id="24" idx="0"/>
          </p:cNvCxnSpPr>
          <p:nvPr/>
        </p:nvCxnSpPr>
        <p:spPr>
          <a:xfrm>
            <a:off x="4537843" y="3953208"/>
            <a:ext cx="844827" cy="1728264"/>
          </a:xfrm>
          <a:prstGeom prst="straightConnector1">
            <a:avLst/>
          </a:prstGeom>
          <a:ln w="12700">
            <a:solidFill>
              <a:srgbClr val="A7A7A7"/>
            </a:solidFill>
            <a:custDash>
              <a:ds d="200000" sp="200000"/>
            </a:custDash>
            <a:miter lim="400000"/>
          </a:ln>
        </p:spPr>
      </p:cxnSp>
      <p:cxnSp>
        <p:nvCxnSpPr>
          <p:cNvPr id="29" name="Verbindungslinie"/>
          <p:cNvCxnSpPr>
            <a:stCxn id="11" idx="0"/>
            <a:endCxn id="25" idx="0"/>
          </p:cNvCxnSpPr>
          <p:nvPr/>
        </p:nvCxnSpPr>
        <p:spPr>
          <a:xfrm>
            <a:off x="2248488" y="4575269"/>
            <a:ext cx="5094104" cy="1106203"/>
          </a:xfrm>
          <a:prstGeom prst="straightConnector1">
            <a:avLst/>
          </a:prstGeom>
          <a:ln w="12700">
            <a:solidFill>
              <a:srgbClr val="A7A7A7"/>
            </a:solidFill>
            <a:custDash>
              <a:ds d="200000" sp="200000"/>
            </a:custDash>
            <a:miter lim="400000"/>
          </a:ln>
        </p:spPr>
      </p:cxnSp>
      <p:sp>
        <p:nvSpPr>
          <p:cNvPr id="30" name="Distance to closest neighbor"/>
          <p:cNvSpPr txBox="1"/>
          <p:nvPr/>
        </p:nvSpPr>
        <p:spPr>
          <a:xfrm>
            <a:off x="8716861" y="4427949"/>
            <a:ext cx="245109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t>Distance to closest neighbor</a:t>
            </a:r>
          </a:p>
        </p:txBody>
      </p:sp>
    </p:spTree>
    <p:extLst>
      <p:ext uri="{BB962C8B-B14F-4D97-AF65-F5344CB8AC3E}">
        <p14:creationId xmlns:p14="http://schemas.microsoft.com/office/powerpoint/2010/main" val="358065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Distance-based: </a:t>
            </a:r>
            <a:r>
              <a:rPr lang="en-GB" dirty="0" err="1" smtClean="0"/>
              <a:t>MatrixProfile</a:t>
            </a:r>
            <a:endParaRPr lang="en-GB" dirty="0"/>
          </a:p>
        </p:txBody>
      </p:sp>
      <p:pic>
        <p:nvPicPr>
          <p:cNvPr id="4" name="newplot (1).png" descr="newplot (1).png"/>
          <p:cNvPicPr>
            <a:picLocks noChangeAspect="1"/>
          </p:cNvPicPr>
          <p:nvPr/>
        </p:nvPicPr>
        <p:blipFill>
          <a:blip r:embed="rId3">
            <a:extLst/>
          </a:blip>
          <a:srcRect t="10763" r="3308" b="5944"/>
          <a:stretch>
            <a:fillRect/>
          </a:stretch>
        </p:blipFill>
        <p:spPr>
          <a:xfrm>
            <a:off x="917773" y="1603707"/>
            <a:ext cx="10356266" cy="21415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hteck"/>
          <p:cNvSpPr/>
          <p:nvPr/>
        </p:nvSpPr>
        <p:spPr>
          <a:xfrm>
            <a:off x="1336747" y="1646877"/>
            <a:ext cx="241041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6" name="Rechteck"/>
          <p:cNvSpPr/>
          <p:nvPr/>
        </p:nvSpPr>
        <p:spPr>
          <a:xfrm>
            <a:off x="2540324" y="1646877"/>
            <a:ext cx="241040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7" name="Rechteck"/>
          <p:cNvSpPr/>
          <p:nvPr/>
        </p:nvSpPr>
        <p:spPr>
          <a:xfrm>
            <a:off x="5262149" y="1646877"/>
            <a:ext cx="241041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8" name="Kreis"/>
          <p:cNvSpPr/>
          <p:nvPr/>
        </p:nvSpPr>
        <p:spPr>
          <a:xfrm>
            <a:off x="1853097" y="4054699"/>
            <a:ext cx="279141" cy="2791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Kreis"/>
          <p:cNvSpPr/>
          <p:nvPr/>
        </p:nvSpPr>
        <p:spPr>
          <a:xfrm>
            <a:off x="2108918" y="3813638"/>
            <a:ext cx="279141" cy="27914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Kreis"/>
          <p:cNvSpPr/>
          <p:nvPr/>
        </p:nvSpPr>
        <p:spPr>
          <a:xfrm>
            <a:off x="4398273" y="3813638"/>
            <a:ext cx="279141" cy="27914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Kreis"/>
          <p:cNvSpPr/>
          <p:nvPr/>
        </p:nvSpPr>
        <p:spPr>
          <a:xfrm>
            <a:off x="2108918" y="4435699"/>
            <a:ext cx="279141" cy="2791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hteck"/>
          <p:cNvSpPr/>
          <p:nvPr/>
        </p:nvSpPr>
        <p:spPr>
          <a:xfrm>
            <a:off x="7222071" y="1646877"/>
            <a:ext cx="241041" cy="1820789"/>
          </a:xfrm>
          <a:prstGeom prst="rect">
            <a:avLst/>
          </a:prstGeom>
          <a:ln w="381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cxnSp>
        <p:nvCxnSpPr>
          <p:cNvPr id="13" name="Verbindungslinie"/>
          <p:cNvCxnSpPr>
            <a:stCxn id="8" idx="0"/>
            <a:endCxn id="5" idx="0"/>
          </p:cNvCxnSpPr>
          <p:nvPr/>
        </p:nvCxnSpPr>
        <p:spPr>
          <a:xfrm flipH="1" flipV="1">
            <a:off x="1457267" y="2557271"/>
            <a:ext cx="535401" cy="1636999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cxnSp>
        <p:nvCxnSpPr>
          <p:cNvPr id="14" name="Verbindungslinie"/>
          <p:cNvCxnSpPr>
            <a:stCxn id="9" idx="0"/>
            <a:endCxn id="6" idx="0"/>
          </p:cNvCxnSpPr>
          <p:nvPr/>
        </p:nvCxnSpPr>
        <p:spPr>
          <a:xfrm flipV="1">
            <a:off x="2248488" y="2557271"/>
            <a:ext cx="412356" cy="1395938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cxnSp>
        <p:nvCxnSpPr>
          <p:cNvPr id="15" name="Verbindungslinie"/>
          <p:cNvCxnSpPr>
            <a:stCxn id="10" idx="0"/>
            <a:endCxn id="7" idx="0"/>
          </p:cNvCxnSpPr>
          <p:nvPr/>
        </p:nvCxnSpPr>
        <p:spPr>
          <a:xfrm flipV="1">
            <a:off x="4537843" y="2557271"/>
            <a:ext cx="844827" cy="1395938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cxnSp>
        <p:nvCxnSpPr>
          <p:cNvPr id="16" name="Verbindungslinie"/>
          <p:cNvCxnSpPr>
            <a:stCxn id="11" idx="0"/>
            <a:endCxn id="12" idx="0"/>
          </p:cNvCxnSpPr>
          <p:nvPr/>
        </p:nvCxnSpPr>
        <p:spPr>
          <a:xfrm flipV="1">
            <a:off x="2248488" y="2557271"/>
            <a:ext cx="5094104" cy="2017999"/>
          </a:xfrm>
          <a:prstGeom prst="straightConnector1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</p:cxnSp>
      <p:sp>
        <p:nvSpPr>
          <p:cNvPr id="17" name="Linien"/>
          <p:cNvSpPr/>
          <p:nvPr/>
        </p:nvSpPr>
        <p:spPr>
          <a:xfrm>
            <a:off x="2449440" y="3969415"/>
            <a:ext cx="1887452" cy="1"/>
          </a:xfrm>
          <a:prstGeom prst="line">
            <a:avLst/>
          </a:prstGeom>
          <a:ln w="12700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" name="closest neighbor"/>
          <p:cNvSpPr txBox="1"/>
          <p:nvPr/>
        </p:nvSpPr>
        <p:spPr>
          <a:xfrm>
            <a:off x="2664089" y="3565632"/>
            <a:ext cx="145815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t>closest neighbor</a:t>
            </a:r>
          </a:p>
        </p:txBody>
      </p:sp>
      <p:cxnSp>
        <p:nvCxnSpPr>
          <p:cNvPr id="19" name="Verbindungslinie"/>
          <p:cNvCxnSpPr>
            <a:stCxn id="8" idx="0"/>
            <a:endCxn id="9" idx="0"/>
          </p:cNvCxnSpPr>
          <p:nvPr/>
        </p:nvCxnSpPr>
        <p:spPr>
          <a:xfrm flipV="1">
            <a:off x="1992667" y="3953208"/>
            <a:ext cx="255822" cy="241062"/>
          </a:xfrm>
          <a:prstGeom prst="straightConnector1">
            <a:avLst/>
          </a:prstGeom>
          <a:ln w="12700">
            <a:solidFill>
              <a:srgbClr val="000000"/>
            </a:solidFill>
            <a:miter/>
            <a:headEnd type="triangle"/>
          </a:ln>
        </p:spPr>
      </p:cxnSp>
      <p:cxnSp>
        <p:nvCxnSpPr>
          <p:cNvPr id="20" name="Verbindungslinie"/>
          <p:cNvCxnSpPr>
            <a:stCxn id="8" idx="0"/>
            <a:endCxn id="11" idx="0"/>
          </p:cNvCxnSpPr>
          <p:nvPr/>
        </p:nvCxnSpPr>
        <p:spPr>
          <a:xfrm>
            <a:off x="1992667" y="4194269"/>
            <a:ext cx="255822" cy="381001"/>
          </a:xfrm>
          <a:prstGeom prst="straightConnector1">
            <a:avLst/>
          </a:prstGeom>
          <a:ln w="12700">
            <a:solidFill>
              <a:srgbClr val="000000"/>
            </a:solidFill>
            <a:miter/>
            <a:headEnd type="triangle"/>
          </a:ln>
        </p:spPr>
      </p:cxnSp>
      <p:pic>
        <p:nvPicPr>
          <p:cNvPr id="21" name="newplot (9).png" descr="newplot (9).png"/>
          <p:cNvPicPr>
            <a:picLocks noChangeAspect="1"/>
          </p:cNvPicPr>
          <p:nvPr/>
        </p:nvPicPr>
        <p:blipFill>
          <a:blip r:embed="rId4">
            <a:extLst/>
          </a:blip>
          <a:srcRect t="11072" r="4599" b="6420"/>
          <a:stretch>
            <a:fillRect/>
          </a:stretch>
        </p:blipFill>
        <p:spPr>
          <a:xfrm>
            <a:off x="917773" y="4767625"/>
            <a:ext cx="10356294" cy="208649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2" name="Verbindungslinie"/>
          <p:cNvCxnSpPr>
            <a:stCxn id="9" idx="0"/>
            <a:endCxn id="8" idx="0"/>
          </p:cNvCxnSpPr>
          <p:nvPr/>
        </p:nvCxnSpPr>
        <p:spPr>
          <a:xfrm flipH="1">
            <a:off x="1992667" y="3953208"/>
            <a:ext cx="255822" cy="241062"/>
          </a:xfrm>
          <a:prstGeom prst="straightConnector1">
            <a:avLst/>
          </a:prstGeom>
          <a:ln w="12700">
            <a:solidFill>
              <a:srgbClr val="000000"/>
            </a:solidFill>
            <a:miter/>
            <a:headEnd type="triangle"/>
          </a:ln>
        </p:spPr>
      </p:cxnSp>
      <p:sp>
        <p:nvSpPr>
          <p:cNvPr id="23" name="Rechteck"/>
          <p:cNvSpPr/>
          <p:nvPr/>
        </p:nvSpPr>
        <p:spPr>
          <a:xfrm>
            <a:off x="1336747" y="4771077"/>
            <a:ext cx="241041" cy="1820789"/>
          </a:xfrm>
          <a:prstGeom prst="rect">
            <a:avLst/>
          </a:prstGeom>
          <a:ln w="381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24" name="Rechteck"/>
          <p:cNvSpPr/>
          <p:nvPr/>
        </p:nvSpPr>
        <p:spPr>
          <a:xfrm>
            <a:off x="2540324" y="4771077"/>
            <a:ext cx="241040" cy="1820789"/>
          </a:xfrm>
          <a:prstGeom prst="rect">
            <a:avLst/>
          </a:prstGeom>
          <a:ln w="381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25" name="Rechteck"/>
          <p:cNvSpPr/>
          <p:nvPr/>
        </p:nvSpPr>
        <p:spPr>
          <a:xfrm>
            <a:off x="5262149" y="4771077"/>
            <a:ext cx="241041" cy="1820789"/>
          </a:xfrm>
          <a:prstGeom prst="rect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sp>
        <p:nvSpPr>
          <p:cNvPr id="26" name="Rechteck"/>
          <p:cNvSpPr/>
          <p:nvPr/>
        </p:nvSpPr>
        <p:spPr>
          <a:xfrm>
            <a:off x="7222071" y="4771077"/>
            <a:ext cx="241041" cy="1820789"/>
          </a:xfrm>
          <a:prstGeom prst="rect">
            <a:avLst/>
          </a:prstGeom>
          <a:ln w="38100">
            <a:solidFill>
              <a:schemeClr val="accent3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000000"/>
                </a:solidFill>
                <a:latin typeface="MesloLGS NF Regular"/>
                <a:ea typeface="MesloLGS NF Regular"/>
                <a:cs typeface="MesloLGS NF Regular"/>
                <a:sym typeface="MesloLGS NF Regular"/>
              </a:defRPr>
            </a:pPr>
            <a:endParaRPr/>
          </a:p>
        </p:txBody>
      </p:sp>
      <p:cxnSp>
        <p:nvCxnSpPr>
          <p:cNvPr id="27" name="Verbindungslinie"/>
          <p:cNvCxnSpPr>
            <a:stCxn id="8" idx="0"/>
            <a:endCxn id="23" idx="0"/>
          </p:cNvCxnSpPr>
          <p:nvPr/>
        </p:nvCxnSpPr>
        <p:spPr>
          <a:xfrm flipH="1">
            <a:off x="1457267" y="4194269"/>
            <a:ext cx="535401" cy="1487203"/>
          </a:xfrm>
          <a:prstGeom prst="straightConnector1">
            <a:avLst/>
          </a:prstGeom>
          <a:ln w="12700">
            <a:solidFill>
              <a:srgbClr val="A7A7A7"/>
            </a:solidFill>
            <a:custDash>
              <a:ds d="200000" sp="200000"/>
            </a:custDash>
            <a:miter lim="400000"/>
          </a:ln>
        </p:spPr>
      </p:cxnSp>
      <p:cxnSp>
        <p:nvCxnSpPr>
          <p:cNvPr id="28" name="Verbindungslinie"/>
          <p:cNvCxnSpPr>
            <a:stCxn id="9" idx="0"/>
            <a:endCxn id="24" idx="0"/>
          </p:cNvCxnSpPr>
          <p:nvPr/>
        </p:nvCxnSpPr>
        <p:spPr>
          <a:xfrm>
            <a:off x="2248488" y="3953208"/>
            <a:ext cx="412356" cy="1728264"/>
          </a:xfrm>
          <a:prstGeom prst="straightConnector1">
            <a:avLst/>
          </a:prstGeom>
          <a:ln w="12700">
            <a:solidFill>
              <a:srgbClr val="A7A7A7"/>
            </a:solidFill>
            <a:custDash>
              <a:ds d="200000" sp="200000"/>
            </a:custDash>
            <a:miter lim="400000"/>
          </a:ln>
        </p:spPr>
      </p:cxnSp>
      <p:cxnSp>
        <p:nvCxnSpPr>
          <p:cNvPr id="29" name="Verbindungslinie"/>
          <p:cNvCxnSpPr>
            <a:stCxn id="10" idx="0"/>
            <a:endCxn id="25" idx="0"/>
          </p:cNvCxnSpPr>
          <p:nvPr/>
        </p:nvCxnSpPr>
        <p:spPr>
          <a:xfrm>
            <a:off x="4537843" y="3953208"/>
            <a:ext cx="844827" cy="1728264"/>
          </a:xfrm>
          <a:prstGeom prst="straightConnector1">
            <a:avLst/>
          </a:prstGeom>
          <a:ln w="12700">
            <a:solidFill>
              <a:srgbClr val="A7A7A7"/>
            </a:solidFill>
            <a:custDash>
              <a:ds d="200000" sp="200000"/>
            </a:custDash>
            <a:miter lim="400000"/>
          </a:ln>
        </p:spPr>
      </p:cxnSp>
      <p:cxnSp>
        <p:nvCxnSpPr>
          <p:cNvPr id="30" name="Verbindungslinie"/>
          <p:cNvCxnSpPr>
            <a:stCxn id="11" idx="0"/>
            <a:endCxn id="26" idx="0"/>
          </p:cNvCxnSpPr>
          <p:nvPr/>
        </p:nvCxnSpPr>
        <p:spPr>
          <a:xfrm>
            <a:off x="2248488" y="4575269"/>
            <a:ext cx="5094104" cy="1106203"/>
          </a:xfrm>
          <a:prstGeom prst="straightConnector1">
            <a:avLst/>
          </a:prstGeom>
          <a:ln w="12700">
            <a:solidFill>
              <a:srgbClr val="A7A7A7"/>
            </a:solidFill>
            <a:custDash>
              <a:ds d="200000" sp="200000"/>
            </a:custDash>
            <a:miter lim="400000"/>
          </a:ln>
        </p:spPr>
      </p:cxnSp>
    </p:spTree>
    <p:extLst>
      <p:ext uri="{BB962C8B-B14F-4D97-AF65-F5344CB8AC3E}">
        <p14:creationId xmlns:p14="http://schemas.microsoft.com/office/powerpoint/2010/main" val="260750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Tree-based: Isolation Forest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04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Forecasting-based: LSTM-AD</a:t>
            </a:r>
          </a:p>
        </p:txBody>
      </p:sp>
    </p:spTree>
    <p:extLst>
      <p:ext uri="{BB962C8B-B14F-4D97-AF65-F5344CB8AC3E}">
        <p14:creationId xmlns:p14="http://schemas.microsoft.com/office/powerpoint/2010/main" val="177147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NAB: …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Benchmarks &amp; Datasets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864323" y="1632821"/>
            <a:ext cx="6912077" cy="3745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sz="2000" b="1" dirty="0" err="1" smtClean="0">
                <a:latin typeface="Aptos" panose="020B0004020202020204"/>
              </a:rPr>
              <a:t>TimeEval</a:t>
            </a:r>
            <a:endParaRPr lang="de-DE" sz="2000" b="1" dirty="0">
              <a:latin typeface="Aptos" panose="020B0004020202020204"/>
            </a:endParaRPr>
          </a:p>
        </p:txBody>
      </p:sp>
      <p:sp>
        <p:nvSpPr>
          <p:cNvPr id="2" name="Oval 1"/>
          <p:cNvSpPr/>
          <p:nvPr/>
        </p:nvSpPr>
        <p:spPr>
          <a:xfrm>
            <a:off x="6039278" y="2065120"/>
            <a:ext cx="1347019" cy="8160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latin typeface="Aptos" panose="020B0004020202020204"/>
              </a:rPr>
              <a:t>NAB</a:t>
            </a:r>
            <a:endParaRPr lang="de-DE" sz="2000" b="1" dirty="0">
              <a:latin typeface="Aptos" panose="020B0004020202020204"/>
            </a:endParaRPr>
          </a:p>
        </p:txBody>
      </p:sp>
      <p:sp>
        <p:nvSpPr>
          <p:cNvPr id="5" name="Oval 4"/>
          <p:cNvSpPr/>
          <p:nvPr/>
        </p:nvSpPr>
        <p:spPr>
          <a:xfrm>
            <a:off x="5719729" y="3177083"/>
            <a:ext cx="1425677" cy="7275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latin typeface="Aptos" panose="020B0004020202020204"/>
              </a:rPr>
              <a:t>HEX/UCR</a:t>
            </a:r>
            <a:endParaRPr lang="de-DE" sz="2000" b="1" dirty="0">
              <a:latin typeface="Aptos" panose="020B0004020202020204"/>
            </a:endParaRPr>
          </a:p>
        </p:txBody>
      </p:sp>
      <p:sp>
        <p:nvSpPr>
          <p:cNvPr id="7" name="Oval 6"/>
          <p:cNvSpPr/>
          <p:nvPr/>
        </p:nvSpPr>
        <p:spPr>
          <a:xfrm>
            <a:off x="7520168" y="2065120"/>
            <a:ext cx="1425677" cy="7275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latin typeface="Aptos" panose="020B0004020202020204"/>
              </a:rPr>
              <a:t>NASA</a:t>
            </a:r>
            <a:endParaRPr lang="de-DE" sz="2000" b="1" dirty="0">
              <a:latin typeface="Aptos" panose="020B000402020202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20167" y="3093842"/>
            <a:ext cx="1425677" cy="7275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latin typeface="Aptos" panose="020B0004020202020204"/>
              </a:rPr>
              <a:t>…</a:t>
            </a:r>
            <a:endParaRPr lang="de-DE" sz="2000" b="1" dirty="0">
              <a:latin typeface="Aptos" panose="020B000402020202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704820" y="2720561"/>
            <a:ext cx="1425677" cy="72758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latin typeface="Aptos" panose="020B0004020202020204"/>
              </a:rPr>
              <a:t>TSB-UAD</a:t>
            </a:r>
            <a:endParaRPr lang="de-DE" sz="2000" b="1" dirty="0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579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Benchmarks &amp; Datasets</a:t>
            </a:r>
            <a:endParaRPr lang="en-GB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6988C37-086D-E573-7EFD-48B5411E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17177"/>
            <a:ext cx="113608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dirty="0" smtClean="0"/>
              <a:t>Real-world dataset examples</a:t>
            </a:r>
            <a:endParaRPr lang="en-GB" sz="2000" dirty="0"/>
          </a:p>
        </p:txBody>
      </p:sp>
      <p:pic>
        <p:nvPicPr>
          <p:cNvPr id="1026" name="Picture 2" descr="https://github.com/TheDatumOrg/TSB-UAD/raw/main/assets/figures_data/display_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4" y="2177956"/>
            <a:ext cx="11614152" cy="283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78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TimeEval</a:t>
            </a:r>
            <a:r>
              <a:rPr lang="de-DE" dirty="0" smtClean="0"/>
              <a:t> </a:t>
            </a:r>
            <a:r>
              <a:rPr lang="de-DE" dirty="0" err="1" smtClean="0"/>
              <a:t>insights</a:t>
            </a:r>
            <a:endParaRPr lang="de-DE" dirty="0" smtClean="0"/>
          </a:p>
          <a:p>
            <a:pPr lvl="1"/>
            <a:r>
              <a:rPr lang="de-DE" dirty="0" err="1" smtClean="0"/>
              <a:t>Distance-based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forecasting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endParaRPr lang="de-DE" dirty="0" smtClean="0"/>
          </a:p>
          <a:p>
            <a:pPr lvl="1"/>
            <a:r>
              <a:rPr lang="de-DE" dirty="0" smtClean="0"/>
              <a:t>Semi-</a:t>
            </a:r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outperforming</a:t>
            </a:r>
            <a:r>
              <a:rPr lang="de-DE" dirty="0" smtClean="0"/>
              <a:t> </a:t>
            </a:r>
            <a:r>
              <a:rPr lang="de-DE" dirty="0" err="1" smtClean="0"/>
              <a:t>unsupervised</a:t>
            </a:r>
            <a:endParaRPr lang="de-DE" dirty="0" smtClean="0"/>
          </a:p>
          <a:p>
            <a:r>
              <a:rPr lang="de-DE" dirty="0" smtClean="0"/>
              <a:t>HEX/UCR</a:t>
            </a:r>
          </a:p>
          <a:p>
            <a:pPr lvl="1"/>
            <a:r>
              <a:rPr lang="de-DE" dirty="0" err="1" smtClean="0"/>
              <a:t>Distance-based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forecasting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endParaRPr lang="de-DE" dirty="0" smtClean="0"/>
          </a:p>
          <a:p>
            <a:r>
              <a:rPr lang="de-DE" dirty="0" smtClean="0"/>
              <a:t>TSB-UAD</a:t>
            </a:r>
          </a:p>
          <a:p>
            <a:pPr lvl="1"/>
            <a:r>
              <a:rPr lang="de-DE" dirty="0" err="1" smtClean="0"/>
              <a:t>Distance-based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forecasting</a:t>
            </a:r>
            <a:endParaRPr lang="de-DE" dirty="0" smtClean="0"/>
          </a:p>
          <a:p>
            <a:pPr lvl="1"/>
            <a:r>
              <a:rPr lang="de-DE" dirty="0" smtClean="0"/>
              <a:t>Isolation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competitive</a:t>
            </a:r>
            <a:r>
              <a:rPr lang="de-DE" dirty="0" smtClean="0"/>
              <a:t> (</a:t>
            </a:r>
            <a:r>
              <a:rPr lang="de-DE" dirty="0" err="1" smtClean="0"/>
              <a:t>despite</a:t>
            </a:r>
            <a:r>
              <a:rPr lang="de-DE" dirty="0" smtClean="0"/>
              <a:t> not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proposed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time </a:t>
            </a:r>
            <a:r>
              <a:rPr lang="de-DE" dirty="0" err="1" smtClean="0"/>
              <a:t>series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competitive</a:t>
            </a:r>
            <a:endParaRPr lang="de-DE" dirty="0" smtClean="0"/>
          </a:p>
          <a:p>
            <a:pPr lvl="1"/>
            <a:r>
              <a:rPr lang="de-DE" dirty="0" err="1" smtClean="0"/>
              <a:t>Forecasting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anomalies</a:t>
            </a:r>
            <a:r>
              <a:rPr lang="de-DE" dirty="0" smtClean="0"/>
              <a:t> but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subsequence</a:t>
            </a:r>
            <a:r>
              <a:rPr lang="de-DE" dirty="0" smtClean="0"/>
              <a:t> </a:t>
            </a:r>
            <a:r>
              <a:rPr lang="de-DE" dirty="0" err="1" smtClean="0"/>
              <a:t>anomalies</a:t>
            </a:r>
            <a:endParaRPr lang="de-DE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winner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6907C-8461-864A-9EA1-49ED68CA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Comparison</a:t>
            </a:r>
            <a:endParaRPr lang="en-GB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78EE9E4-C6A7-54D1-B074-15A4AAE2C383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/>
              <a:t>Dau, H.A., Bagnall, A., </a:t>
            </a:r>
            <a:r>
              <a:rPr lang="en-GB" sz="1400" dirty="0" err="1"/>
              <a:t>Kamgar</a:t>
            </a:r>
            <a:r>
              <a:rPr lang="en-GB" sz="1400" dirty="0"/>
              <a:t>, K., Yeh, C.C.M., Zhu, Y., </a:t>
            </a:r>
            <a:r>
              <a:rPr lang="en-GB" sz="1400" dirty="0" err="1"/>
              <a:t>Gharghabi</a:t>
            </a:r>
            <a:r>
              <a:rPr lang="en-GB" sz="1400" dirty="0"/>
              <a:t>, S., </a:t>
            </a:r>
            <a:r>
              <a:rPr lang="en-GB" sz="1400" dirty="0" err="1"/>
              <a:t>Ratanamahatana</a:t>
            </a:r>
            <a:r>
              <a:rPr lang="en-GB" sz="1400" dirty="0"/>
              <a:t>, C.A. and Keogh, E., 2019. The UCR time series archive. </a:t>
            </a:r>
            <a:r>
              <a:rPr lang="en-GB" sz="1400" i="1" dirty="0"/>
              <a:t>IEEE/CAA Journal of </a:t>
            </a:r>
            <a:r>
              <a:rPr lang="en-GB" sz="1400" i="1" dirty="0" err="1"/>
              <a:t>Automatica</a:t>
            </a:r>
            <a:r>
              <a:rPr lang="en-GB" sz="1400" i="1" dirty="0"/>
              <a:t> </a:t>
            </a:r>
            <a:r>
              <a:rPr lang="en-GB" sz="1400" i="1" dirty="0" err="1"/>
              <a:t>Sinica</a:t>
            </a:r>
            <a:r>
              <a:rPr lang="en-GB" sz="1400" dirty="0"/>
              <a:t>, </a:t>
            </a:r>
            <a:r>
              <a:rPr lang="en-GB" sz="1400" i="1" dirty="0"/>
              <a:t>6</a:t>
            </a:r>
            <a:r>
              <a:rPr lang="en-GB" sz="1400" dirty="0"/>
              <a:t>(6), pp.1293-1305.</a:t>
            </a:r>
          </a:p>
        </p:txBody>
      </p:sp>
    </p:spTree>
    <p:extLst>
      <p:ext uri="{BB962C8B-B14F-4D97-AF65-F5344CB8AC3E}">
        <p14:creationId xmlns:p14="http://schemas.microsoft.com/office/powerpoint/2010/main" val="189090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DA9585-EA71-4ACA-A47E-71D7BA68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8052620" y="1451289"/>
            <a:ext cx="3559277" cy="24006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indent="0" algn="just">
              <a:buFontTx/>
              <a:buNone/>
            </a:pPr>
            <a:r>
              <a:rPr lang="de-DE" sz="3000" b="1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</a:p>
          <a:p>
            <a:pPr marL="180000" indent="0" algn="just">
              <a:buFontTx/>
              <a:buNone/>
            </a:pPr>
            <a:r>
              <a:rPr lang="de-DE" sz="1800" dirty="0" smtClean="0"/>
              <a:t>An </a:t>
            </a:r>
            <a:r>
              <a:rPr lang="de-DE" sz="1800" dirty="0" err="1" smtClean="0"/>
              <a:t>anomaly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a </a:t>
            </a:r>
            <a:r>
              <a:rPr lang="de-DE" sz="1800" dirty="0" err="1"/>
              <a:t>point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smtClean="0"/>
              <a:t>a </a:t>
            </a:r>
            <a:r>
              <a:rPr lang="de-DE" sz="1800" dirty="0" err="1" smtClean="0"/>
              <a:t>sequence</a:t>
            </a:r>
            <a:r>
              <a:rPr lang="de-DE" sz="1800" dirty="0" smtClean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points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deviate</a:t>
            </a:r>
            <a:r>
              <a:rPr lang="de-DE" sz="1800" dirty="0"/>
              <a:t> w.r.t. </a:t>
            </a:r>
            <a:r>
              <a:rPr lang="de-DE" sz="1800" dirty="0" err="1"/>
              <a:t>some</a:t>
            </a:r>
            <a:r>
              <a:rPr lang="de-DE" sz="1800" dirty="0"/>
              <a:t> </a:t>
            </a:r>
            <a:r>
              <a:rPr lang="de-DE" sz="1800" dirty="0" err="1"/>
              <a:t>measure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regular</a:t>
            </a:r>
            <a:r>
              <a:rPr lang="de-DE" sz="1800" dirty="0"/>
              <a:t> </a:t>
            </a:r>
            <a:r>
              <a:rPr lang="de-DE" sz="1800" dirty="0" err="1"/>
              <a:t>patterns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time </a:t>
            </a:r>
            <a:r>
              <a:rPr lang="de-DE" sz="1800" dirty="0" err="1" smtClean="0"/>
              <a:t>series</a:t>
            </a:r>
            <a:r>
              <a:rPr lang="de-DE" sz="1800" dirty="0" smtClean="0"/>
              <a:t>.</a:t>
            </a:r>
          </a:p>
          <a:p>
            <a:pPr marL="0" indent="0" algn="r">
              <a:buFontTx/>
              <a:buNone/>
            </a:pPr>
            <a:r>
              <a:rPr lang="de-DE" sz="30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endParaRPr lang="en-US" sz="3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52620" y="3851946"/>
            <a:ext cx="35592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buClr>
                <a:srgbClr val="500064"/>
              </a:buClr>
              <a:buSzPts val="1800"/>
            </a:pP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For this tutorial:</a:t>
            </a:r>
          </a:p>
          <a:p>
            <a:pPr marL="114300" lvl="0">
              <a:buClr>
                <a:srgbClr val="500064"/>
              </a:buClr>
              <a:buSzPts val="1800"/>
            </a:pPr>
            <a:r>
              <a:rPr lang="en-GB" sz="2000" dirty="0" smtClean="0">
                <a:solidFill>
                  <a:prstClr val="black"/>
                </a:solidFill>
                <a:latin typeface="Aptos" panose="020B0004020202020204" pitchFamily="34" charset="0"/>
              </a:rPr>
              <a:t>A potentially undesired rare </a:t>
            </a:r>
            <a:r>
              <a:rPr lang="en-GB" sz="2000" dirty="0">
                <a:solidFill>
                  <a:prstClr val="black"/>
                </a:solidFill>
                <a:latin typeface="Aptos" panose="020B0004020202020204" pitchFamily="34" charset="0"/>
              </a:rPr>
              <a:t>point </a:t>
            </a:r>
            <a:r>
              <a:rPr lang="en-GB" sz="2000" dirty="0" smtClean="0">
                <a:solidFill>
                  <a:prstClr val="black"/>
                </a:solidFill>
                <a:latin typeface="Aptos" panose="020B0004020202020204" pitchFamily="34" charset="0"/>
              </a:rPr>
              <a:t>or rare </a:t>
            </a:r>
            <a:r>
              <a:rPr lang="en-GB" sz="2000" dirty="0">
                <a:solidFill>
                  <a:prstClr val="black"/>
                </a:solidFill>
                <a:latin typeface="Aptos" panose="020B0004020202020204" pitchFamily="34" charset="0"/>
              </a:rPr>
              <a:t>sequence of </a:t>
            </a:r>
            <a:r>
              <a:rPr lang="en-GB" sz="2000" dirty="0" smtClean="0">
                <a:solidFill>
                  <a:prstClr val="black"/>
                </a:solidFill>
                <a:latin typeface="Aptos" panose="020B0004020202020204" pitchFamily="34" charset="0"/>
              </a:rPr>
              <a:t>points of a given length.</a:t>
            </a:r>
            <a:endParaRPr lang="en-GB" sz="2000" dirty="0">
              <a:solidFill>
                <a:prstClr val="black"/>
              </a:solidFill>
              <a:latin typeface="Aptos" panose="020B00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1"/>
          <a:stretch/>
        </p:blipFill>
        <p:spPr>
          <a:xfrm>
            <a:off x="0" y="1946520"/>
            <a:ext cx="8072284" cy="320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974" y="6400800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Screenshot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Boniol</a:t>
            </a:r>
            <a:r>
              <a:rPr lang="de-DE" dirty="0" smtClean="0"/>
              <a:t> et al Tutorial VLDB 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747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Multivariate Benchmarks are too easy</a:t>
            </a:r>
            <a:endParaRPr lang="en-GB" dirty="0"/>
          </a:p>
        </p:txBody>
      </p:sp>
      <p:grpSp>
        <p:nvGrpSpPr>
          <p:cNvPr id="6" name="Gruppieren"/>
          <p:cNvGrpSpPr/>
          <p:nvPr/>
        </p:nvGrpSpPr>
        <p:grpSpPr>
          <a:xfrm>
            <a:off x="1478799" y="1238581"/>
            <a:ext cx="8428156" cy="4934917"/>
            <a:chOff x="0" y="0"/>
            <a:chExt cx="8428155" cy="4934915"/>
          </a:xfrm>
        </p:grpSpPr>
        <p:sp>
          <p:nvSpPr>
            <p:cNvPr id="7" name="Max ROC-AUC per time series over all algorithms"/>
            <p:cNvSpPr/>
            <p:nvPr/>
          </p:nvSpPr>
          <p:spPr>
            <a:xfrm>
              <a:off x="0" y="0"/>
              <a:ext cx="8428156" cy="330200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defRPr sz="1500"/>
              </a:lvl1pPr>
            </a:lstStyle>
            <a:p>
              <a:r>
                <a:t>Max ROC-AUC per time series over all algorithms</a:t>
              </a:r>
            </a:p>
          </p:txBody>
        </p:sp>
        <p:pic>
          <p:nvPicPr>
            <p:cNvPr id="8" name="Bild" descr="Bild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3076"/>
            <a:stretch>
              <a:fillRect/>
            </a:stretch>
          </p:blipFill>
          <p:spPr>
            <a:xfrm>
              <a:off x="0" y="431799"/>
              <a:ext cx="8428156" cy="45031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Univariate"/>
          <p:cNvSpPr txBox="1"/>
          <p:nvPr/>
        </p:nvSpPr>
        <p:spPr>
          <a:xfrm>
            <a:off x="9856879" y="1679889"/>
            <a:ext cx="117435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sz="2400" b="1" dirty="0">
                <a:solidFill>
                  <a:srgbClr val="E27631"/>
                </a:solidFill>
                <a:latin typeface="Aptos" panose="020B0004020202020204"/>
              </a:rPr>
              <a:t>Univariate</a:t>
            </a:r>
          </a:p>
        </p:txBody>
      </p:sp>
      <p:sp>
        <p:nvSpPr>
          <p:cNvPr id="10" name="Multivariate"/>
          <p:cNvSpPr txBox="1"/>
          <p:nvPr/>
        </p:nvSpPr>
        <p:spPr>
          <a:xfrm>
            <a:off x="9856879" y="2087896"/>
            <a:ext cx="134427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sz="2400" b="1" dirty="0">
                <a:solidFill>
                  <a:srgbClr val="C64F6E"/>
                </a:solidFill>
                <a:latin typeface="Aptos" panose="020B0004020202020204"/>
              </a:rPr>
              <a:t>Multivariate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9017000" y="1769533"/>
            <a:ext cx="550333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9016999" y="4546599"/>
            <a:ext cx="550333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78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Multivariate Benchmarks are too easy</a:t>
            </a:r>
            <a:endParaRPr lang="en-GB" dirty="0"/>
          </a:p>
        </p:txBody>
      </p:sp>
      <p:grpSp>
        <p:nvGrpSpPr>
          <p:cNvPr id="6" name="Gruppieren"/>
          <p:cNvGrpSpPr/>
          <p:nvPr/>
        </p:nvGrpSpPr>
        <p:grpSpPr>
          <a:xfrm>
            <a:off x="1478799" y="1238581"/>
            <a:ext cx="8428156" cy="4934917"/>
            <a:chOff x="0" y="0"/>
            <a:chExt cx="8428155" cy="4934915"/>
          </a:xfrm>
        </p:grpSpPr>
        <p:sp>
          <p:nvSpPr>
            <p:cNvPr id="7" name="Max ROC-AUC per time series over all algorithms"/>
            <p:cNvSpPr/>
            <p:nvPr/>
          </p:nvSpPr>
          <p:spPr>
            <a:xfrm>
              <a:off x="0" y="0"/>
              <a:ext cx="8428156" cy="330200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defRPr sz="1500"/>
              </a:lvl1pPr>
            </a:lstStyle>
            <a:p>
              <a:r>
                <a:t>Max ROC-AUC per time series over all algorithms</a:t>
              </a:r>
            </a:p>
          </p:txBody>
        </p:sp>
        <p:pic>
          <p:nvPicPr>
            <p:cNvPr id="8" name="Bild" descr="Bild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3076"/>
            <a:stretch>
              <a:fillRect/>
            </a:stretch>
          </p:blipFill>
          <p:spPr>
            <a:xfrm>
              <a:off x="0" y="431799"/>
              <a:ext cx="8428156" cy="45031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Univariate"/>
          <p:cNvSpPr txBox="1"/>
          <p:nvPr/>
        </p:nvSpPr>
        <p:spPr>
          <a:xfrm>
            <a:off x="9856879" y="1679889"/>
            <a:ext cx="117435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sz="2400" b="1" dirty="0">
                <a:solidFill>
                  <a:srgbClr val="E27631"/>
                </a:solidFill>
                <a:latin typeface="Aptos" panose="020B0004020202020204"/>
              </a:rPr>
              <a:t>Univariate</a:t>
            </a:r>
          </a:p>
        </p:txBody>
      </p:sp>
      <p:sp>
        <p:nvSpPr>
          <p:cNvPr id="10" name="Multivariate"/>
          <p:cNvSpPr txBox="1"/>
          <p:nvPr/>
        </p:nvSpPr>
        <p:spPr>
          <a:xfrm>
            <a:off x="9856879" y="2087896"/>
            <a:ext cx="134427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sz="2400" b="1" dirty="0">
                <a:solidFill>
                  <a:srgbClr val="C64F6E"/>
                </a:solidFill>
                <a:latin typeface="Aptos" panose="020B0004020202020204"/>
              </a:rPr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235032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1824683" y="2085603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Example code</a:t>
            </a:r>
            <a:endParaRPr dirty="0"/>
          </a:p>
        </p:txBody>
      </p:sp>
      <p:sp>
        <p:nvSpPr>
          <p:cNvPr id="3" name="Google Shape;115;p22"/>
          <p:cNvSpPr txBox="1">
            <a:spLocks/>
          </p:cNvSpPr>
          <p:nvPr/>
        </p:nvSpPr>
        <p:spPr>
          <a:xfrm>
            <a:off x="1824683" y="2955837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dirty="0"/>
              <a:t>M.Middlehurst@uea.ac.uk</a:t>
            </a:r>
          </a:p>
        </p:txBody>
      </p:sp>
      <p:sp>
        <p:nvSpPr>
          <p:cNvPr id="5" name="Google Shape;115;p22">
            <a:extLst>
              <a:ext uri="{FF2B5EF4-FFF2-40B4-BE49-F238E27FC236}">
                <a16:creationId xmlns:a16="http://schemas.microsoft.com/office/drawing/2014/main" id="{1250D47F-6A63-CFD6-2F75-371FC0E282DF}"/>
              </a:ext>
            </a:extLst>
          </p:cNvPr>
          <p:cNvSpPr txBox="1">
            <a:spLocks/>
          </p:cNvSpPr>
          <p:nvPr/>
        </p:nvSpPr>
        <p:spPr>
          <a:xfrm>
            <a:off x="1846717" y="3650098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4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GB" sz="2800" i="1" dirty="0">
                <a:solidFill>
                  <a:schemeClr val="tx1"/>
                </a:solidFill>
              </a:rPr>
              <a:t>See </a:t>
            </a:r>
            <a:r>
              <a:rPr lang="en-GB" sz="2800" i="1" dirty="0" smtClean="0">
                <a:solidFill>
                  <a:schemeClr val="tx1"/>
                </a:solidFill>
              </a:rPr>
              <a:t>part6_anomaly_detection.ipynb</a:t>
            </a:r>
            <a:endParaRPr lang="en-GB" sz="2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Outlook</a:t>
            </a:r>
            <a:endParaRPr lang="en-GB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6988C37-086D-E573-7EFD-48B5411E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17177"/>
            <a:ext cx="11360800" cy="4555200"/>
          </a:xfrm>
        </p:spPr>
        <p:txBody>
          <a:bodyPr/>
          <a:lstStyle/>
          <a:p>
            <a:pPr marL="114300" indent="0">
              <a:buNone/>
            </a:pPr>
            <a:r>
              <a:rPr lang="en-GB" sz="2000" b="1" dirty="0" smtClean="0"/>
              <a:t>For Research</a:t>
            </a:r>
          </a:p>
          <a:p>
            <a:r>
              <a:rPr lang="en-GB" sz="2000" dirty="0" smtClean="0"/>
              <a:t>No one-size-fits-all solution, but already 100s of methods</a:t>
            </a:r>
          </a:p>
          <a:p>
            <a:pPr lvl="1"/>
            <a:r>
              <a:rPr lang="en-GB" sz="1600" dirty="0" smtClean="0"/>
              <a:t>Research into automatic method selection and </a:t>
            </a:r>
            <a:r>
              <a:rPr lang="en-GB" sz="1600" dirty="0" err="1" smtClean="0"/>
              <a:t>ensembling</a:t>
            </a:r>
            <a:r>
              <a:rPr lang="en-GB" sz="1600" dirty="0" smtClean="0"/>
              <a:t> methods (copy example from Paul)</a:t>
            </a:r>
          </a:p>
          <a:p>
            <a:r>
              <a:rPr lang="en-GB" sz="2000" dirty="0" smtClean="0"/>
              <a:t>More and better benchmarks</a:t>
            </a:r>
          </a:p>
          <a:p>
            <a:pPr lvl="1"/>
            <a:r>
              <a:rPr lang="en-GB" sz="1600" dirty="0" smtClean="0"/>
              <a:t>Existing benchmark datasets have flaws</a:t>
            </a:r>
          </a:p>
          <a:p>
            <a:pPr lvl="1"/>
            <a:r>
              <a:rPr lang="en-GB" sz="1600" dirty="0" smtClean="0"/>
              <a:t>Existing evaluations are biased</a:t>
            </a:r>
          </a:p>
          <a:p>
            <a:r>
              <a:rPr lang="en-GB" sz="2000" dirty="0" smtClean="0"/>
              <a:t>LLMs / TS Foundation Models ?</a:t>
            </a:r>
          </a:p>
          <a:p>
            <a:r>
              <a:rPr lang="en-GB" sz="2000" dirty="0" err="1" smtClean="0"/>
              <a:t>Explainability</a:t>
            </a:r>
            <a:r>
              <a:rPr lang="en-GB" sz="2000" dirty="0" smtClean="0"/>
              <a:t> / Precursor Detection / Anomaly Classification</a:t>
            </a:r>
          </a:p>
          <a:p>
            <a:pPr marL="114300" indent="0">
              <a:buNone/>
            </a:pPr>
            <a:endParaRPr lang="en-GB" sz="2000" dirty="0" smtClean="0"/>
          </a:p>
          <a:p>
            <a:pPr marL="114300" indent="0">
              <a:buNone/>
            </a:pPr>
            <a:endParaRPr lang="en-GB" sz="2000" dirty="0" smtClean="0"/>
          </a:p>
          <a:p>
            <a:pPr marL="114300" indent="0">
              <a:buNone/>
            </a:pPr>
            <a:r>
              <a:rPr lang="en-GB" sz="2000" b="1" dirty="0" smtClean="0"/>
              <a:t>In Aeon</a:t>
            </a:r>
          </a:p>
          <a:p>
            <a:r>
              <a:rPr lang="en-GB" sz="2000" dirty="0" smtClean="0"/>
              <a:t>Add more detectors (especially deep learning)</a:t>
            </a:r>
          </a:p>
          <a:p>
            <a:r>
              <a:rPr lang="en-GB" sz="2000" dirty="0" smtClean="0"/>
              <a:t>Add missing metrics</a:t>
            </a:r>
          </a:p>
        </p:txBody>
      </p:sp>
    </p:spTree>
    <p:extLst>
      <p:ext uri="{BB962C8B-B14F-4D97-AF65-F5344CB8AC3E}">
        <p14:creationId xmlns:p14="http://schemas.microsoft.com/office/powerpoint/2010/main" val="946964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6988C37-086D-E573-7EFD-48B5411E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17177"/>
            <a:ext cx="11360800" cy="4555200"/>
          </a:xfrm>
        </p:spPr>
        <p:txBody>
          <a:bodyPr/>
          <a:lstStyle/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62292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9533FC-BE2F-24D0-E4BA-AC770051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800" dirty="0"/>
              <a:t>Canonical Time-series Characteristics (Catch22) 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84E6251-7D73-1898-B80B-8C27BC845C0F}"/>
              </a:ext>
            </a:extLst>
          </p:cNvPr>
          <p:cNvSpPr txBox="1">
            <a:spLocks/>
          </p:cNvSpPr>
          <p:nvPr/>
        </p:nvSpPr>
        <p:spPr>
          <a:xfrm>
            <a:off x="208336" y="6069321"/>
            <a:ext cx="11568064" cy="59739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1400" dirty="0" err="1"/>
              <a:t>Lubba</a:t>
            </a:r>
            <a:r>
              <a:rPr lang="en-GB" sz="1400" dirty="0"/>
              <a:t>, C.H., Sethi, S.S., </a:t>
            </a:r>
            <a:r>
              <a:rPr lang="en-GB" sz="1400" dirty="0" err="1"/>
              <a:t>Knaute</a:t>
            </a:r>
            <a:r>
              <a:rPr lang="en-GB" sz="1400" dirty="0"/>
              <a:t>, P., Schultz, S.R., Fulcher, B.D. and Jones, N.S., 2019. catch22: </a:t>
            </a:r>
            <a:r>
              <a:rPr lang="en-GB" sz="1400" dirty="0" err="1"/>
              <a:t>CAnonical</a:t>
            </a:r>
            <a:r>
              <a:rPr lang="en-GB" sz="1400" dirty="0"/>
              <a:t> Time-series </a:t>
            </a:r>
            <a:r>
              <a:rPr lang="en-GB" sz="1400" dirty="0" err="1"/>
              <a:t>CHaracteristics</a:t>
            </a:r>
            <a:r>
              <a:rPr lang="en-GB" sz="1400" dirty="0"/>
              <a:t>: Selected through highly comparative time-series analysis. </a:t>
            </a:r>
            <a:r>
              <a:rPr lang="en-GB" sz="1400" i="1" dirty="0"/>
              <a:t>Data Mining and Knowledge Discovery</a:t>
            </a:r>
            <a:r>
              <a:rPr lang="en-GB" sz="1400" dirty="0"/>
              <a:t>, </a:t>
            </a:r>
            <a:r>
              <a:rPr lang="en-GB" sz="1400" i="1" dirty="0"/>
              <a:t>33</a:t>
            </a:r>
            <a:r>
              <a:rPr lang="en-GB" sz="1400" dirty="0"/>
              <a:t>(6), pp.1821-1852.</a:t>
            </a:r>
          </a:p>
        </p:txBody>
      </p:sp>
      <p:pic>
        <p:nvPicPr>
          <p:cNvPr id="11" name="Picture 10" descr="A cartoon character holding a bar&#10;&#10;Description automatically generated">
            <a:extLst>
              <a:ext uri="{FF2B5EF4-FFF2-40B4-BE49-F238E27FC236}">
                <a16:creationId xmlns:a16="http://schemas.microsoft.com/office/drawing/2014/main" id="{110078E9-D0F4-A783-8B69-5B436C53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76" y="2329523"/>
            <a:ext cx="2609088" cy="2522902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4316902-686F-AE4A-F9C3-2A3543E08162}"/>
              </a:ext>
            </a:extLst>
          </p:cNvPr>
          <p:cNvSpPr txBox="1">
            <a:spLocks/>
          </p:cNvSpPr>
          <p:nvPr/>
        </p:nvSpPr>
        <p:spPr>
          <a:xfrm>
            <a:off x="415600" y="1502889"/>
            <a:ext cx="6094928" cy="384003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sz="2000" b="1" dirty="0"/>
              <a:t>Catch22 feature set</a:t>
            </a:r>
          </a:p>
          <a:p>
            <a:pPr marL="114300" indent="0">
              <a:buFont typeface="Arial"/>
              <a:buNone/>
            </a:pPr>
            <a:endParaRPr lang="en-GB" sz="2000" b="1" dirty="0"/>
          </a:p>
          <a:p>
            <a:pPr marL="114300" indent="0">
              <a:buFont typeface="Arial"/>
              <a:buNone/>
            </a:pPr>
            <a:endParaRPr lang="en-GB" sz="2000" b="1" dirty="0"/>
          </a:p>
          <a:p>
            <a:pPr marL="114300" indent="0">
              <a:buFont typeface="Arial"/>
              <a:buNone/>
            </a:pPr>
            <a:r>
              <a:rPr lang="en-GB" sz="2000" dirty="0"/>
              <a:t>22 features.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dirty="0"/>
              <a:t>Implemented in C (and more, Python wrapper available). </a:t>
            </a:r>
            <a:r>
              <a:rPr lang="en-GB" sz="2000" i="1" dirty="0" err="1"/>
              <a:t>numba</a:t>
            </a:r>
            <a:r>
              <a:rPr lang="en-GB" sz="2000" dirty="0"/>
              <a:t> implementation available in </a:t>
            </a:r>
            <a:r>
              <a:rPr lang="en-GB" sz="2000" i="1" dirty="0"/>
              <a:t>aeon</a:t>
            </a:r>
            <a:r>
              <a:rPr lang="en-GB" sz="2000" dirty="0"/>
              <a:t>. 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r>
              <a:rPr lang="en-GB" sz="2000" dirty="0"/>
              <a:t>Subset of </a:t>
            </a:r>
            <a:r>
              <a:rPr lang="en-GB" sz="2000" dirty="0" err="1"/>
              <a:t>hctsa</a:t>
            </a:r>
            <a:r>
              <a:rPr lang="en-GB" sz="2000" dirty="0"/>
              <a:t>.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Font typeface="Arial"/>
              <a:buNone/>
            </a:pPr>
            <a:endParaRPr lang="en-GB" sz="2000" dirty="0"/>
          </a:p>
          <a:p>
            <a:pPr marL="114300" indent="0">
              <a:buNone/>
            </a:pPr>
            <a:r>
              <a:rPr lang="en-GB" sz="2000" i="1" u="sng" dirty="0"/>
              <a:t>https://github.com/chlubba/catch22</a:t>
            </a:r>
          </a:p>
          <a:p>
            <a:pPr marL="114300" indent="0">
              <a:buFont typeface="Arial"/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472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DA9585-EA71-4ACA-A47E-71D7BA68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16B1C-E395-EAE0-EB4C-D155F0962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3"/>
          <a:stretch/>
        </p:blipFill>
        <p:spPr>
          <a:xfrm>
            <a:off x="578122" y="2455910"/>
            <a:ext cx="6405491" cy="2478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CD73F3-577D-9229-E4BD-383CFB29D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4" y="2373587"/>
            <a:ext cx="6177572" cy="1407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12382E-8080-44ED-731A-CA79689E876A}"/>
              </a:ext>
            </a:extLst>
          </p:cNvPr>
          <p:cNvSpPr txBox="1"/>
          <p:nvPr/>
        </p:nvSpPr>
        <p:spPr bwMode="gray">
          <a:xfrm>
            <a:off x="648930" y="1530332"/>
            <a:ext cx="2778678" cy="514778"/>
          </a:xfrm>
          <a:prstGeom prst="rect">
            <a:avLst/>
          </a:prstGeom>
          <a:noFill/>
        </p:spPr>
        <p:txBody>
          <a:bodyPr wrap="none" lIns="36000" tIns="36000" rIns="72000" bIns="3600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800" b="1" dirty="0" err="1" smtClean="0">
                <a:solidFill>
                  <a:srgbClr val="D60000"/>
                </a:solidFill>
                <a:latin typeface="Aptos" panose="020B0004020202020204"/>
              </a:rPr>
              <a:t>Subsequence</a:t>
            </a:r>
            <a:r>
              <a:rPr lang="de-DE" sz="2800" b="1" dirty="0" smtClean="0">
                <a:solidFill>
                  <a:srgbClr val="D60000"/>
                </a:solidFill>
                <a:latin typeface="Aptos" panose="020B0004020202020204"/>
              </a:rPr>
              <a:t> </a:t>
            </a:r>
            <a:r>
              <a:rPr lang="de-DE" sz="2800" b="1" dirty="0" err="1" smtClean="0">
                <a:solidFill>
                  <a:srgbClr val="D60000"/>
                </a:solidFill>
                <a:latin typeface="Aptos" panose="020B0004020202020204"/>
              </a:rPr>
              <a:t>Anomaly</a:t>
            </a:r>
            <a:endParaRPr lang="de-DE" sz="2800" b="1" dirty="0">
              <a:solidFill>
                <a:srgbClr val="D60000"/>
              </a:solidFill>
              <a:latin typeface="Aptos" panose="020B0004020202020204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059BF9-92E3-4497-EEF9-1B381E507D40}"/>
              </a:ext>
            </a:extLst>
          </p:cNvPr>
          <p:cNvCxnSpPr>
            <a:cxnSpLocks/>
            <a:stCxn id="7" idx="2"/>
          </p:cNvCxnSpPr>
          <p:nvPr/>
        </p:nvCxnSpPr>
        <p:spPr bwMode="gray">
          <a:xfrm>
            <a:off x="2038269" y="2045110"/>
            <a:ext cx="1058892" cy="354777"/>
          </a:xfrm>
          <a:prstGeom prst="straightConnector1">
            <a:avLst/>
          </a:prstGeom>
          <a:ln>
            <a:solidFill>
              <a:srgbClr val="D6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urved Left Arrow 28">
            <a:extLst>
              <a:ext uri="{FF2B5EF4-FFF2-40B4-BE49-F238E27FC236}">
                <a16:creationId xmlns:a16="http://schemas.microsoft.com/office/drawing/2014/main" id="{58B2C32F-18C8-71C0-666C-0DA8666DFDE7}"/>
              </a:ext>
            </a:extLst>
          </p:cNvPr>
          <p:cNvSpPr/>
          <p:nvPr/>
        </p:nvSpPr>
        <p:spPr bwMode="gray">
          <a:xfrm>
            <a:off x="6951956" y="3158624"/>
            <a:ext cx="828848" cy="1206843"/>
          </a:xfrm>
          <a:prstGeom prst="curvedLeftArrow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6E3352-C1CE-A30C-9CB3-BBE5C16910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3" b="44695"/>
          <a:stretch/>
        </p:blipFill>
        <p:spPr>
          <a:xfrm>
            <a:off x="578122" y="2463593"/>
            <a:ext cx="6405491" cy="12618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831FAE-AB0D-E93F-6B2E-A42A7B734EA2}"/>
              </a:ext>
            </a:extLst>
          </p:cNvPr>
          <p:cNvSpPr txBox="1"/>
          <p:nvPr/>
        </p:nvSpPr>
        <p:spPr bwMode="gray">
          <a:xfrm>
            <a:off x="7868014" y="3429793"/>
            <a:ext cx="3802876" cy="531162"/>
          </a:xfrm>
          <a:prstGeom prst="rect">
            <a:avLst/>
          </a:prstGeom>
          <a:noFill/>
        </p:spPr>
        <p:txBody>
          <a:bodyPr wrap="square" lIns="0" tIns="72000" rIns="0" bIns="7200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800" b="1" dirty="0" err="1">
                <a:latin typeface="Aptos" panose="020B0004020202020204"/>
              </a:rPr>
              <a:t>Anomaly</a:t>
            </a:r>
            <a:r>
              <a:rPr lang="de-DE" sz="2800" b="1" dirty="0">
                <a:latin typeface="Aptos" panose="020B0004020202020204"/>
              </a:rPr>
              <a:t> </a:t>
            </a:r>
            <a:r>
              <a:rPr lang="de-DE" sz="2800" b="1" dirty="0" err="1">
                <a:latin typeface="Aptos" panose="020B0004020202020204"/>
              </a:rPr>
              <a:t>Detection</a:t>
            </a:r>
            <a:r>
              <a:rPr lang="de-DE" sz="2800" b="1" dirty="0">
                <a:latin typeface="Aptos" panose="020B0004020202020204"/>
              </a:rPr>
              <a:t> </a:t>
            </a:r>
            <a:r>
              <a:rPr lang="de-DE" sz="2800" b="1" dirty="0" err="1">
                <a:latin typeface="Aptos" panose="020B0004020202020204"/>
              </a:rPr>
              <a:t>Algorithms</a:t>
            </a:r>
            <a:endParaRPr lang="de-DE" sz="2800" b="1" dirty="0">
              <a:latin typeface="Aptos" panose="020B00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12382E-8080-44ED-731A-CA79689E876A}"/>
              </a:ext>
            </a:extLst>
          </p:cNvPr>
          <p:cNvSpPr txBox="1"/>
          <p:nvPr/>
        </p:nvSpPr>
        <p:spPr bwMode="gray">
          <a:xfrm>
            <a:off x="4486500" y="1426031"/>
            <a:ext cx="2778678" cy="514778"/>
          </a:xfrm>
          <a:prstGeom prst="rect">
            <a:avLst/>
          </a:prstGeom>
          <a:noFill/>
        </p:spPr>
        <p:txBody>
          <a:bodyPr wrap="none" lIns="36000" tIns="36000" rIns="72000" bIns="3600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800" b="1" dirty="0" smtClean="0">
                <a:solidFill>
                  <a:srgbClr val="D60000"/>
                </a:solidFill>
                <a:latin typeface="Aptos" panose="020B0004020202020204"/>
              </a:rPr>
              <a:t>Point </a:t>
            </a:r>
            <a:r>
              <a:rPr lang="de-DE" sz="2800" b="1" dirty="0" err="1" smtClean="0">
                <a:solidFill>
                  <a:srgbClr val="D60000"/>
                </a:solidFill>
                <a:latin typeface="Aptos" panose="020B0004020202020204"/>
              </a:rPr>
              <a:t>Anomaly</a:t>
            </a:r>
            <a:endParaRPr lang="de-DE" sz="2800" b="1" dirty="0">
              <a:solidFill>
                <a:srgbClr val="D60000"/>
              </a:solidFill>
              <a:latin typeface="Aptos" panose="020B0004020202020204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059BF9-92E3-4497-EEF9-1B381E507D40}"/>
              </a:ext>
            </a:extLst>
          </p:cNvPr>
          <p:cNvCxnSpPr>
            <a:cxnSpLocks/>
            <a:stCxn id="16" idx="2"/>
          </p:cNvCxnSpPr>
          <p:nvPr/>
        </p:nvCxnSpPr>
        <p:spPr bwMode="gray">
          <a:xfrm flipH="1">
            <a:off x="5368413" y="1940809"/>
            <a:ext cx="507426" cy="466761"/>
          </a:xfrm>
          <a:prstGeom prst="straightConnector1">
            <a:avLst/>
          </a:prstGeom>
          <a:ln>
            <a:solidFill>
              <a:srgbClr val="D6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51173" y="4780949"/>
            <a:ext cx="218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latin typeface="Aptos" panose="020B0004020202020204"/>
              </a:rPr>
              <a:t>Anomalous</a:t>
            </a:r>
            <a:r>
              <a:rPr lang="de-DE" sz="2000" b="1" dirty="0" smtClean="0">
                <a:latin typeface="Aptos" panose="020B0004020202020204"/>
              </a:rPr>
              <a:t>: High Score</a:t>
            </a:r>
            <a:endParaRPr lang="de-DE" sz="2000" b="1" dirty="0">
              <a:latin typeface="Aptos" panose="020B000402020202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1173" y="5396486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latin typeface="Aptos" panose="020B0004020202020204"/>
              </a:rPr>
              <a:t>Normal: Low Score</a:t>
            </a:r>
            <a:endParaRPr lang="de-DE" sz="2000" b="1" dirty="0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1435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DA9585-EA71-4ACA-A47E-71D7BA68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7B4B8BE4-4C19-8BC1-A42B-0EEE57FE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1289"/>
            <a:ext cx="11360800" cy="4555200"/>
          </a:xfrm>
        </p:spPr>
        <p:txBody>
          <a:bodyPr/>
          <a:lstStyle/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/>
              <a:t>Types of Anomalies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/>
              <a:t>Anomaly Detection Methods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/>
              <a:t>Example Methods</a:t>
            </a:r>
            <a:endParaRPr lang="en-GB" sz="2400" dirty="0" smtClean="0">
              <a:latin typeface="Aptos" panose="020B0004020202020204"/>
            </a:endParaRPr>
          </a:p>
          <a:p>
            <a:pPr marL="10287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GB" sz="2000" dirty="0" smtClean="0">
                <a:latin typeface="Aptos" panose="020B0004020202020204"/>
              </a:rPr>
              <a:t>Distance-based: Matrix Profile</a:t>
            </a:r>
          </a:p>
          <a:p>
            <a:pPr marL="10287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GB" sz="2000" dirty="0" smtClean="0">
                <a:latin typeface="Aptos" panose="020B0004020202020204"/>
              </a:rPr>
              <a:t>Tree-based: Isolation Forest</a:t>
            </a:r>
          </a:p>
          <a:p>
            <a:pPr marL="10287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GB" sz="2000" dirty="0" smtClean="0">
                <a:latin typeface="Aptos" panose="020B0004020202020204"/>
              </a:rPr>
              <a:t>Forecasting-based: LSTM-AD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Benchmarks &amp; Datasets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/>
              <a:t>Performance Comparison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smtClean="0"/>
              <a:t>Outlook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endParaRPr lang="en-GB" sz="2400" dirty="0" smtClean="0"/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endParaRPr lang="en-GB" sz="1400" dirty="0" smtClean="0"/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0061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Anomalies</a:t>
            </a:r>
            <a:endParaRPr lang="en-GB" dirty="0"/>
          </a:p>
        </p:txBody>
      </p:sp>
      <p:sp>
        <p:nvSpPr>
          <p:cNvPr id="5" name="Google Shape;393;p30"/>
          <p:cNvSpPr/>
          <p:nvPr/>
        </p:nvSpPr>
        <p:spPr>
          <a:xfrm>
            <a:off x="4587975" y="1645488"/>
            <a:ext cx="30039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latin typeface="Aptos" panose="020B0004020202020204"/>
                <a:ea typeface="Arimo"/>
                <a:cs typeface="Arimo"/>
                <a:sym typeface="Arimo"/>
              </a:rPr>
              <a:t>Anomaly Types</a:t>
            </a:r>
            <a:endParaRPr sz="2400">
              <a:latin typeface="Aptos" panose="020B0004020202020204"/>
              <a:ea typeface="Arimo"/>
              <a:cs typeface="Arimo"/>
              <a:sym typeface="Arimo"/>
            </a:endParaRPr>
          </a:p>
        </p:txBody>
      </p:sp>
      <p:sp>
        <p:nvSpPr>
          <p:cNvPr id="6" name="Google Shape;394;p30"/>
          <p:cNvSpPr/>
          <p:nvPr/>
        </p:nvSpPr>
        <p:spPr>
          <a:xfrm>
            <a:off x="551775" y="2967763"/>
            <a:ext cx="15021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latin typeface="Aptos" panose="020B0004020202020204"/>
                <a:ea typeface="Arimo"/>
                <a:cs typeface="Arimo"/>
                <a:sym typeface="Arimo"/>
              </a:rPr>
              <a:t>Global</a:t>
            </a:r>
            <a:endParaRPr sz="2400">
              <a:latin typeface="Aptos" panose="020B0004020202020204"/>
              <a:ea typeface="Arimo"/>
              <a:cs typeface="Arimo"/>
              <a:sym typeface="Arimo"/>
            </a:endParaRPr>
          </a:p>
        </p:txBody>
      </p:sp>
      <p:sp>
        <p:nvSpPr>
          <p:cNvPr id="7" name="Google Shape;395;p30"/>
          <p:cNvSpPr/>
          <p:nvPr/>
        </p:nvSpPr>
        <p:spPr>
          <a:xfrm>
            <a:off x="2466613" y="2967763"/>
            <a:ext cx="15021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latin typeface="Aptos" panose="020B0004020202020204"/>
                <a:ea typeface="Arimo"/>
                <a:cs typeface="Arimo"/>
                <a:sym typeface="Arimo"/>
              </a:rPr>
              <a:t>Contextual</a:t>
            </a:r>
            <a:endParaRPr sz="2400">
              <a:latin typeface="Aptos" panose="020B0004020202020204"/>
              <a:ea typeface="Arimo"/>
              <a:cs typeface="Arimo"/>
              <a:sym typeface="Arimo"/>
            </a:endParaRPr>
          </a:p>
        </p:txBody>
      </p:sp>
      <p:cxnSp>
        <p:nvCxnSpPr>
          <p:cNvPr id="8" name="Google Shape;396;p30"/>
          <p:cNvCxnSpPr>
            <a:stCxn id="5" idx="1"/>
            <a:endCxn id="11" idx="0"/>
          </p:cNvCxnSpPr>
          <p:nvPr/>
        </p:nvCxnSpPr>
        <p:spPr>
          <a:xfrm flipH="1">
            <a:off x="2260575" y="1828038"/>
            <a:ext cx="2327400" cy="5388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398;p30"/>
          <p:cNvCxnSpPr>
            <a:stCxn id="5" idx="3"/>
            <a:endCxn id="19" idx="0"/>
          </p:cNvCxnSpPr>
          <p:nvPr/>
        </p:nvCxnSpPr>
        <p:spPr>
          <a:xfrm>
            <a:off x="7591875" y="1828038"/>
            <a:ext cx="2296800" cy="5388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400;p30"/>
          <p:cNvCxnSpPr>
            <a:stCxn id="5" idx="2"/>
            <a:endCxn id="12" idx="0"/>
          </p:cNvCxnSpPr>
          <p:nvPr/>
        </p:nvCxnSpPr>
        <p:spPr>
          <a:xfrm rot="-5400000" flipH="1">
            <a:off x="5912025" y="2188488"/>
            <a:ext cx="356400" cy="600"/>
          </a:xfrm>
          <a:prstGeom prst="curvedConnector3">
            <a:avLst>
              <a:gd name="adj1" fmla="val 4997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397;p30"/>
          <p:cNvSpPr/>
          <p:nvPr/>
        </p:nvSpPr>
        <p:spPr>
          <a:xfrm>
            <a:off x="1509550" y="2366850"/>
            <a:ext cx="15021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latin typeface="Aptos" panose="020B0004020202020204"/>
                <a:ea typeface="Arimo"/>
                <a:cs typeface="Arimo"/>
                <a:sym typeface="Arimo"/>
              </a:rPr>
              <a:t>Point</a:t>
            </a:r>
            <a:endParaRPr sz="2400">
              <a:latin typeface="Aptos" panose="020B0004020202020204"/>
              <a:ea typeface="Arimo"/>
              <a:cs typeface="Arimo"/>
              <a:sym typeface="Arimo"/>
            </a:endParaRPr>
          </a:p>
        </p:txBody>
      </p:sp>
      <p:sp>
        <p:nvSpPr>
          <p:cNvPr id="12" name="Google Shape;401;p30"/>
          <p:cNvSpPr/>
          <p:nvPr/>
        </p:nvSpPr>
        <p:spPr>
          <a:xfrm>
            <a:off x="5338850" y="2366838"/>
            <a:ext cx="15021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latin typeface="Aptos" panose="020B0004020202020204"/>
                <a:ea typeface="Arimo"/>
                <a:cs typeface="Arimo"/>
                <a:sym typeface="Arimo"/>
              </a:rPr>
              <a:t>Subsequence</a:t>
            </a:r>
            <a:endParaRPr sz="2400">
              <a:latin typeface="Aptos" panose="020B0004020202020204"/>
              <a:ea typeface="Arimo"/>
              <a:cs typeface="Arimo"/>
              <a:sym typeface="Arimo"/>
            </a:endParaRPr>
          </a:p>
        </p:txBody>
      </p:sp>
      <p:cxnSp>
        <p:nvCxnSpPr>
          <p:cNvPr id="13" name="Google Shape;402;p30"/>
          <p:cNvCxnSpPr>
            <a:stCxn id="11" idx="1"/>
            <a:endCxn id="6" idx="0"/>
          </p:cNvCxnSpPr>
          <p:nvPr/>
        </p:nvCxnSpPr>
        <p:spPr>
          <a:xfrm flipH="1">
            <a:off x="1302850" y="2549400"/>
            <a:ext cx="206700" cy="418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403;p30"/>
          <p:cNvCxnSpPr>
            <a:stCxn id="11" idx="3"/>
            <a:endCxn id="7" idx="0"/>
          </p:cNvCxnSpPr>
          <p:nvPr/>
        </p:nvCxnSpPr>
        <p:spPr>
          <a:xfrm>
            <a:off x="3011650" y="2549400"/>
            <a:ext cx="206100" cy="418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404;p30"/>
          <p:cNvSpPr/>
          <p:nvPr/>
        </p:nvSpPr>
        <p:spPr>
          <a:xfrm>
            <a:off x="4381450" y="2967763"/>
            <a:ext cx="15021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>
                <a:latin typeface="Aptos" panose="020B0004020202020204"/>
                <a:ea typeface="Arimo"/>
                <a:cs typeface="Arimo"/>
                <a:sym typeface="Arimo"/>
              </a:rPr>
              <a:t>Global</a:t>
            </a:r>
            <a:endParaRPr sz="2400" dirty="0">
              <a:latin typeface="Aptos" panose="020B0004020202020204"/>
              <a:ea typeface="Arimo"/>
              <a:cs typeface="Arimo"/>
              <a:sym typeface="Arimo"/>
            </a:endParaRPr>
          </a:p>
        </p:txBody>
      </p:sp>
      <p:sp>
        <p:nvSpPr>
          <p:cNvPr id="16" name="Google Shape;405;p30"/>
          <p:cNvSpPr/>
          <p:nvPr/>
        </p:nvSpPr>
        <p:spPr>
          <a:xfrm>
            <a:off x="6296288" y="2967763"/>
            <a:ext cx="15021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latin typeface="Aptos" panose="020B0004020202020204"/>
                <a:ea typeface="Arimo"/>
                <a:cs typeface="Arimo"/>
                <a:sym typeface="Arimo"/>
              </a:rPr>
              <a:t>Contextual</a:t>
            </a:r>
            <a:endParaRPr sz="2400">
              <a:latin typeface="Aptos" panose="020B0004020202020204"/>
              <a:ea typeface="Arimo"/>
              <a:cs typeface="Arimo"/>
              <a:sym typeface="Arimo"/>
            </a:endParaRPr>
          </a:p>
        </p:txBody>
      </p:sp>
      <p:cxnSp>
        <p:nvCxnSpPr>
          <p:cNvPr id="17" name="Google Shape;406;p30"/>
          <p:cNvCxnSpPr>
            <a:stCxn id="12" idx="1"/>
            <a:endCxn id="15" idx="0"/>
          </p:cNvCxnSpPr>
          <p:nvPr/>
        </p:nvCxnSpPr>
        <p:spPr>
          <a:xfrm flipH="1">
            <a:off x="5132450" y="2549388"/>
            <a:ext cx="206400" cy="418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407;p30"/>
          <p:cNvCxnSpPr>
            <a:stCxn id="12" idx="3"/>
            <a:endCxn id="16" idx="0"/>
          </p:cNvCxnSpPr>
          <p:nvPr/>
        </p:nvCxnSpPr>
        <p:spPr>
          <a:xfrm>
            <a:off x="6840950" y="2549388"/>
            <a:ext cx="206400" cy="418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399;p30"/>
          <p:cNvSpPr/>
          <p:nvPr/>
        </p:nvSpPr>
        <p:spPr>
          <a:xfrm>
            <a:off x="9137675" y="2366850"/>
            <a:ext cx="15021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latin typeface="Aptos" panose="020B0004020202020204"/>
                <a:ea typeface="Arimo"/>
                <a:cs typeface="Arimo"/>
                <a:sym typeface="Arimo"/>
              </a:rPr>
              <a:t>Correlation</a:t>
            </a:r>
            <a:endParaRPr sz="2400">
              <a:latin typeface="Aptos" panose="020B0004020202020204"/>
              <a:ea typeface="Arimo"/>
              <a:cs typeface="Arimo"/>
              <a:sym typeface="Arimo"/>
            </a:endParaRPr>
          </a:p>
        </p:txBody>
      </p:sp>
      <p:sp>
        <p:nvSpPr>
          <p:cNvPr id="20" name="Google Shape;408;p30"/>
          <p:cNvSpPr/>
          <p:nvPr/>
        </p:nvSpPr>
        <p:spPr>
          <a:xfrm>
            <a:off x="8211125" y="2967763"/>
            <a:ext cx="15021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latin typeface="Aptos" panose="020B0004020202020204"/>
                <a:ea typeface="Arimo"/>
                <a:cs typeface="Arimo"/>
                <a:sym typeface="Arimo"/>
              </a:rPr>
              <a:t>Global</a:t>
            </a:r>
            <a:endParaRPr sz="2400">
              <a:latin typeface="Aptos" panose="020B0004020202020204"/>
              <a:ea typeface="Arimo"/>
              <a:cs typeface="Arimo"/>
              <a:sym typeface="Arimo"/>
            </a:endParaRPr>
          </a:p>
        </p:txBody>
      </p:sp>
      <p:sp>
        <p:nvSpPr>
          <p:cNvPr id="21" name="Google Shape;409;p30"/>
          <p:cNvSpPr/>
          <p:nvPr/>
        </p:nvSpPr>
        <p:spPr>
          <a:xfrm>
            <a:off x="10125963" y="2967763"/>
            <a:ext cx="15021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latin typeface="Aptos" panose="020B0004020202020204"/>
                <a:ea typeface="Arimo"/>
                <a:cs typeface="Arimo"/>
                <a:sym typeface="Arimo"/>
              </a:rPr>
              <a:t>Contextual</a:t>
            </a:r>
            <a:endParaRPr sz="2400">
              <a:latin typeface="Aptos" panose="020B0004020202020204"/>
              <a:ea typeface="Arimo"/>
              <a:cs typeface="Arimo"/>
              <a:sym typeface="Arimo"/>
            </a:endParaRPr>
          </a:p>
        </p:txBody>
      </p:sp>
      <p:cxnSp>
        <p:nvCxnSpPr>
          <p:cNvPr id="22" name="Google Shape;410;p30"/>
          <p:cNvCxnSpPr>
            <a:stCxn id="19" idx="1"/>
            <a:endCxn id="20" idx="0"/>
          </p:cNvCxnSpPr>
          <p:nvPr/>
        </p:nvCxnSpPr>
        <p:spPr>
          <a:xfrm flipH="1">
            <a:off x="8962175" y="2549400"/>
            <a:ext cx="175500" cy="418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411;p30"/>
          <p:cNvCxnSpPr>
            <a:stCxn id="19" idx="3"/>
            <a:endCxn id="21" idx="0"/>
          </p:cNvCxnSpPr>
          <p:nvPr/>
        </p:nvCxnSpPr>
        <p:spPr>
          <a:xfrm>
            <a:off x="10639775" y="2549400"/>
            <a:ext cx="237300" cy="418500"/>
          </a:xfrm>
          <a:prstGeom prst="curved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" name="Google Shape;4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8475" y="3724324"/>
            <a:ext cx="2327401" cy="770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25" y="3724319"/>
            <a:ext cx="2327401" cy="770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1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797" y="3724323"/>
            <a:ext cx="2327416" cy="7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41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13313" y="4983700"/>
            <a:ext cx="2327425" cy="7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1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3972" y="4983698"/>
            <a:ext cx="2327416" cy="7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41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3650" y="4983700"/>
            <a:ext cx="2327425" cy="770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0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Anomalies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827" y="1319008"/>
            <a:ext cx="4770643" cy="523568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5974" y="6400800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Screenshot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Boniol</a:t>
            </a:r>
            <a:r>
              <a:rPr lang="de-DE" dirty="0" smtClean="0"/>
              <a:t> et al Tutorial VLDB 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9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Anomaly Detection Methods – by Research Domains</a:t>
            </a:r>
            <a:endParaRPr lang="en-GB" dirty="0"/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C27B06A0-A014-23CE-F590-4EC7102DE0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5" t="54" r="-3246" b="2"/>
          <a:stretch/>
        </p:blipFill>
        <p:spPr>
          <a:xfrm>
            <a:off x="450850" y="1417638"/>
            <a:ext cx="11291888" cy="49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2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Anomaly Detection Methods – by Learning Type</a:t>
            </a:r>
            <a:endParaRPr lang="en-GB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4763CC6-1AE0-F55D-5BFB-B322A74EC2C7}"/>
              </a:ext>
            </a:extLst>
          </p:cNvPr>
          <p:cNvSpPr txBox="1">
            <a:spLocks/>
          </p:cNvSpPr>
          <p:nvPr/>
        </p:nvSpPr>
        <p:spPr>
          <a:xfrm>
            <a:off x="450000" y="1739180"/>
            <a:ext cx="11293294" cy="5020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46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smtClean="0">
                <a:latin typeface="Aptos" panose="020B0004020202020204"/>
              </a:rPr>
              <a:t>Unsupervised</a:t>
            </a:r>
          </a:p>
          <a:p>
            <a:r>
              <a:rPr lang="en-US" sz="2400" smtClean="0">
                <a:latin typeface="Aptos" panose="020B0004020202020204"/>
              </a:rPr>
              <a:t>(Type I [a])</a:t>
            </a:r>
          </a:p>
          <a:p>
            <a:endParaRPr lang="en-US" sz="2400" b="1" smtClean="0">
              <a:latin typeface="Aptos" panose="020B0004020202020204"/>
            </a:endParaRPr>
          </a:p>
          <a:p>
            <a:endParaRPr lang="en-US" sz="2400" b="1" smtClean="0">
              <a:latin typeface="Aptos" panose="020B0004020202020204"/>
            </a:endParaRPr>
          </a:p>
          <a:p>
            <a:endParaRPr lang="en-US" sz="2400" b="1" smtClean="0">
              <a:latin typeface="Aptos" panose="020B0004020202020204"/>
            </a:endParaRPr>
          </a:p>
          <a:p>
            <a:r>
              <a:rPr lang="en-US" sz="2400" b="1" smtClean="0">
                <a:latin typeface="Aptos" panose="020B0004020202020204"/>
              </a:rPr>
              <a:t>Supervised</a:t>
            </a:r>
          </a:p>
          <a:p>
            <a:r>
              <a:rPr lang="en-US" sz="2400" smtClean="0">
                <a:latin typeface="Aptos" panose="020B0004020202020204"/>
              </a:rPr>
              <a:t>(Type II [a])</a:t>
            </a:r>
          </a:p>
          <a:p>
            <a:endParaRPr lang="en-US" sz="2400" smtClean="0">
              <a:latin typeface="Aptos" panose="020B0004020202020204"/>
            </a:endParaRPr>
          </a:p>
          <a:p>
            <a:endParaRPr lang="en-US" sz="2400" smtClean="0">
              <a:latin typeface="Aptos" panose="020B0004020202020204"/>
            </a:endParaRPr>
          </a:p>
          <a:p>
            <a:endParaRPr lang="en-US" sz="2400" b="1" smtClean="0">
              <a:latin typeface="Aptos" panose="020B0004020202020204"/>
            </a:endParaRPr>
          </a:p>
          <a:p>
            <a:r>
              <a:rPr lang="en-US" sz="2400" b="1" smtClean="0">
                <a:latin typeface="Aptos" panose="020B0004020202020204"/>
              </a:rPr>
              <a:t>Semi-Supervised</a:t>
            </a:r>
          </a:p>
          <a:p>
            <a:r>
              <a:rPr lang="en-US" sz="2400" smtClean="0">
                <a:latin typeface="Aptos" panose="020B0004020202020204"/>
              </a:rPr>
              <a:t>(Type II [a])</a:t>
            </a:r>
            <a:endParaRPr lang="en-US" sz="2400" dirty="0">
              <a:latin typeface="Aptos" panose="020B00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03E75-0D9D-F2FD-AE3C-A9FA70B6E7E6}"/>
              </a:ext>
            </a:extLst>
          </p:cNvPr>
          <p:cNvSpPr txBox="1"/>
          <p:nvPr/>
        </p:nvSpPr>
        <p:spPr>
          <a:xfrm>
            <a:off x="5076286" y="109276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ptos" panose="020B0004020202020204"/>
              </a:rPr>
              <a:t>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C378A-7782-41C9-5019-29120E54E4EF}"/>
              </a:ext>
            </a:extLst>
          </p:cNvPr>
          <p:cNvSpPr txBox="1"/>
          <p:nvPr/>
        </p:nvSpPr>
        <p:spPr>
          <a:xfrm>
            <a:off x="8729372" y="1092764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ptos" panose="020B0004020202020204"/>
              </a:rPr>
              <a:t>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4">
                <a:extLst>
                  <a:ext uri="{FF2B5EF4-FFF2-40B4-BE49-F238E27FC236}">
                    <a16:creationId xmlns:a16="http://schemas.microsoft.com/office/drawing/2014/main" id="{FCE7A336-ABFB-D4C7-1E65-0898BC879507}"/>
                  </a:ext>
                </a:extLst>
              </p:cNvPr>
              <p:cNvSpPr txBox="1"/>
              <p:nvPr/>
            </p:nvSpPr>
            <p:spPr bwMode="gray">
              <a:xfrm>
                <a:off x="5173899" y="1933467"/>
                <a:ext cx="847048" cy="4290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4400" b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de-DE" sz="4400" b="1" dirty="0" err="1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feld 4">
                <a:extLst>
                  <a:ext uri="{FF2B5EF4-FFF2-40B4-BE49-F238E27FC236}">
                    <a16:creationId xmlns:a16="http://schemas.microsoft.com/office/drawing/2014/main" id="{FCE7A336-ABFB-D4C7-1E65-0898BC879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73899" y="1933467"/>
                <a:ext cx="847048" cy="429095"/>
              </a:xfrm>
              <a:prstGeom prst="rect">
                <a:avLst/>
              </a:prstGeom>
              <a:blipFill>
                <a:blip r:embed="rId3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06A6BE7-F00C-9360-E4FD-AF8766539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t="31964" r="51733"/>
          <a:stretch/>
        </p:blipFill>
        <p:spPr>
          <a:xfrm>
            <a:off x="7721065" y="1641716"/>
            <a:ext cx="2962709" cy="1113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757A1E-C488-7962-37E7-9F490A74D3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1" t="21805" r="45152" b="44591"/>
          <a:stretch/>
        </p:blipFill>
        <p:spPr>
          <a:xfrm>
            <a:off x="4116069" y="3412815"/>
            <a:ext cx="2962708" cy="1070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F3C350-C623-3C73-9BDD-19D190208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" r="66167"/>
          <a:stretch/>
        </p:blipFill>
        <p:spPr>
          <a:xfrm>
            <a:off x="4102784" y="4668236"/>
            <a:ext cx="2975993" cy="1636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0D5A06-9712-41B7-DA02-88F387E08F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51733"/>
          <a:stretch/>
        </p:blipFill>
        <p:spPr>
          <a:xfrm>
            <a:off x="7721065" y="2847287"/>
            <a:ext cx="2962709" cy="16361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2E348-4C68-48DB-8E9B-357C00ABC5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51733"/>
          <a:stretch/>
        </p:blipFill>
        <p:spPr>
          <a:xfrm>
            <a:off x="7721065" y="4668236"/>
            <a:ext cx="2962709" cy="16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EA8D4-244B-49AE-BD5A-EC67AE69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Anomaly Detection Methods – by Family</a:t>
            </a:r>
            <a:endParaRPr lang="en-GB" dirty="0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6A9BBFBD-F838-469E-9A06-EC504657DA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7912" y="1460248"/>
            <a:ext cx="6877051" cy="3563938"/>
          </a:xfrm>
          <a:prstGeom prst="rect">
            <a:avLst/>
          </a:prstGeom>
        </p:spPr>
        <p:txBody>
          <a:bodyPr/>
          <a:lstStyle/>
          <a:p>
            <a:pPr marL="267970" indent="-267970"/>
            <a:r>
              <a:rPr lang="de-DE" sz="2400" dirty="0" err="1" smtClean="0">
                <a:latin typeface="Aptos" panose="020B0004020202020204"/>
                <a:ea typeface="Verdana"/>
              </a:rPr>
              <a:t>Forecasting</a:t>
            </a:r>
            <a:endParaRPr lang="de-DE" sz="2400" dirty="0">
              <a:latin typeface="Aptos" panose="020B0004020202020204"/>
              <a:ea typeface="Verdana"/>
            </a:endParaRPr>
          </a:p>
          <a:p>
            <a:pPr marL="267970" indent="-267970"/>
            <a:endParaRPr lang="de-DE" sz="3200" dirty="0">
              <a:latin typeface="Aptos" panose="020B0004020202020204"/>
              <a:ea typeface="Verdana"/>
            </a:endParaRPr>
          </a:p>
          <a:p>
            <a:pPr marL="267970" indent="-267970"/>
            <a:r>
              <a:rPr lang="de-DE" sz="2400" dirty="0" err="1" smtClean="0">
                <a:latin typeface="Aptos" panose="020B0004020202020204"/>
                <a:ea typeface="Verdana"/>
              </a:rPr>
              <a:t>Reconstruction</a:t>
            </a:r>
            <a:endParaRPr lang="de-DE" sz="2400" dirty="0">
              <a:latin typeface="Aptos" panose="020B0004020202020204"/>
              <a:ea typeface="Verdana"/>
            </a:endParaRPr>
          </a:p>
          <a:p>
            <a:pPr marL="267970" indent="-267970"/>
            <a:endParaRPr lang="de-DE" sz="3200" dirty="0">
              <a:latin typeface="Aptos" panose="020B0004020202020204"/>
              <a:ea typeface="Verdana"/>
            </a:endParaRPr>
          </a:p>
          <a:p>
            <a:pPr marL="267970" indent="-267970"/>
            <a:r>
              <a:rPr lang="de-DE" sz="2400" dirty="0" smtClean="0">
                <a:latin typeface="Aptos" panose="020B0004020202020204"/>
                <a:ea typeface="Verdana"/>
              </a:rPr>
              <a:t>Encoding</a:t>
            </a:r>
            <a:endParaRPr lang="de-DE" sz="2400" dirty="0">
              <a:latin typeface="Aptos" panose="020B0004020202020204"/>
              <a:ea typeface="Verdana"/>
            </a:endParaRPr>
          </a:p>
          <a:p>
            <a:pPr marL="267970" indent="-267970"/>
            <a:endParaRPr lang="de-DE" sz="3200" dirty="0">
              <a:latin typeface="Aptos" panose="020B0004020202020204"/>
              <a:ea typeface="Verdana"/>
            </a:endParaRPr>
          </a:p>
          <a:p>
            <a:pPr marL="267970" indent="-267970"/>
            <a:r>
              <a:rPr lang="de-DE" sz="2400" dirty="0" err="1" smtClean="0">
                <a:latin typeface="Aptos" panose="020B0004020202020204"/>
                <a:ea typeface="Verdana"/>
              </a:rPr>
              <a:t>Distance</a:t>
            </a:r>
            <a:endParaRPr lang="de-DE" sz="2400" dirty="0">
              <a:latin typeface="Aptos" panose="020B0004020202020204"/>
              <a:ea typeface="Verdana"/>
            </a:endParaRPr>
          </a:p>
          <a:p>
            <a:pPr marL="267970" indent="-267970"/>
            <a:endParaRPr lang="de-DE" sz="3200" dirty="0">
              <a:latin typeface="Aptos" panose="020B0004020202020204"/>
              <a:ea typeface="Verdana"/>
            </a:endParaRPr>
          </a:p>
          <a:p>
            <a:pPr marL="267970" indent="-267970"/>
            <a:r>
              <a:rPr lang="de-DE" sz="2400" dirty="0" smtClean="0">
                <a:latin typeface="Aptos" panose="020B0004020202020204"/>
                <a:ea typeface="Verdana"/>
              </a:rPr>
              <a:t>Distribution</a:t>
            </a:r>
            <a:endParaRPr lang="de-DE" sz="2400" dirty="0">
              <a:latin typeface="Aptos" panose="020B0004020202020204"/>
              <a:ea typeface="Verdana"/>
            </a:endParaRPr>
          </a:p>
          <a:p>
            <a:pPr marL="267970" indent="-267970"/>
            <a:endParaRPr lang="de-DE" sz="3200" dirty="0">
              <a:latin typeface="Aptos" panose="020B0004020202020204"/>
              <a:ea typeface="Verdana"/>
            </a:endParaRPr>
          </a:p>
          <a:p>
            <a:pPr marL="267970" indent="-267970"/>
            <a:r>
              <a:rPr lang="de-DE" sz="2400" dirty="0">
                <a:latin typeface="Aptos" panose="020B0004020202020204"/>
                <a:ea typeface="Verdana"/>
              </a:rPr>
              <a:t>Isolation </a:t>
            </a:r>
            <a:r>
              <a:rPr lang="de-DE" sz="2400" dirty="0" err="1" smtClean="0">
                <a:latin typeface="Aptos" panose="020B0004020202020204"/>
                <a:ea typeface="Verdana"/>
              </a:rPr>
              <a:t>Tree</a:t>
            </a:r>
            <a:endParaRPr lang="de-DE" sz="2400" dirty="0">
              <a:latin typeface="Aptos" panose="020B0004020202020204"/>
              <a:ea typeface="Verdana"/>
            </a:endParaRPr>
          </a:p>
        </p:txBody>
      </p:sp>
      <p:pic>
        <p:nvPicPr>
          <p:cNvPr id="6" name="Picture 8" descr="A picture containing device, gauge&#10;&#10;Description automatically generated">
            <a:extLst>
              <a:ext uri="{FF2B5EF4-FFF2-40B4-BE49-F238E27FC236}">
                <a16:creationId xmlns:a16="http://schemas.microsoft.com/office/drawing/2014/main" id="{C1CE1E3B-9A22-49BD-95C6-7FF00353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59" y="1374694"/>
            <a:ext cx="1974194" cy="662593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E1A3A3E9-E04A-4B65-AC97-6E92AA164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786" y="2215436"/>
            <a:ext cx="2055740" cy="689962"/>
          </a:xfrm>
          <a:prstGeom prst="rect">
            <a:avLst/>
          </a:prstGeom>
        </p:spPr>
      </p:pic>
      <p:pic>
        <p:nvPicPr>
          <p:cNvPr id="8" name="Picture 10" descr="Red text on a black background&#10;&#10;Description automatically generated">
            <a:extLst>
              <a:ext uri="{FF2B5EF4-FFF2-40B4-BE49-F238E27FC236}">
                <a16:creationId xmlns:a16="http://schemas.microsoft.com/office/drawing/2014/main" id="{B6F2F186-7C46-480D-8CA0-9861B4646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653" y="3083547"/>
            <a:ext cx="1988007" cy="667229"/>
          </a:xfrm>
          <a:prstGeom prst="rect">
            <a:avLst/>
          </a:prstGeom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DA73063C-B4CF-4E09-A14A-5AA9C0FCB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1253" y="4776197"/>
            <a:ext cx="2038807" cy="684279"/>
          </a:xfrm>
          <a:prstGeom prst="rect">
            <a:avLst/>
          </a:prstGeom>
        </p:spPr>
      </p:pic>
      <p:pic>
        <p:nvPicPr>
          <p:cNvPr id="10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B480572F-7D4D-4B34-8751-7A66E80BE0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831" y="3928925"/>
            <a:ext cx="1993651" cy="669123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F3519911-F1A3-45B8-AFB2-8E3944903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3831" y="5638625"/>
            <a:ext cx="2016229" cy="6767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51"/>
          <a:stretch/>
        </p:blipFill>
        <p:spPr>
          <a:xfrm>
            <a:off x="1675834" y="4965906"/>
            <a:ext cx="288322" cy="28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6401"/>
          <a:stretch/>
        </p:blipFill>
        <p:spPr>
          <a:xfrm>
            <a:off x="1676582" y="3268802"/>
            <a:ext cx="287574" cy="28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47826" y1="47917" x2="47826" y2="47917"/>
                        <a14:foregroundMark x1="48447" y1="23611" x2="48447" y2="23611"/>
                        <a14:foregroundMark x1="18012" y1="47917" x2="23602" y2="47917"/>
                        <a14:foregroundMark x1="30435" y1="81250" x2="30435" y2="81250"/>
                        <a14:foregroundMark x1="62733" y1="81250" x2="62733" y2="81250"/>
                        <a14:foregroundMark x1="69565" y1="50000" x2="69565" y2="50000"/>
                        <a14:foregroundMark x1="45963" y1="63889" x2="45963" y2="63889"/>
                        <a14:backgroundMark x1="18012" y1="14583" x2="18012" y2="14583"/>
                        <a14:backgroundMark x1="87578" y1="13194" x2="87578" y2="13194"/>
                        <a14:backgroundMark x1="83230" y1="65972" x2="83230" y2="65972"/>
                        <a14:backgroundMark x1="45963" y1="90972" x2="45963" y2="90972"/>
                        <a14:backgroundMark x1="6832" y1="67361" x2="6832" y2="67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491"/>
          <a:stretch/>
        </p:blipFill>
        <p:spPr>
          <a:xfrm>
            <a:off x="1676582" y="1571698"/>
            <a:ext cx="288000" cy="28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"/>
          <a:stretch/>
        </p:blipFill>
        <p:spPr>
          <a:xfrm>
            <a:off x="1676582" y="2420250"/>
            <a:ext cx="288000" cy="28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5796"/>
          <a:stretch/>
        </p:blipFill>
        <p:spPr>
          <a:xfrm>
            <a:off x="1675834" y="5814458"/>
            <a:ext cx="288000" cy="28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262"/>
          <a:stretch/>
        </p:blipFill>
        <p:spPr>
          <a:xfrm>
            <a:off x="1675834" y="4117354"/>
            <a:ext cx="288288" cy="28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66352" y="1383513"/>
            <a:ext cx="4965442" cy="648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de-DE" sz="1100" dirty="0" smtClean="0">
                <a:latin typeface="Aptos" panose="020B0004020202020204"/>
              </a:rPr>
              <a:t>ARIMA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err="1">
                <a:latin typeface="Aptos" panose="020B0004020202020204"/>
              </a:rPr>
              <a:t>DeepAnT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err="1">
                <a:latin typeface="Aptos" panose="020B0004020202020204"/>
              </a:rPr>
              <a:t>DeepNAP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err="1">
                <a:latin typeface="Aptos" panose="020B0004020202020204"/>
              </a:rPr>
              <a:t>HealthESN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smtClean="0">
                <a:latin typeface="Aptos" panose="020B0004020202020204"/>
              </a:rPr>
              <a:t>LSTM-AD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err="1">
                <a:latin typeface="Aptos" panose="020B0004020202020204"/>
              </a:rPr>
              <a:t>MedianMethod</a:t>
            </a:r>
            <a:r>
              <a:rPr lang="de-DE" sz="1100" dirty="0">
                <a:latin typeface="Aptos" panose="020B0004020202020204"/>
              </a:rPr>
              <a:t>, MTAD-GAT, </a:t>
            </a:r>
            <a:r>
              <a:rPr lang="de-DE" sz="1100" dirty="0" err="1">
                <a:latin typeface="Aptos" panose="020B0004020202020204"/>
              </a:rPr>
              <a:t>NumentaHTM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err="1">
                <a:latin typeface="Aptos" panose="020B0004020202020204"/>
              </a:rPr>
              <a:t>NoveltySVR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err="1">
                <a:latin typeface="Aptos" panose="020B0004020202020204"/>
              </a:rPr>
              <a:t>OceanWNN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err="1">
                <a:latin typeface="Aptos" panose="020B0004020202020204"/>
              </a:rPr>
              <a:t>RBForest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err="1">
                <a:latin typeface="Aptos" panose="020B0004020202020204"/>
              </a:rPr>
              <a:t>RForest</a:t>
            </a:r>
            <a:r>
              <a:rPr lang="de-DE" sz="1100" dirty="0">
                <a:latin typeface="Aptos" panose="020B0004020202020204"/>
              </a:rPr>
              <a:t>, SARIMA, </a:t>
            </a:r>
            <a:r>
              <a:rPr lang="de-DE" sz="1100" dirty="0" err="1">
                <a:latin typeface="Aptos" panose="020B0004020202020204"/>
              </a:rPr>
              <a:t>Telemanom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err="1">
                <a:latin typeface="Aptos" panose="020B0004020202020204"/>
              </a:rPr>
              <a:t>Torsk</a:t>
            </a:r>
            <a:r>
              <a:rPr lang="de-DE" sz="1100" dirty="0">
                <a:latin typeface="Aptos" panose="020B0004020202020204"/>
              </a:rPr>
              <a:t>, Triple ES, </a:t>
            </a:r>
            <a:r>
              <a:rPr lang="de-DE" sz="1100" dirty="0" err="1" smtClean="0">
                <a:latin typeface="Aptos" panose="020B0004020202020204"/>
              </a:rPr>
              <a:t>XGBoosting</a:t>
            </a:r>
            <a:r>
              <a:rPr lang="de-DE" sz="1100" dirty="0" smtClean="0">
                <a:latin typeface="Aptos" panose="020B0004020202020204"/>
              </a:rPr>
              <a:t>           </a:t>
            </a:r>
            <a:r>
              <a:rPr lang="de-DE" sz="1100" dirty="0" smtClean="0">
                <a:latin typeface="Aptos" panose="020B0004020202020204"/>
              </a:rPr>
              <a:t>  </a:t>
            </a:r>
            <a:r>
              <a:rPr lang="de-DE" dirty="0" smtClean="0">
                <a:latin typeface="Aptos" panose="020B0004020202020204"/>
              </a:rPr>
              <a:t>(</a:t>
            </a:r>
            <a:r>
              <a:rPr lang="de-DE" b="1" dirty="0" smtClean="0">
                <a:latin typeface="Aptos" panose="020B0004020202020204"/>
              </a:rPr>
              <a:t>17 </a:t>
            </a:r>
            <a:r>
              <a:rPr lang="de-DE" b="1" dirty="0" err="1" smtClean="0">
                <a:latin typeface="Aptos" panose="020B0004020202020204"/>
              </a:rPr>
              <a:t>techniques</a:t>
            </a:r>
            <a:r>
              <a:rPr lang="de-DE" dirty="0" smtClean="0">
                <a:latin typeface="Aptos" panose="020B0004020202020204"/>
              </a:rPr>
              <a:t>)</a:t>
            </a:r>
            <a:endParaRPr lang="de-DE" dirty="0">
              <a:latin typeface="Aptos" panose="020B000402020202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66352" y="2237406"/>
            <a:ext cx="4965442" cy="648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de-DE" sz="1100" dirty="0" smtClean="0">
                <a:latin typeface="Aptos" panose="020B0004020202020204"/>
              </a:rPr>
              <a:t>AE, </a:t>
            </a:r>
            <a:r>
              <a:rPr lang="de-DE" sz="1100" dirty="0" err="1">
                <a:latin typeface="Aptos" panose="020B0004020202020204"/>
              </a:rPr>
              <a:t>Bagel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smtClean="0">
                <a:latin typeface="Aptos" panose="020B0004020202020204"/>
              </a:rPr>
              <a:t>DAE, </a:t>
            </a:r>
            <a:r>
              <a:rPr lang="de-DE" sz="1100" dirty="0">
                <a:latin typeface="Aptos" panose="020B0004020202020204"/>
              </a:rPr>
              <a:t>Donut, </a:t>
            </a:r>
            <a:r>
              <a:rPr lang="de-DE" sz="1100" dirty="0" err="1">
                <a:latin typeface="Aptos" panose="020B0004020202020204"/>
              </a:rPr>
              <a:t>EncDec</a:t>
            </a:r>
            <a:r>
              <a:rPr lang="de-DE" sz="1100" dirty="0">
                <a:latin typeface="Aptos" panose="020B0004020202020204"/>
              </a:rPr>
              <a:t>-AD, FFT, </a:t>
            </a:r>
            <a:r>
              <a:rPr lang="de-DE" sz="1100" dirty="0" smtClean="0">
                <a:latin typeface="Aptos" panose="020B0004020202020204"/>
              </a:rPr>
              <a:t>IE-CAE, </a:t>
            </a:r>
            <a:r>
              <a:rPr lang="de-DE" sz="1100" dirty="0">
                <a:latin typeface="Aptos" panose="020B0004020202020204"/>
              </a:rPr>
              <a:t>LSTM-VAE, MSCRED, </a:t>
            </a:r>
            <a:r>
              <a:rPr lang="de-DE" sz="1100" dirty="0" err="1">
                <a:latin typeface="Aptos" panose="020B0004020202020204"/>
              </a:rPr>
              <a:t>OmniAnomaly</a:t>
            </a:r>
            <a:r>
              <a:rPr lang="de-DE" sz="1100" dirty="0">
                <a:latin typeface="Aptos" panose="020B0004020202020204"/>
              </a:rPr>
              <a:t>, PCI, PCC, </a:t>
            </a:r>
            <a:r>
              <a:rPr lang="de-DE" sz="1100" dirty="0" err="1">
                <a:latin typeface="Aptos" panose="020B0004020202020204"/>
              </a:rPr>
              <a:t>RobustPCA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smtClean="0">
                <a:latin typeface="Aptos" panose="020B0004020202020204"/>
              </a:rPr>
              <a:t>SR, </a:t>
            </a:r>
            <a:r>
              <a:rPr lang="de-DE" sz="1100" dirty="0">
                <a:latin typeface="Aptos" panose="020B0004020202020204"/>
              </a:rPr>
              <a:t>SR-CNN, </a:t>
            </a:r>
            <a:r>
              <a:rPr lang="de-DE" sz="1100" dirty="0" err="1" smtClean="0">
                <a:latin typeface="Aptos" panose="020B0004020202020204"/>
              </a:rPr>
              <a:t>TAnoGan</a:t>
            </a:r>
            <a:endParaRPr lang="de-DE" sz="1100" dirty="0" smtClean="0">
              <a:latin typeface="Aptos" panose="020B0004020202020204"/>
            </a:endParaRPr>
          </a:p>
          <a:p>
            <a:pPr algn="r"/>
            <a:r>
              <a:rPr lang="de-DE" dirty="0" smtClean="0">
                <a:latin typeface="Aptos" panose="020B0004020202020204"/>
              </a:rPr>
              <a:t>(</a:t>
            </a:r>
            <a:r>
              <a:rPr lang="de-DE" b="1" dirty="0" smtClean="0">
                <a:latin typeface="Aptos" panose="020B0004020202020204"/>
              </a:rPr>
              <a:t>16 </a:t>
            </a:r>
            <a:r>
              <a:rPr lang="de-DE" b="1" dirty="0" err="1" smtClean="0">
                <a:latin typeface="Aptos" panose="020B0004020202020204"/>
              </a:rPr>
              <a:t>techniques</a:t>
            </a:r>
            <a:r>
              <a:rPr lang="de-DE" dirty="0" smtClean="0">
                <a:latin typeface="Aptos" panose="020B0004020202020204"/>
              </a:rPr>
              <a:t>)</a:t>
            </a:r>
            <a:endParaRPr lang="de-DE" sz="1100" dirty="0">
              <a:latin typeface="Aptos" panose="020B000402020202020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6352" y="3091299"/>
            <a:ext cx="4965442" cy="648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1100" dirty="0">
                <a:latin typeface="Aptos" panose="020B0004020202020204"/>
              </a:rPr>
              <a:t>Ensemble GI, </a:t>
            </a:r>
            <a:r>
              <a:rPr lang="de-DE" sz="1100" dirty="0" err="1">
                <a:latin typeface="Aptos" panose="020B0004020202020204"/>
              </a:rPr>
              <a:t>GrammarViz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err="1">
                <a:latin typeface="Aptos" panose="020B0004020202020204"/>
              </a:rPr>
              <a:t>LaserDBN</a:t>
            </a:r>
            <a:r>
              <a:rPr lang="de-DE" sz="1100" dirty="0">
                <a:latin typeface="Aptos" panose="020B0004020202020204"/>
              </a:rPr>
              <a:t>, </a:t>
            </a:r>
            <a:r>
              <a:rPr lang="de-DE" sz="1100" dirty="0" err="1">
                <a:latin typeface="Aptos" panose="020B0004020202020204"/>
              </a:rPr>
              <a:t>MultiHMM</a:t>
            </a:r>
            <a:r>
              <a:rPr lang="de-DE" sz="1100" dirty="0">
                <a:latin typeface="Aptos" panose="020B0004020202020204"/>
              </a:rPr>
              <a:t>, PST, Series2Graph, TARZAN, </a:t>
            </a:r>
            <a:r>
              <a:rPr lang="de-DE" sz="1100" dirty="0" err="1" smtClean="0">
                <a:latin typeface="Aptos" panose="020B0004020202020204"/>
              </a:rPr>
              <a:t>TSBitmap</a:t>
            </a:r>
            <a:endParaRPr lang="de-DE" sz="1100" dirty="0" smtClean="0">
              <a:latin typeface="Aptos" panose="020B0004020202020204"/>
            </a:endParaRPr>
          </a:p>
          <a:p>
            <a:pPr algn="r"/>
            <a:endParaRPr lang="de-DE" sz="1100" dirty="0">
              <a:latin typeface="Aptos" panose="020B0004020202020204"/>
            </a:endParaRPr>
          </a:p>
          <a:p>
            <a:pPr algn="r"/>
            <a:r>
              <a:rPr lang="de-DE" dirty="0" smtClean="0">
                <a:latin typeface="Aptos" panose="020B0004020202020204"/>
              </a:rPr>
              <a:t>(</a:t>
            </a:r>
            <a:r>
              <a:rPr lang="de-DE" b="1" dirty="0" smtClean="0">
                <a:latin typeface="Aptos" panose="020B0004020202020204"/>
              </a:rPr>
              <a:t>8 </a:t>
            </a:r>
            <a:r>
              <a:rPr lang="de-DE" b="1" dirty="0" err="1" smtClean="0">
                <a:latin typeface="Aptos" panose="020B0004020202020204"/>
              </a:rPr>
              <a:t>techniques</a:t>
            </a:r>
            <a:r>
              <a:rPr lang="de-DE" dirty="0" smtClean="0">
                <a:latin typeface="Aptos" panose="020B0004020202020204"/>
              </a:rPr>
              <a:t>)</a:t>
            </a:r>
            <a:endParaRPr lang="de-DE" sz="1100" dirty="0">
              <a:latin typeface="Aptos" panose="020B000402020202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66352" y="3945192"/>
            <a:ext cx="4965442" cy="648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1100" dirty="0">
                <a:latin typeface="Aptos" panose="020B0004020202020204"/>
              </a:rPr>
              <a:t>CBLOF, COF, </a:t>
            </a:r>
            <a:r>
              <a:rPr lang="de-DE" sz="1100" dirty="0" err="1">
                <a:latin typeface="Aptos" panose="020B0004020202020204"/>
              </a:rPr>
              <a:t>DBStream</a:t>
            </a:r>
            <a:r>
              <a:rPr lang="de-DE" sz="1100" dirty="0">
                <a:latin typeface="Aptos" panose="020B0004020202020204"/>
              </a:rPr>
              <a:t>, HOT SAX, Hybrid KNN, k-</a:t>
            </a:r>
            <a:r>
              <a:rPr lang="de-DE" sz="1100" dirty="0" err="1">
                <a:latin typeface="Aptos" panose="020B0004020202020204"/>
              </a:rPr>
              <a:t>Means</a:t>
            </a:r>
            <a:r>
              <a:rPr lang="de-DE" sz="1100" dirty="0">
                <a:latin typeface="Aptos" panose="020B0004020202020204"/>
              </a:rPr>
              <a:t>, KNN, LOF, </a:t>
            </a:r>
            <a:r>
              <a:rPr lang="de-DE" sz="1100" dirty="0" err="1">
                <a:latin typeface="Aptos" panose="020B0004020202020204"/>
              </a:rPr>
              <a:t>NormA</a:t>
            </a:r>
            <a:r>
              <a:rPr lang="de-DE" sz="1100" dirty="0">
                <a:latin typeface="Aptos" panose="020B0004020202020204"/>
              </a:rPr>
              <a:t>-SJ, </a:t>
            </a:r>
            <a:r>
              <a:rPr lang="de-DE" sz="1100" dirty="0" smtClean="0">
                <a:latin typeface="Aptos" panose="020B0004020202020204"/>
              </a:rPr>
              <a:t>PS-SVM, </a:t>
            </a:r>
            <a:r>
              <a:rPr lang="de-DE" sz="1100" dirty="0">
                <a:latin typeface="Aptos" panose="020B0004020202020204"/>
              </a:rPr>
              <a:t>SAND, SSA, STAMP, STOMP, Sub-LOF, VALMOD, </a:t>
            </a:r>
            <a:r>
              <a:rPr lang="de-DE" sz="1100" dirty="0" err="1">
                <a:latin typeface="Aptos" panose="020B0004020202020204"/>
              </a:rPr>
              <a:t>Left</a:t>
            </a:r>
            <a:r>
              <a:rPr lang="de-DE" sz="1100" dirty="0">
                <a:latin typeface="Aptos" panose="020B0004020202020204"/>
              </a:rPr>
              <a:t> </a:t>
            </a:r>
            <a:r>
              <a:rPr lang="de-DE" sz="1100" dirty="0" err="1" smtClean="0">
                <a:latin typeface="Aptos" panose="020B0004020202020204"/>
              </a:rPr>
              <a:t>STAMPi</a:t>
            </a:r>
            <a:endParaRPr lang="de-DE" sz="1100" dirty="0" smtClean="0">
              <a:latin typeface="Aptos" panose="020B0004020202020204"/>
            </a:endParaRPr>
          </a:p>
          <a:p>
            <a:pPr algn="r"/>
            <a:r>
              <a:rPr lang="de-DE" dirty="0" smtClean="0">
                <a:latin typeface="Aptos" panose="020B0004020202020204"/>
              </a:rPr>
              <a:t>(</a:t>
            </a:r>
            <a:r>
              <a:rPr lang="de-DE" b="1" dirty="0" smtClean="0">
                <a:latin typeface="Aptos" panose="020B0004020202020204"/>
              </a:rPr>
              <a:t>17 </a:t>
            </a:r>
            <a:r>
              <a:rPr lang="de-DE" b="1" dirty="0" err="1" smtClean="0">
                <a:latin typeface="Aptos" panose="020B0004020202020204"/>
              </a:rPr>
              <a:t>techniques</a:t>
            </a:r>
            <a:r>
              <a:rPr lang="de-DE" dirty="0" smtClean="0">
                <a:latin typeface="Aptos" panose="020B0004020202020204"/>
              </a:rPr>
              <a:t>)</a:t>
            </a:r>
            <a:endParaRPr lang="de-DE" sz="1100" dirty="0">
              <a:latin typeface="Aptos" panose="020B00040202020202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66352" y="4799085"/>
            <a:ext cx="4965442" cy="648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1100" dirty="0">
                <a:latin typeface="Aptos" panose="020B0004020202020204"/>
              </a:rPr>
              <a:t>COPOD, DWT-MLEAD, Fast-MCD, HBOS, </a:t>
            </a:r>
            <a:r>
              <a:rPr lang="de-DE" sz="1100" dirty="0" smtClean="0">
                <a:latin typeface="Aptos" panose="020B0004020202020204"/>
              </a:rPr>
              <a:t>NF, </a:t>
            </a:r>
            <a:r>
              <a:rPr lang="de-DE" sz="1100" dirty="0">
                <a:latin typeface="Aptos" panose="020B0004020202020204"/>
              </a:rPr>
              <a:t>S-H-ESD, DSPOT, </a:t>
            </a:r>
            <a:r>
              <a:rPr lang="de-DE" sz="1100" dirty="0" smtClean="0">
                <a:latin typeface="Aptos" panose="020B0004020202020204"/>
              </a:rPr>
              <a:t>Sub-Fast-MCD</a:t>
            </a:r>
          </a:p>
          <a:p>
            <a:endParaRPr lang="de-DE" sz="1100" dirty="0">
              <a:latin typeface="Aptos" panose="020B0004020202020204"/>
            </a:endParaRPr>
          </a:p>
          <a:p>
            <a:pPr algn="r"/>
            <a:r>
              <a:rPr lang="de-DE" dirty="0" smtClean="0">
                <a:latin typeface="Aptos" panose="020B0004020202020204"/>
              </a:rPr>
              <a:t>(</a:t>
            </a:r>
            <a:r>
              <a:rPr lang="de-DE" b="1" dirty="0" smtClean="0">
                <a:latin typeface="Aptos" panose="020B0004020202020204"/>
              </a:rPr>
              <a:t>8 </a:t>
            </a:r>
            <a:r>
              <a:rPr lang="de-DE" b="1" dirty="0" err="1" smtClean="0">
                <a:latin typeface="Aptos" panose="020B0004020202020204"/>
              </a:rPr>
              <a:t>techniques</a:t>
            </a:r>
            <a:r>
              <a:rPr lang="de-DE" dirty="0" smtClean="0">
                <a:latin typeface="Aptos" panose="020B0004020202020204"/>
              </a:rPr>
              <a:t>)</a:t>
            </a:r>
            <a:endParaRPr lang="de-DE" sz="1100" dirty="0">
              <a:latin typeface="Aptos" panose="020B000402020202020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66352" y="5652976"/>
            <a:ext cx="4965442" cy="64800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sz="1100" dirty="0">
                <a:latin typeface="Aptos" panose="020B0004020202020204"/>
              </a:rPr>
              <a:t>EIF, HIF, IF-LOF, </a:t>
            </a:r>
            <a:r>
              <a:rPr lang="en-US" sz="1100" dirty="0" err="1">
                <a:latin typeface="Aptos" panose="020B0004020202020204"/>
              </a:rPr>
              <a:t>iForest</a:t>
            </a:r>
            <a:r>
              <a:rPr lang="en-US" sz="1100" dirty="0">
                <a:latin typeface="Aptos" panose="020B0004020202020204"/>
              </a:rPr>
              <a:t>, </a:t>
            </a:r>
            <a:r>
              <a:rPr lang="en-US" sz="1100" dirty="0" smtClean="0">
                <a:latin typeface="Aptos" panose="020B0004020202020204"/>
              </a:rPr>
              <a:t>Sub-IF</a:t>
            </a:r>
          </a:p>
          <a:p>
            <a:pPr algn="r"/>
            <a:endParaRPr lang="en-US" sz="1100" dirty="0">
              <a:latin typeface="Aptos" panose="020B0004020202020204"/>
            </a:endParaRPr>
          </a:p>
          <a:p>
            <a:pPr algn="r"/>
            <a:endParaRPr lang="en-US" sz="1100" dirty="0" smtClean="0">
              <a:latin typeface="Aptos" panose="020B0004020202020204"/>
            </a:endParaRPr>
          </a:p>
          <a:p>
            <a:pPr algn="r"/>
            <a:r>
              <a:rPr lang="en-US" dirty="0" smtClean="0">
                <a:latin typeface="Aptos" panose="020B0004020202020204"/>
              </a:rPr>
              <a:t>(</a:t>
            </a:r>
            <a:r>
              <a:rPr lang="en-US" b="1" dirty="0" smtClean="0">
                <a:latin typeface="Aptos" panose="020B0004020202020204"/>
              </a:rPr>
              <a:t>5 techniques</a:t>
            </a:r>
            <a:r>
              <a:rPr lang="en-US" dirty="0" smtClean="0">
                <a:latin typeface="Aptos" panose="020B0004020202020204"/>
              </a:rPr>
              <a:t>)</a:t>
            </a:r>
            <a:endParaRPr lang="de-DE" sz="1100" dirty="0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269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748</Words>
  <Application>Microsoft Office PowerPoint</Application>
  <PresentationFormat>Widescreen</PresentationFormat>
  <Paragraphs>173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Arimo</vt:lpstr>
      <vt:lpstr>Cambria Math</vt:lpstr>
      <vt:lpstr>MesloLGS NF Regular</vt:lpstr>
      <vt:lpstr>Verdana</vt:lpstr>
      <vt:lpstr>Simple Light</vt:lpstr>
      <vt:lpstr>Detecting Subsequence Anomalies in Time Series</vt:lpstr>
      <vt:lpstr>Introduction</vt:lpstr>
      <vt:lpstr>Introduction</vt:lpstr>
      <vt:lpstr>Outline</vt:lpstr>
      <vt:lpstr>Types of Anomalies</vt:lpstr>
      <vt:lpstr>Types of Anomalies</vt:lpstr>
      <vt:lpstr>Anomaly Detection Methods – by Research Domains</vt:lpstr>
      <vt:lpstr>Anomaly Detection Methods – by Learning Type</vt:lpstr>
      <vt:lpstr>Anomaly Detection Methods – by Family</vt:lpstr>
      <vt:lpstr>Distance-based: MatrixProfile</vt:lpstr>
      <vt:lpstr>Distance-based: MatrixProfile</vt:lpstr>
      <vt:lpstr>Distance-based: MatrixProfile</vt:lpstr>
      <vt:lpstr>Distance-based: MatrixProfile</vt:lpstr>
      <vt:lpstr>Distance-based: MatrixProfile</vt:lpstr>
      <vt:lpstr>Tree-based: Isolation Forest</vt:lpstr>
      <vt:lpstr>Forecasting-based: LSTM-AD</vt:lpstr>
      <vt:lpstr>Benchmarks &amp; Datasets</vt:lpstr>
      <vt:lpstr>Benchmarks &amp; Datasets</vt:lpstr>
      <vt:lpstr>Performance Comparison</vt:lpstr>
      <vt:lpstr>Multivariate Benchmarks are too easy</vt:lpstr>
      <vt:lpstr>Multivariate Benchmarks are too easy</vt:lpstr>
      <vt:lpstr>Example code</vt:lpstr>
      <vt:lpstr>Outlook</vt:lpstr>
      <vt:lpstr>References</vt:lpstr>
      <vt:lpstr>Canonical Time-series Characteristics (Catch22)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Characterisation of nuisance calls in-network and improved detection using machine learning techniques</dc:title>
  <dc:creator>Matthew Middlehurst</dc:creator>
  <cp:lastModifiedBy>Schmidl, Sebastian</cp:lastModifiedBy>
  <cp:revision>1866</cp:revision>
  <dcterms:modified xsi:type="dcterms:W3CDTF">2024-09-06T08:10:46Z</dcterms:modified>
</cp:coreProperties>
</file>