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44" r:id="rId3"/>
    <p:sldId id="513" r:id="rId4"/>
    <p:sldId id="534" r:id="rId5"/>
    <p:sldId id="361" r:id="rId6"/>
    <p:sldId id="2540" r:id="rId7"/>
    <p:sldId id="2541" r:id="rId8"/>
    <p:sldId id="2542" r:id="rId9"/>
    <p:sldId id="2539" r:id="rId10"/>
    <p:sldId id="25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08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006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9;p1"/>
          <p:cNvSpPr/>
          <p:nvPr userDrawn="1"/>
        </p:nvSpPr>
        <p:spPr>
          <a:xfrm>
            <a:off x="0" y="3700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  <p:sp>
        <p:nvSpPr>
          <p:cNvPr id="6" name="Google Shape;9;p1"/>
          <p:cNvSpPr/>
          <p:nvPr userDrawn="1"/>
        </p:nvSpPr>
        <p:spPr>
          <a:xfrm>
            <a:off x="0" y="6818492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aeon-tutorials.github.io/ECML-2024/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1.png"/><Relationship Id="rId7" Type="http://schemas.openxmlformats.org/officeDocument/2006/relationships/image" Target="../media/image32.tif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tiff"/><Relationship Id="rId11" Type="http://schemas.openxmlformats.org/officeDocument/2006/relationships/image" Target="../media/image36.png"/><Relationship Id="rId5" Type="http://schemas.openxmlformats.org/officeDocument/2006/relationships/image" Target="../media/image30.tif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4.tiff"/><Relationship Id="rId14" Type="http://schemas.openxmlformats.org/officeDocument/2006/relationships/image" Target="../media/image39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llthlab.ac.uk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github.com/aeon-toolkit/aeon-neuro/blob/main/examples/data_loading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on-toolkit/aeon-tutorials/blob/main/KDD-2024/Notebooks/part1_Introduction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eon-toolkit/aeon-tutorials/blob/main/ECML-2024/Notebooks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aeon-tutorials.github.io/KDD-202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hyperlink" Target="https://aeon-tutorials.github.io/KDD-2024/co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F2C09-14C6-E977-E777-19C2A57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24" y="5540267"/>
            <a:ext cx="1743318" cy="111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92" y="37834"/>
            <a:ext cx="10495355" cy="1760751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Introduction to Machine Learning from Time Series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828789" y="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31" y="2104328"/>
            <a:ext cx="2496126" cy="79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48" y="2184445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377647" y="6311847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185086" y="2712448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1585436" y="1932765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1659870" y="2723210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767" y="5345244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31" y="2119502"/>
            <a:ext cx="827405" cy="868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352" y="2172747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7553445" y="1898729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81" y="2028040"/>
            <a:ext cx="752801" cy="8798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453" y="3470292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523670" y="4264932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79DB-681D-5D62-E5B2-87B78D6E45F6}"/>
              </a:ext>
            </a:extLst>
          </p:cNvPr>
          <p:cNvSpPr txBox="1"/>
          <p:nvPr/>
        </p:nvSpPr>
        <p:spPr>
          <a:xfrm>
            <a:off x="2750223" y="71807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0"/>
              </a:rPr>
              <a:t>https://aeon-tutorials.github.io/ECML-2024/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35D4-8FC8-85A4-BB03-C66EA00EA12E}"/>
              </a:ext>
            </a:extLst>
          </p:cNvPr>
          <p:cNvSpPr txBox="1"/>
          <p:nvPr/>
        </p:nvSpPr>
        <p:spPr>
          <a:xfrm>
            <a:off x="1698803" y="317038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286D2-433A-3670-AA7E-92CB231CF5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717" y="3448849"/>
            <a:ext cx="2267266" cy="1066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837A-ACEA-6968-E2F3-8A4D570BE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372" y="3587778"/>
            <a:ext cx="827406" cy="834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FF1DE2-0D42-D693-C2B5-410EEEB39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8803" y="5345244"/>
            <a:ext cx="952633" cy="101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7ECE1C-BA99-D5E3-8218-30ABB1E32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2436" y="3420981"/>
            <a:ext cx="876422" cy="1076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A42C62-0523-BFCC-9292-3FA460BE4C5B}"/>
              </a:ext>
            </a:extLst>
          </p:cNvPr>
          <p:cNvSpPr txBox="1"/>
          <p:nvPr/>
        </p:nvSpPr>
        <p:spPr>
          <a:xfrm>
            <a:off x="1575582" y="451579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CA1FFD-5866-F9FA-D9BD-5EF7CF5E19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6671" y="3530843"/>
            <a:ext cx="619211" cy="8383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7494D9-DD2E-CFF6-29C4-5BE76E6854F6}"/>
              </a:ext>
            </a:extLst>
          </p:cNvPr>
          <p:cNvSpPr txBox="1"/>
          <p:nvPr/>
        </p:nvSpPr>
        <p:spPr>
          <a:xfrm>
            <a:off x="5326342" y="5011893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Sebastian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Schmidl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E8948B-C005-899B-EE9D-85D437070A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6986" y="5422576"/>
            <a:ext cx="695422" cy="1076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9AB1C7-4748-E2D2-8E5E-D2BB0912012C}"/>
              </a:ext>
            </a:extLst>
          </p:cNvPr>
          <p:cNvSpPr txBox="1"/>
          <p:nvPr/>
        </p:nvSpPr>
        <p:spPr>
          <a:xfrm>
            <a:off x="8298803" y="6075935"/>
            <a:ext cx="2177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Thorsten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Papenbrock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81240C-B378-C607-2F51-A940D85BA38F}"/>
              </a:ext>
            </a:extLst>
          </p:cNvPr>
          <p:cNvSpPr txBox="1"/>
          <p:nvPr/>
        </p:nvSpPr>
        <p:spPr>
          <a:xfrm>
            <a:off x="7553445" y="5018649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Phillip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Wenig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5F36F7-1FE5-F885-E1B4-D2CC0D5CA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95778" y="5583047"/>
            <a:ext cx="812908" cy="922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BBEC5C-D1EB-31BA-C169-E5612D0840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117" y="5394419"/>
            <a:ext cx="1857318" cy="6815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6568BE-0CCD-4B1C-F8C5-B5D70081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68165" y="5583047"/>
            <a:ext cx="768967" cy="922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153177-FF1F-40D7-0DB0-2D175C989D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2354" y="1973630"/>
            <a:ext cx="847843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BC59E-1DED-E3DC-2806-83D326633A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1778"/>
            <a:ext cx="1377538" cy="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91" y="90564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079046" y="2067309"/>
            <a:ext cx="23208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Segmentation 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155251" y="118710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15:30 – 16:00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109339" y="3827349"/>
            <a:ext cx="30272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Anomaly Detection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317453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16:30 – 17:00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132882" y="5195511"/>
            <a:ext cx="28245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Deep learning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72FF-80EE-2360-EFBD-1CB42ABCF346}"/>
              </a:ext>
            </a:extLst>
          </p:cNvPr>
          <p:cNvSpPr txBox="1"/>
          <p:nvPr/>
        </p:nvSpPr>
        <p:spPr>
          <a:xfrm>
            <a:off x="413025" y="2798558"/>
            <a:ext cx="1078330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COFFEE BREAK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619C3-4DDF-0C83-36F1-A021A72B8F9B}"/>
              </a:ext>
            </a:extLst>
          </p:cNvPr>
          <p:cNvSpPr txBox="1"/>
          <p:nvPr/>
        </p:nvSpPr>
        <p:spPr>
          <a:xfrm>
            <a:off x="123943" y="608398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17:30 – 18:00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CD709-5B9B-954E-F3D2-4F35D13232E6}"/>
              </a:ext>
            </a:extLst>
          </p:cNvPr>
          <p:cNvSpPr txBox="1"/>
          <p:nvPr/>
        </p:nvSpPr>
        <p:spPr>
          <a:xfrm>
            <a:off x="2024138" y="6083988"/>
            <a:ext cx="51563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Conclusions, future direction, Q&amp;A</a:t>
            </a:r>
            <a:endParaRPr lang="en-GB" sz="2400" dirty="0"/>
          </a:p>
        </p:txBody>
      </p:sp>
      <p:pic>
        <p:nvPicPr>
          <p:cNvPr id="20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A826B8F8-A34B-886F-28FA-0AD675D2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44" y="1016715"/>
            <a:ext cx="6421680" cy="164948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Line">
            <a:extLst>
              <a:ext uri="{FF2B5EF4-FFF2-40B4-BE49-F238E27FC236}">
                <a16:creationId xmlns:a16="http://schemas.microsoft.com/office/drawing/2014/main" id="{7647B519-2642-9516-F879-7AD94E922513}"/>
              </a:ext>
            </a:extLst>
          </p:cNvPr>
          <p:cNvSpPr/>
          <p:nvPr/>
        </p:nvSpPr>
        <p:spPr>
          <a:xfrm flipV="1">
            <a:off x="7464378" y="893905"/>
            <a:ext cx="1" cy="1714948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946D0F0F-F513-B746-002D-7AEBD04D33A7}"/>
              </a:ext>
            </a:extLst>
          </p:cNvPr>
          <p:cNvSpPr/>
          <p:nvPr/>
        </p:nvSpPr>
        <p:spPr>
          <a:xfrm flipV="1">
            <a:off x="9370733" y="952204"/>
            <a:ext cx="1" cy="1714949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FAF63E-6243-7BB2-5C61-BF4F67A44EE0}"/>
              </a:ext>
            </a:extLst>
          </p:cNvPr>
          <p:cNvSpPr txBox="1"/>
          <p:nvPr/>
        </p:nvSpPr>
        <p:spPr>
          <a:xfrm>
            <a:off x="1878924" y="101533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F1CB8C-BEAB-F00E-35D4-A8F516B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3" y="1909805"/>
            <a:ext cx="827406" cy="8341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BF4C230-83E1-580C-905E-1B80F0F7F0DF}"/>
              </a:ext>
            </a:extLst>
          </p:cNvPr>
          <p:cNvSpPr txBox="1"/>
          <p:nvPr/>
        </p:nvSpPr>
        <p:spPr>
          <a:xfrm>
            <a:off x="1878924" y="1428394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45560-284A-1024-6542-B18807BBA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35" y="1841456"/>
            <a:ext cx="619211" cy="838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64F457-0DF4-03FF-65A9-9842AD16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91" y="3700534"/>
            <a:ext cx="695422" cy="107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155251" y="4589990"/>
            <a:ext cx="1604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17:00 – 17:30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6DBA86E-4F65-3D32-6667-C3BBB446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6" y="4966311"/>
            <a:ext cx="737219" cy="1018854"/>
          </a:xfrm>
          <a:prstGeom prst="rect">
            <a:avLst/>
          </a:prstGeom>
        </p:spPr>
      </p:pic>
      <p:sp>
        <p:nvSpPr>
          <p:cNvPr id="36" name="Freeform 62">
            <a:extLst>
              <a:ext uri="{FF2B5EF4-FFF2-40B4-BE49-F238E27FC236}">
                <a16:creationId xmlns:a16="http://schemas.microsoft.com/office/drawing/2014/main" id="{3B44C5AD-6C03-F95A-1CD4-ABB3167ED135}"/>
              </a:ext>
            </a:extLst>
          </p:cNvPr>
          <p:cNvSpPr>
            <a:spLocks/>
          </p:cNvSpPr>
          <p:nvPr/>
        </p:nvSpPr>
        <p:spPr bwMode="auto">
          <a:xfrm>
            <a:off x="4845167" y="3467202"/>
            <a:ext cx="1808162" cy="968375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63">
            <a:extLst>
              <a:ext uri="{FF2B5EF4-FFF2-40B4-BE49-F238E27FC236}">
                <a16:creationId xmlns:a16="http://schemas.microsoft.com/office/drawing/2014/main" id="{46BCC8F4-CF20-AEFD-0FBD-6F105E18D997}"/>
              </a:ext>
            </a:extLst>
          </p:cNvPr>
          <p:cNvSpPr>
            <a:spLocks/>
          </p:cNvSpPr>
          <p:nvPr/>
        </p:nvSpPr>
        <p:spPr bwMode="auto">
          <a:xfrm>
            <a:off x="6653329" y="3497364"/>
            <a:ext cx="2125663" cy="906463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64">
            <a:extLst>
              <a:ext uri="{FF2B5EF4-FFF2-40B4-BE49-F238E27FC236}">
                <a16:creationId xmlns:a16="http://schemas.microsoft.com/office/drawing/2014/main" id="{2AA22A79-2EB4-6F3C-2DA6-46E6AA1D4E88}"/>
              </a:ext>
            </a:extLst>
          </p:cNvPr>
          <p:cNvSpPr>
            <a:spLocks/>
          </p:cNvSpPr>
          <p:nvPr/>
        </p:nvSpPr>
        <p:spPr bwMode="auto">
          <a:xfrm>
            <a:off x="8778992" y="3518002"/>
            <a:ext cx="1863725" cy="885825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26A1F2-CC3D-6654-E884-086EA9AC7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998" y="4599130"/>
            <a:ext cx="4588894" cy="14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615045" y="13415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accent2">
                    <a:lumMod val="75000"/>
                  </a:schemeClr>
                </a:solidFill>
              </a:rPr>
              <a:t>What is a time series?</a:t>
            </a:r>
            <a:endParaRPr lang="en-GB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020CC-428F-1EA3-6048-021BE04CB4B3}"/>
              </a:ext>
            </a:extLst>
          </p:cNvPr>
          <p:cNvSpPr txBox="1">
            <a:spLocks/>
          </p:cNvSpPr>
          <p:nvPr/>
        </p:nvSpPr>
        <p:spPr>
          <a:xfrm>
            <a:off x="1440950" y="1085055"/>
            <a:ext cx="9310099" cy="104719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400" dirty="0">
                <a:solidFill>
                  <a:schemeClr val="tx1"/>
                </a:solidFill>
              </a:rPr>
              <a:t>A time series is an ordered list of observations of real valued variable(s)</a:t>
            </a:r>
          </a:p>
          <a:p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E3A6-07F8-C418-7F4A-638EC8D8DBB2}"/>
              </a:ext>
            </a:extLst>
          </p:cNvPr>
          <p:cNvSpPr txBox="1"/>
          <p:nvPr/>
        </p:nvSpPr>
        <p:spPr>
          <a:xfrm>
            <a:off x="108725" y="2421655"/>
            <a:ext cx="991289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scalar, we call it a univariate time series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DEFE3-32E4-B0CE-7AE8-BD26C0ED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978" y="1759580"/>
            <a:ext cx="1944556" cy="13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E8AA-D9E7-11A0-23B2-31FA8C26FBF1}"/>
              </a:ext>
            </a:extLst>
          </p:cNvPr>
          <p:cNvSpPr txBox="1"/>
          <p:nvPr/>
        </p:nvSpPr>
        <p:spPr>
          <a:xfrm>
            <a:off x="108725" y="3220628"/>
            <a:ext cx="991289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vector of observations  we call it a multivariate time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D9AC7-EDA6-2EEF-CE4B-2C3F19DE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254" y="3053133"/>
            <a:ext cx="1407097" cy="1442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8F0AAA-3EBB-7B72-B03E-75910853C3E1}"/>
              </a:ext>
            </a:extLst>
          </p:cNvPr>
          <p:cNvSpPr txBox="1"/>
          <p:nvPr/>
        </p:nvSpPr>
        <p:spPr>
          <a:xfrm>
            <a:off x="108725" y="4295651"/>
            <a:ext cx="40843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The data does not need be ordered in time (sometimes called a data series)</a:t>
            </a:r>
          </a:p>
        </p:txBody>
      </p:sp>
      <p:sp>
        <p:nvSpPr>
          <p:cNvPr id="15" name="Right Arrow 10">
            <a:extLst>
              <a:ext uri="{FF2B5EF4-FFF2-40B4-BE49-F238E27FC236}">
                <a16:creationId xmlns:a16="http://schemas.microsoft.com/office/drawing/2014/main" id="{10DC1C96-5763-5183-AA79-246A0C27E2CA}"/>
              </a:ext>
            </a:extLst>
          </p:cNvPr>
          <p:cNvSpPr/>
          <p:nvPr/>
        </p:nvSpPr>
        <p:spPr>
          <a:xfrm>
            <a:off x="5240468" y="4531685"/>
            <a:ext cx="456043" cy="23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D2906BF-9F6D-5F4A-F0FB-42A68FDD443E}"/>
              </a:ext>
            </a:extLst>
          </p:cNvPr>
          <p:cNvSpPr/>
          <p:nvPr/>
        </p:nvSpPr>
        <p:spPr>
          <a:xfrm>
            <a:off x="6488607" y="4531685"/>
            <a:ext cx="558695" cy="25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camel-1.gif">
            <a:extLst>
              <a:ext uri="{FF2B5EF4-FFF2-40B4-BE49-F238E27FC236}">
                <a16:creationId xmlns:a16="http://schemas.microsoft.com/office/drawing/2014/main" id="{33973BAC-266E-B684-5F06-9E28D4F269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323" y="4280296"/>
            <a:ext cx="881568" cy="800401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97A0E41-83F3-9333-DA13-9DE0736E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73910" t="32633" r="15290" b="37267"/>
          <a:stretch>
            <a:fillRect/>
          </a:stretch>
        </p:blipFill>
        <p:spPr bwMode="auto">
          <a:xfrm>
            <a:off x="5731688" y="4244199"/>
            <a:ext cx="721742" cy="8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D769C89-304A-E99D-6ACD-BD534808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7525" y="4293709"/>
            <a:ext cx="807790" cy="67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E6C5CB-9EBF-63BD-96AE-265B698A8749}"/>
              </a:ext>
            </a:extLst>
          </p:cNvPr>
          <p:cNvSpPr txBox="1"/>
          <p:nvPr/>
        </p:nvSpPr>
        <p:spPr>
          <a:xfrm>
            <a:off x="108725" y="5616896"/>
            <a:ext cx="33457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one series, or a collection of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DE06-0ADD-A46C-FC55-B9A7966B7741}"/>
              </a:ext>
            </a:extLst>
          </p:cNvPr>
          <p:cNvSpPr txBox="1"/>
          <p:nvPr/>
        </p:nvSpPr>
        <p:spPr>
          <a:xfrm>
            <a:off x="3957248" y="5616896"/>
            <a:ext cx="679380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unequal length, missing values, different sampling rates …..</a:t>
            </a:r>
          </a:p>
        </p:txBody>
      </p:sp>
    </p:spTree>
    <p:extLst>
      <p:ext uri="{BB962C8B-B14F-4D97-AF65-F5344CB8AC3E}">
        <p14:creationId xmlns:p14="http://schemas.microsoft.com/office/powerpoint/2010/main" val="18623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980"/>
            <a:ext cx="12411400" cy="1122300"/>
          </a:xfrm>
        </p:spPr>
        <p:txBody>
          <a:bodyPr/>
          <a:lstStyle/>
          <a:p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What is a time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5F09-FEC9-F33C-754B-0704FF8271F8}"/>
              </a:ext>
            </a:extLst>
          </p:cNvPr>
          <p:cNvSpPr txBox="1">
            <a:spLocks/>
          </p:cNvSpPr>
          <p:nvPr/>
        </p:nvSpPr>
        <p:spPr>
          <a:xfrm>
            <a:off x="1806539" y="1356962"/>
            <a:ext cx="9310099" cy="104719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D5D63-81C5-AC69-DE93-03C620E93DA1}"/>
              </a:ext>
            </a:extLst>
          </p:cNvPr>
          <p:cNvSpPr txBox="1">
            <a:spLocks/>
          </p:cNvSpPr>
          <p:nvPr/>
        </p:nvSpPr>
        <p:spPr>
          <a:xfrm>
            <a:off x="1440950" y="1085055"/>
            <a:ext cx="9310099" cy="104719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400" dirty="0">
                <a:solidFill>
                  <a:schemeClr val="bg1"/>
                </a:solidFill>
              </a:rPr>
              <a:t>A time series is an ordered list of observations of real valued variable(s)</a:t>
            </a:r>
          </a:p>
          <a:p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A530A-A410-D5C9-2E2E-AF056D001A89}"/>
              </a:ext>
            </a:extLst>
          </p:cNvPr>
          <p:cNvSpPr txBox="1"/>
          <p:nvPr/>
        </p:nvSpPr>
        <p:spPr>
          <a:xfrm>
            <a:off x="121750" y="2277267"/>
            <a:ext cx="50903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If each observation is a scalar, we call it a univariate time series 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E7F7-0E67-BA1B-1F2D-8DD312CD899C}"/>
              </a:ext>
            </a:extLst>
          </p:cNvPr>
          <p:cNvSpPr txBox="1"/>
          <p:nvPr/>
        </p:nvSpPr>
        <p:spPr>
          <a:xfrm>
            <a:off x="6461588" y="2277267"/>
            <a:ext cx="524674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If each observation is a vector of observations  we call it a multivariate time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6D24A-01AB-5A7E-6E9C-4E4526DC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0" y="3902055"/>
            <a:ext cx="3878928" cy="2641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2799E6-FE43-7439-DF25-0B18B2E5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674" y="3807282"/>
            <a:ext cx="2950401" cy="3024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95ADA2-86D9-53B5-DC7D-195A05DCDC7C}"/>
              </a:ext>
            </a:extLst>
          </p:cNvPr>
          <p:cNvSpPr txBox="1"/>
          <p:nvPr/>
        </p:nvSpPr>
        <p:spPr>
          <a:xfrm>
            <a:off x="4297680" y="4377480"/>
            <a:ext cx="408432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does not need be ordered in time (sometimes called a data series)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3901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">
            <a:extLst>
              <a:ext uri="{FF2B5EF4-FFF2-40B4-BE49-F238E27FC236}">
                <a16:creationId xmlns:a16="http://schemas.microsoft.com/office/drawing/2014/main" id="{7260AC20-E0EC-5FCF-4DFC-03D47AE5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69" y="3533124"/>
            <a:ext cx="32421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9ADB21A8-77C4-9881-705B-1FD5A3BE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73" y="3551373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4D14-5A9F-4E67-A991-D312670B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" y="30089"/>
            <a:ext cx="12411400" cy="1122300"/>
          </a:xfrm>
        </p:spPr>
        <p:txBody>
          <a:bodyPr/>
          <a:lstStyle/>
          <a:p>
            <a:r>
              <a:rPr lang="en-GB" sz="4000" dirty="0"/>
              <a:t>Time Series Machine Learning Tasks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9044D2-CEE3-D5B9-199F-FC467098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3" y="1152388"/>
            <a:ext cx="3280846" cy="221181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5A8447-87DB-47C5-E9C2-2D6CC268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389" y="1101243"/>
            <a:ext cx="3181288" cy="218554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7A5556F-8126-8957-4D58-0F8F491C125E}"/>
              </a:ext>
            </a:extLst>
          </p:cNvPr>
          <p:cNvGrpSpPr>
            <a:grpSpLocks/>
          </p:cNvGrpSpPr>
          <p:nvPr/>
        </p:nvGrpSpPr>
        <p:grpSpPr bwMode="auto">
          <a:xfrm>
            <a:off x="8002333" y="1581698"/>
            <a:ext cx="2819400" cy="1408113"/>
            <a:chOff x="279" y="892"/>
            <a:chExt cx="1776" cy="105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EDFE93F-697C-6207-2434-9BFE0FB3A9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916089D-C3BA-3C27-6F31-26B01550F9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60D0A23-9B19-A4C4-8E65-2607D8ED4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5E07B24-9BC7-CEBF-07F8-2B06F37F86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EDF1E064-A789-676F-E107-C81482CB6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EC8E63D5-07DA-848A-297C-D3FE76B853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8A6075D8-620D-395A-6C26-5A18152EA8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A166C0C4-E1AB-CBAE-8915-673E7EDB2F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AE2265E7-F067-EE00-C799-E589891CE8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5B0AA0A2-8DC1-74B9-D326-F460C0A8E4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88D32FAB-D400-34D9-94C2-F4F956411A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86ACD12C-EBCB-0D15-7F0A-C7E0860CC5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640438CC-97B6-048C-C1C6-6A2C90290F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011C0AFB-5936-EAF1-F449-0664B7F994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BC46711E-9047-07AD-46B8-FFE20683D0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7EA2D27-739F-168B-7534-5E5316EFEC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5BCC33-CE1C-B106-FFE0-4BE52E8C60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47A57EC-80DA-6638-7B38-0663A83E39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0B49657D-9DC9-EC9A-4F48-E2DC4BC0EB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C912D755-EFAA-4700-7E65-3D1CB202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47" y="100665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C32F9F62-87FF-3723-0542-A12D692B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5" y="1028495"/>
            <a:ext cx="195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6D51F18A-FB76-4DE4-B907-CC1C90CE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485" y="5397581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en-US" sz="19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A79310A0-3216-C959-A183-963DBABEE4E2}"/>
              </a:ext>
            </a:extLst>
          </p:cNvPr>
          <p:cNvSpPr>
            <a:spLocks/>
          </p:cNvSpPr>
          <p:nvPr/>
        </p:nvSpPr>
        <p:spPr bwMode="auto">
          <a:xfrm>
            <a:off x="1223453" y="4716596"/>
            <a:ext cx="1090046" cy="535440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6F38BD9-9181-873C-B03E-88412EE3C9B4}"/>
              </a:ext>
            </a:extLst>
          </p:cNvPr>
          <p:cNvSpPr>
            <a:spLocks/>
          </p:cNvSpPr>
          <p:nvPr/>
        </p:nvSpPr>
        <p:spPr bwMode="auto">
          <a:xfrm>
            <a:off x="2213539" y="4661069"/>
            <a:ext cx="957526" cy="670984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86D2854-19A2-AC23-BFDA-F0936BD3AB28}"/>
              </a:ext>
            </a:extLst>
          </p:cNvPr>
          <p:cNvSpPr>
            <a:spLocks/>
          </p:cNvSpPr>
          <p:nvPr/>
        </p:nvSpPr>
        <p:spPr bwMode="auto">
          <a:xfrm>
            <a:off x="3121880" y="4683553"/>
            <a:ext cx="839533" cy="655707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A86C4063-9F53-FE9C-7C8E-8C86FB9C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63" y="3537306"/>
            <a:ext cx="201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Anomaly Detection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0FCEDFCB-6048-E2AE-5418-587E500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52" y="1152389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29E20D3E-15DB-FAEA-ED55-1CB95A45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57" y="996923"/>
            <a:ext cx="18582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Regression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71EC66-18CC-1E83-FCB2-454D2F785BA8}"/>
              </a:ext>
            </a:extLst>
          </p:cNvPr>
          <p:cNvSpPr txBox="1"/>
          <p:nvPr/>
        </p:nvSpPr>
        <p:spPr>
          <a:xfrm flipV="1">
            <a:off x="9647063" y="4902416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19170">
              <a:buClrTx/>
              <a:buSzPct val="100000"/>
            </a:pPr>
            <a:endParaRPr lang="en-US" sz="2133" kern="120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843CA0-9D54-4F6D-846A-9D085C262380}"/>
              </a:ext>
            </a:extLst>
          </p:cNvPr>
          <p:cNvGrpSpPr/>
          <p:nvPr/>
        </p:nvGrpSpPr>
        <p:grpSpPr>
          <a:xfrm>
            <a:off x="1340816" y="1407220"/>
            <a:ext cx="2771976" cy="1488576"/>
            <a:chOff x="844159" y="1082506"/>
            <a:chExt cx="7116472" cy="3236069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D50E26E7-DDED-B961-14D0-09CB84456CC8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77E2E360-A82B-A7B0-1CD8-7DD81CB3EEC0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254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AF3C78-46A4-16E1-4931-B1A9A61F84B9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150B078-179A-AAFC-A381-F87936992C08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254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E8D2FF6C-A618-8E16-2547-351DD0743362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3EF1EF-B8C0-D148-D0B9-ABA89083B9C5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9B9C04D5-FB54-BEE5-1775-9331AB1872A4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3FBD6A-F754-DE09-AF60-72B0430FE104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D12E6DA-9CBF-2CC7-A756-7B11D2469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20">
              <a:extLst>
                <a:ext uri="{FF2B5EF4-FFF2-40B4-BE49-F238E27FC236}">
                  <a16:creationId xmlns:a16="http://schemas.microsoft.com/office/drawing/2014/main" id="{D916A3E4-6B61-A1F0-84B9-AB34F44A1922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45C17BBB-F52E-2B8B-F1F5-7DD3ED847A75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376EE7-CFC2-2CE7-5E5B-02E6352BFDF7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3A32A2-8EAA-3F6D-7FC1-8C196C95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5BBDC3-BA3F-7C1C-909B-62A6C612F9F1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86" name="Picture 8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8408093-3458-D943-02D5-5A74958E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60" y="1473394"/>
            <a:ext cx="3181287" cy="1813390"/>
          </a:xfrm>
          <a:prstGeom prst="rect">
            <a:avLst/>
          </a:prstGeom>
        </p:spPr>
      </p:pic>
      <p:sp>
        <p:nvSpPr>
          <p:cNvPr id="89" name="Rectangle 5">
            <a:extLst>
              <a:ext uri="{FF2B5EF4-FFF2-40B4-BE49-F238E27FC236}">
                <a16:creationId xmlns:a16="http://schemas.microsoft.com/office/drawing/2014/main" id="{CA4FAE23-E800-B8EF-5062-A495D28C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32" y="3556880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96F3-3760-5DB6-E983-80DCA315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52" y="4236164"/>
            <a:ext cx="3242195" cy="1469447"/>
          </a:xfrm>
          <a:prstGeom prst="rect">
            <a:avLst/>
          </a:prstGeom>
        </p:spPr>
      </p:pic>
      <p:sp>
        <p:nvSpPr>
          <p:cNvPr id="34" name="Rectangle 31">
            <a:extLst>
              <a:ext uri="{FF2B5EF4-FFF2-40B4-BE49-F238E27FC236}">
                <a16:creationId xmlns:a16="http://schemas.microsoft.com/office/drawing/2014/main" id="{1A050437-EAF0-402E-3DA4-04DC3A54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134" y="3632181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Similarity Search</a:t>
            </a:r>
            <a:endParaRPr lang="en-US" altLang="en-US" dirty="0"/>
          </a:p>
        </p:txBody>
      </p:sp>
      <p:pic>
        <p:nvPicPr>
          <p:cNvPr id="92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C103D1D3-BC7A-7BC3-1839-A66454596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28" y="4305059"/>
            <a:ext cx="2934957" cy="75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73855C9E-2611-6C80-16E8-FFA9D96D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18" y="3615836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Segmentation</a:t>
            </a:r>
            <a:endParaRPr lang="en-US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113039-B271-49B8-B2A7-446C6E97ABF4}"/>
              </a:ext>
            </a:extLst>
          </p:cNvPr>
          <p:cNvSpPr txBox="1"/>
          <p:nvPr/>
        </p:nvSpPr>
        <p:spPr>
          <a:xfrm>
            <a:off x="218188" y="5893975"/>
            <a:ext cx="11755624" cy="856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6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 learning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00" y="238900"/>
            <a:ext cx="12411400" cy="11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45B-E399-2027-E0A0-14AD13CFBD2D}"/>
              </a:ext>
            </a:extLst>
          </p:cNvPr>
          <p:cNvSpPr txBox="1"/>
          <p:nvPr/>
        </p:nvSpPr>
        <p:spPr>
          <a:xfrm>
            <a:off x="190500" y="1685777"/>
            <a:ext cx="11838271" cy="688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F56E8-F489-470C-5024-8BC29F461983}"/>
              </a:ext>
            </a:extLst>
          </p:cNvPr>
          <p:cNvSpPr txBox="1"/>
          <p:nvPr/>
        </p:nvSpPr>
        <p:spPr>
          <a:xfrm>
            <a:off x="182934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DB086-8DFD-8E8F-A1DB-E36D947D9430}"/>
              </a:ext>
            </a:extLst>
          </p:cNvPr>
          <p:cNvSpPr txBox="1"/>
          <p:nvPr/>
        </p:nvSpPr>
        <p:spPr>
          <a:xfrm>
            <a:off x="5107020" y="898912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regression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642DD-D42F-9708-85A1-ECD7846E01CA}"/>
              </a:ext>
            </a:extLst>
          </p:cNvPr>
          <p:cNvSpPr txBox="1"/>
          <p:nvPr/>
        </p:nvSpPr>
        <p:spPr>
          <a:xfrm>
            <a:off x="346818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AEA0-686F-AD58-7049-9EC74AE6CC58}"/>
              </a:ext>
            </a:extLst>
          </p:cNvPr>
          <p:cNvSpPr txBox="1"/>
          <p:nvPr/>
        </p:nvSpPr>
        <p:spPr>
          <a:xfrm>
            <a:off x="19050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Similarity search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1A30C-18F7-AEE9-C68A-DAF5063ACA4F}"/>
              </a:ext>
            </a:extLst>
          </p:cNvPr>
          <p:cNvSpPr txBox="1"/>
          <p:nvPr/>
        </p:nvSpPr>
        <p:spPr>
          <a:xfrm>
            <a:off x="6745860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35F9-4C19-D82C-D2F0-2DB81E3B1572}"/>
              </a:ext>
            </a:extLst>
          </p:cNvPr>
          <p:cNvSpPr txBox="1"/>
          <p:nvPr/>
        </p:nvSpPr>
        <p:spPr>
          <a:xfrm>
            <a:off x="8605234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6275B-7B9F-AB2D-9BE4-78942D942DAB}"/>
              </a:ext>
            </a:extLst>
          </p:cNvPr>
          <p:cNvSpPr txBox="1"/>
          <p:nvPr/>
        </p:nvSpPr>
        <p:spPr>
          <a:xfrm>
            <a:off x="10464608" y="898912"/>
            <a:ext cx="1564163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anomaly detection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Pentagon 19">
            <a:extLst>
              <a:ext uri="{FF2B5EF4-FFF2-40B4-BE49-F238E27FC236}">
                <a16:creationId xmlns:a16="http://schemas.microsoft.com/office/drawing/2014/main" id="{2013B523-8195-EEF7-1310-0B152C8D0BF5}"/>
              </a:ext>
            </a:extLst>
          </p:cNvPr>
          <p:cNvSpPr/>
          <p:nvPr/>
        </p:nvSpPr>
        <p:spPr>
          <a:xfrm>
            <a:off x="190500" y="2496874"/>
            <a:ext cx="4395270" cy="532076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Ins="108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FDCC2-418D-89EE-98C8-5626FDA5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7" y="2467196"/>
            <a:ext cx="1361005" cy="281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87771D-D446-D2FA-DB76-A6B67043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90" y="2488750"/>
            <a:ext cx="776384" cy="3838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4349E8-99F7-7B10-24BA-993F368A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75" y="2489793"/>
            <a:ext cx="376298" cy="546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74F84C-2708-112F-093C-A56862CFB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32" y="2471103"/>
            <a:ext cx="630919" cy="483048"/>
          </a:xfrm>
          <a:prstGeom prst="rect">
            <a:avLst/>
          </a:prstGeom>
          <a:ln w="25400">
            <a:solidFill>
              <a:schemeClr val="bg1"/>
            </a:solidFill>
            <a:miter lim="800000"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5C08CA-8B90-D640-31AF-5049FE332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669" y="2455496"/>
            <a:ext cx="776386" cy="395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127A9-81D9-CA25-08EB-30EC3CEA2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412" y="2891237"/>
            <a:ext cx="1023278" cy="309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B02F98-F62C-6F91-5FA7-ACA3F3ED5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434" y="2436902"/>
            <a:ext cx="811313" cy="4543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4164FE-8D19-83E5-5466-600C26462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510" y="2831568"/>
            <a:ext cx="1170021" cy="394763"/>
          </a:xfrm>
          <a:prstGeom prst="rect">
            <a:avLst/>
          </a:prstGeom>
        </p:spPr>
      </p:pic>
      <p:sp>
        <p:nvSpPr>
          <p:cNvPr id="52" name="Pentagon 20">
            <a:extLst>
              <a:ext uri="{FF2B5EF4-FFF2-40B4-BE49-F238E27FC236}">
                <a16:creationId xmlns:a16="http://schemas.microsoft.com/office/drawing/2014/main" id="{7DC0480E-86B9-3DAC-88B9-547735B4FF6A}"/>
              </a:ext>
            </a:extLst>
          </p:cNvPr>
          <p:cNvSpPr/>
          <p:nvPr/>
        </p:nvSpPr>
        <p:spPr>
          <a:xfrm>
            <a:off x="158648" y="4612129"/>
            <a:ext cx="4395270" cy="488475"/>
          </a:xfrm>
          <a:prstGeom prst="homePlate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Industry application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4A64A1-9D0B-CB4D-6BB2-CEFF640E24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916" y="4543050"/>
            <a:ext cx="1378704" cy="5379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D8B18C-D2D1-FAF2-5D71-758E28631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922" y="4526917"/>
            <a:ext cx="792999" cy="719992"/>
          </a:xfrm>
          <a:prstGeom prst="rect">
            <a:avLst/>
          </a:prstGeom>
        </p:spPr>
      </p:pic>
      <p:sp>
        <p:nvSpPr>
          <p:cNvPr id="55" name="Pentagon 21">
            <a:extLst>
              <a:ext uri="{FF2B5EF4-FFF2-40B4-BE49-F238E27FC236}">
                <a16:creationId xmlns:a16="http://schemas.microsoft.com/office/drawing/2014/main" id="{D532198A-B688-D634-A721-FF5887C627CC}"/>
              </a:ext>
            </a:extLst>
          </p:cNvPr>
          <p:cNvSpPr/>
          <p:nvPr/>
        </p:nvSpPr>
        <p:spPr>
          <a:xfrm>
            <a:off x="169393" y="3617388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Scientific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Pentagon 21">
            <a:extLst>
              <a:ext uri="{FF2B5EF4-FFF2-40B4-BE49-F238E27FC236}">
                <a16:creationId xmlns:a16="http://schemas.microsoft.com/office/drawing/2014/main" id="{AA8FDFEA-AD59-8621-A7B2-BE969407275C}"/>
              </a:ext>
            </a:extLst>
          </p:cNvPr>
          <p:cNvSpPr/>
          <p:nvPr/>
        </p:nvSpPr>
        <p:spPr>
          <a:xfrm>
            <a:off x="158649" y="5730351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science community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9" name="Picture 2" descr="Google Summer of Code/2021 - MediaWiki">
            <a:extLst>
              <a:ext uri="{FF2B5EF4-FFF2-40B4-BE49-F238E27FC236}">
                <a16:creationId xmlns:a16="http://schemas.microsoft.com/office/drawing/2014/main" id="{2C275F74-7541-EE9C-C8DE-E7822885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8" y="5749634"/>
            <a:ext cx="802744" cy="80274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877D47-90C0-61A9-265D-1D53B0C3B8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4251" y="5730351"/>
            <a:ext cx="1228536" cy="49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BC4A36-4BD4-A4B2-9922-2A26BD829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7921" y="5727722"/>
            <a:ext cx="905044" cy="7553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82BEC3-7510-AA61-796F-A23B6AD4E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21984" y="4523432"/>
            <a:ext cx="1435188" cy="57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978C-35CD-C538-B95F-A57B0DA2CD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23363" y="2455073"/>
            <a:ext cx="1295581" cy="56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466C-AC16-3592-0034-ABA7B98BC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9997" y="3631670"/>
            <a:ext cx="4922829" cy="43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EA7E3-98B1-A025-7301-983C0E8A4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5004" y="3000996"/>
            <a:ext cx="1095152" cy="30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C99DB-CCED-42F0-E74F-4769C2B4CD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6967" y="3032984"/>
            <a:ext cx="1017207" cy="32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BCB4C-CDC7-0F13-D460-2AFDEF87D5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78161" y="3429138"/>
            <a:ext cx="1017966" cy="65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2B52B-32F4-D17F-0444-C4C72EE5A8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55782" y="3069497"/>
            <a:ext cx="1104394" cy="4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aeon</a:t>
            </a:r>
            <a:r>
              <a:rPr lang="en-US" sz="4000" dirty="0"/>
              <a:t> </a:t>
            </a:r>
            <a:r>
              <a:rPr lang="en-US" sz="4000" dirty="0" err="1"/>
              <a:t>tsml</a:t>
            </a:r>
            <a:r>
              <a:rPr lang="en-US" sz="4000" dirty="0"/>
              <a:t> toolkit</a:t>
            </a:r>
            <a:endParaRPr lang="en-AU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F6B9-760A-AF0B-365C-8E267A2FB8EB}"/>
              </a:ext>
            </a:extLst>
          </p:cNvPr>
          <p:cNvSpPr txBox="1"/>
          <p:nvPr/>
        </p:nvSpPr>
        <p:spPr>
          <a:xfrm>
            <a:off x="2391505" y="966282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ED05E-1238-FDFC-B099-E7364CC06108}"/>
              </a:ext>
            </a:extLst>
          </p:cNvPr>
          <p:cNvSpPr txBox="1"/>
          <p:nvPr/>
        </p:nvSpPr>
        <p:spPr>
          <a:xfrm>
            <a:off x="7199746" y="951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https://www.aeon-toolkit.org/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288A6-8784-39C5-31A8-E79DA47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402622"/>
            <a:ext cx="7259063" cy="217200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BF71977-C326-CF09-8D43-54706E8FC17E}"/>
              </a:ext>
            </a:extLst>
          </p:cNvPr>
          <p:cNvSpPr txBox="1">
            <a:spLocks/>
          </p:cNvSpPr>
          <p:nvPr/>
        </p:nvSpPr>
        <p:spPr>
          <a:xfrm>
            <a:off x="410434" y="3574625"/>
            <a:ext cx="6358501" cy="1081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aeon</a:t>
            </a:r>
            <a:r>
              <a:rPr lang="en-US" sz="3000" dirty="0"/>
              <a:t> </a:t>
            </a:r>
            <a:r>
              <a:rPr lang="en-US" sz="3000" dirty="0" err="1"/>
              <a:t>clusterers</a:t>
            </a:r>
            <a:r>
              <a:rPr lang="en-US" sz="3000" dirty="0"/>
              <a:t>, classifiers and regressors are compatible with </a:t>
            </a:r>
            <a:r>
              <a:rPr lang="en-US" sz="3000" dirty="0" err="1"/>
              <a:t>sklearn</a:t>
            </a:r>
            <a:endParaRPr lang="en-AU" sz="3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3357A-945D-5E15-8DB4-8AA5992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4" y="4655863"/>
            <a:ext cx="5249008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665BD-0587-E581-419E-96A9471D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33" y="4837447"/>
            <a:ext cx="5895335" cy="1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3" y="-11881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Example EEG datasets</a:t>
            </a:r>
            <a:endParaRPr lang="en-AU" sz="4000" dirty="0"/>
          </a:p>
        </p:txBody>
      </p:sp>
      <p:pic>
        <p:nvPicPr>
          <p:cNvPr id="3" name="Picture 2" descr="Google Summer of Code/2021 - MediaWiki">
            <a:extLst>
              <a:ext uri="{FF2B5EF4-FFF2-40B4-BE49-F238E27FC236}">
                <a16:creationId xmlns:a16="http://schemas.microsoft.com/office/drawing/2014/main" id="{47C2C4C0-2BBD-5A60-5456-E091E53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4" y="563465"/>
            <a:ext cx="1110299" cy="11102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FF380-16FC-A4F8-1D5F-F9AA5E1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60" y="4872245"/>
            <a:ext cx="1689640" cy="19443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CCC5-06FF-C91C-5B4A-6956A9D46701}"/>
              </a:ext>
            </a:extLst>
          </p:cNvPr>
          <p:cNvSpPr txBox="1">
            <a:spLocks/>
          </p:cNvSpPr>
          <p:nvPr/>
        </p:nvSpPr>
        <p:spPr>
          <a:xfrm>
            <a:off x="1764660" y="1599645"/>
            <a:ext cx="8662679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TSC Data collected by PhD student Aiden Rushbrooke and used by </a:t>
            </a:r>
            <a:r>
              <a:rPr lang="en-US" sz="3000" dirty="0" err="1"/>
              <a:t>GSoC</a:t>
            </a:r>
            <a:r>
              <a:rPr lang="en-US" sz="3000" dirty="0"/>
              <a:t> intern/PhD student Gabriel </a:t>
            </a:r>
            <a:r>
              <a:rPr lang="en-US" sz="3000" dirty="0" err="1"/>
              <a:t>Riegner</a:t>
            </a:r>
            <a:endParaRPr lang="en-AU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D0B59-17CF-4698-4C7A-C3FACC752711}"/>
              </a:ext>
            </a:extLst>
          </p:cNvPr>
          <p:cNvSpPr txBox="1">
            <a:spLocks/>
          </p:cNvSpPr>
          <p:nvPr/>
        </p:nvSpPr>
        <p:spPr>
          <a:xfrm>
            <a:off x="1303595" y="721466"/>
            <a:ext cx="9104424" cy="7578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aeon</a:t>
            </a:r>
            <a:r>
              <a:rPr lang="en-US" sz="2200" dirty="0"/>
              <a:t>-neuro is a fledgling sub project for EEG classification and regression</a:t>
            </a:r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DA17D-650F-FAAB-B9D3-1EF6266D05E9}"/>
              </a:ext>
            </a:extLst>
          </p:cNvPr>
          <p:cNvSpPr txBox="1"/>
          <p:nvPr/>
        </p:nvSpPr>
        <p:spPr>
          <a:xfrm>
            <a:off x="3509637" y="709905"/>
            <a:ext cx="613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E9FA-E39A-CBD4-8EA8-7A7FADE4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834" y="1793779"/>
            <a:ext cx="1139950" cy="1112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A2EBD-ED3C-2491-755F-8213015D55BF}"/>
              </a:ext>
            </a:extLst>
          </p:cNvPr>
          <p:cNvSpPr txBox="1"/>
          <p:nvPr/>
        </p:nvSpPr>
        <p:spPr>
          <a:xfrm>
            <a:off x="9130146" y="297857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https://www.wellthlab.ac.uk/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63B378-6AC7-B471-0773-CDB6FDC9DE60}"/>
              </a:ext>
            </a:extLst>
          </p:cNvPr>
          <p:cNvSpPr txBox="1">
            <a:spLocks/>
          </p:cNvSpPr>
          <p:nvPr/>
        </p:nvSpPr>
        <p:spPr>
          <a:xfrm>
            <a:off x="179111" y="2654399"/>
            <a:ext cx="933280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TSER Data collected by Southampton post-doc Christoph </a:t>
            </a:r>
            <a:r>
              <a:rPr lang="en-US" sz="1900" dirty="0" err="1"/>
              <a:t>Tremmel</a:t>
            </a:r>
            <a:r>
              <a:rPr lang="en-US" sz="1900" dirty="0"/>
              <a:t> (part of the </a:t>
            </a:r>
            <a:r>
              <a:rPr lang="en-US" sz="1900" dirty="0" err="1"/>
              <a:t>the</a:t>
            </a:r>
            <a:r>
              <a:rPr lang="en-US" sz="1900" dirty="0"/>
              <a:t> </a:t>
            </a:r>
            <a:r>
              <a:rPr lang="en-US" sz="1900" dirty="0" err="1"/>
              <a:t>wellth</a:t>
            </a:r>
            <a:r>
              <a:rPr lang="en-US" sz="1900" dirty="0"/>
              <a:t> lab) </a:t>
            </a:r>
            <a:endParaRPr lang="en-AU" sz="19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EE4CB3-A20F-F3D1-F0B4-59661F4B5772}"/>
              </a:ext>
            </a:extLst>
          </p:cNvPr>
          <p:cNvSpPr txBox="1">
            <a:spLocks/>
          </p:cNvSpPr>
          <p:nvPr/>
        </p:nvSpPr>
        <p:spPr>
          <a:xfrm>
            <a:off x="179111" y="3261231"/>
            <a:ext cx="9884087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Both data sets preprocessed for use as an example. They can be downloaded from the tutorial site or directly with </a:t>
            </a:r>
            <a:r>
              <a:rPr lang="en-US" sz="3000" dirty="0" err="1"/>
              <a:t>aeon</a:t>
            </a:r>
            <a:endParaRPr lang="en-AU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6BCA0-1331-BE49-D4CD-19474A6552DA}"/>
              </a:ext>
            </a:extLst>
          </p:cNvPr>
          <p:cNvSpPr txBox="1"/>
          <p:nvPr/>
        </p:nvSpPr>
        <p:spPr>
          <a:xfrm>
            <a:off x="1764660" y="2290285"/>
            <a:ext cx="866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https://github.com/aeon-toolkit/aeon-neuro/blob/main/examples/data_loading.ipynb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FEC908-9CD7-725E-63F7-D8EFE40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7" y="3808378"/>
            <a:ext cx="685130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aeon.datasets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load_classification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aeon.classification.convolution_based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sklearn.metrics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"KDD_UTSC"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"KDD_MTSC"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r1 = RocketClassifier(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 =load_classification(d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"TRAIN"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X_train.shape)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 = 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X_test.shape)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r1.fit(X_train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y_pred = r1.predict(X_test)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"Accuracy miniROCKET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accuracy_score(y_pred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Code Examples</a:t>
            </a:r>
            <a:endParaRPr lang="en-AU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BB95F2-E935-F052-EBB3-51B6D04AABB3}"/>
              </a:ext>
            </a:extLst>
          </p:cNvPr>
          <p:cNvSpPr txBox="1">
            <a:spLocks/>
          </p:cNvSpPr>
          <p:nvPr/>
        </p:nvSpPr>
        <p:spPr>
          <a:xfrm>
            <a:off x="542057" y="1032422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Each section has an associated notebook</a:t>
            </a:r>
            <a:endParaRPr lang="en-AU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A7E1D-9767-FEC9-CA20-968012C03E16}"/>
              </a:ext>
            </a:extLst>
          </p:cNvPr>
          <p:cNvSpPr txBox="1">
            <a:spLocks/>
          </p:cNvSpPr>
          <p:nvPr/>
        </p:nvSpPr>
        <p:spPr>
          <a:xfrm>
            <a:off x="384263" y="1550220"/>
            <a:ext cx="11107885" cy="987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notebook for this section contains information on the datasets</a:t>
            </a:r>
          </a:p>
          <a:p>
            <a:r>
              <a:rPr lang="en-US" sz="2400" dirty="0"/>
              <a:t>and basic use cases for </a:t>
            </a:r>
            <a:r>
              <a:rPr lang="en-US" sz="2400" dirty="0" err="1"/>
              <a:t>aeon</a:t>
            </a:r>
            <a:r>
              <a:rPr lang="en-US" sz="2400" dirty="0"/>
              <a:t> classifiers and regressors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ED76-5632-C542-8997-29D261F032D3}"/>
              </a:ext>
            </a:extLst>
          </p:cNvPr>
          <p:cNvSpPr txBox="1"/>
          <p:nvPr/>
        </p:nvSpPr>
        <p:spPr>
          <a:xfrm>
            <a:off x="315572" y="2585589"/>
            <a:ext cx="1167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https://github.com/aeon-toolkit/aeon-tutorials/blob/main/ECML-2024/Notebooks/part1_introduction.ipynb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3EA5CA-9DB3-7B2D-D1ED-28502751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4" y="3782903"/>
            <a:ext cx="767060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aeon.transformations.collection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AutocorrelationFunctionTransformer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sklearn.pipeline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make_pipeline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sklearn.model_selection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GridSearchCV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pipe = make_pipeline(AutocorrelationFunctionTransformer(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n_lags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 =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'rocketclassifier__num_kernels'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 = GridSearchCV(pipe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grid.fit(X_train_utsc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(grid.best_params_)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 = grid.predict(X_test_utsc)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"Rocket classifier accuracy:"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accuracy_score(y_test_utsc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3383E-C77E-AB65-5A09-EAB0E1E0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723" y="3790624"/>
            <a:ext cx="2686425" cy="27245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FA3569-C4FE-481F-F043-AD4E3F76E2B3}"/>
              </a:ext>
            </a:extLst>
          </p:cNvPr>
          <p:cNvSpPr txBox="1">
            <a:spLocks/>
          </p:cNvSpPr>
          <p:nvPr/>
        </p:nvSpPr>
        <p:spPr>
          <a:xfrm>
            <a:off x="-219942" y="3002353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Join our slack if you want to chat about any element of the code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48475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2" y="152420"/>
            <a:ext cx="4348053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657451" y="2306215"/>
            <a:ext cx="27610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Classification and </a:t>
            </a:r>
          </a:p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Regression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211691" y="1747386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14:10 – 14:40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710461" y="4230293"/>
            <a:ext cx="19118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Clustering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477000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14:40 – 15:05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18B6B4-CC00-0184-5082-948CA786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1" y="2216701"/>
            <a:ext cx="903930" cy="7619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76584E-77E3-3B0F-10CF-2DE3AB6C4D1E}"/>
              </a:ext>
            </a:extLst>
          </p:cNvPr>
          <p:cNvGrpSpPr/>
          <p:nvPr/>
        </p:nvGrpSpPr>
        <p:grpSpPr>
          <a:xfrm>
            <a:off x="8013614" y="1576392"/>
            <a:ext cx="2771976" cy="1488576"/>
            <a:chOff x="844159" y="1082506"/>
            <a:chExt cx="7116472" cy="323606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4C2D7D0E-1C10-67B8-9495-CCE425325845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A964164C-7E50-4ABA-8532-DBBD06BCEAF5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5B48D3-915F-B2A9-717F-AD1D286537D1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B6986A1-57F7-C8CA-10D1-0E702D22E287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C2C3D4C-494A-8DB1-86D6-A36E09AABB9A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19B1AB-6A82-DC91-92DC-0160CBE67F3A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C73D299-1B98-89D1-8977-2B348E267DC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A78D8D-B589-D87D-0F34-B0723DA12ED8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8B0171-3BD3-AAE1-7B7E-64721603E4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9C03F09-0A41-C3F4-ED64-9C1B8D949AD4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F75EB139-14EA-99D6-05A9-C27C1BCC5528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1B69A2-9358-2ADC-BA78-7846B4EDD1F8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6A9C6F-7548-FC57-1EEF-148E6DBBA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FB7346-061B-D374-1080-AA53D1666CC4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24" name="Picture 2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AFD3EF-807B-213D-4E5D-04759F31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72" y="1576392"/>
            <a:ext cx="2761026" cy="15738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387858-D5D6-39C7-ECE7-D6F56F79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2" y="4043987"/>
            <a:ext cx="827405" cy="8684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211691" y="5206614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15:05 – 15:30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710461" y="5880460"/>
            <a:ext cx="25441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Similarity Search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91C1-A9B4-494D-1E89-44A58B636573}"/>
              </a:ext>
            </a:extLst>
          </p:cNvPr>
          <p:cNvSpPr txBox="1"/>
          <p:nvPr/>
        </p:nvSpPr>
        <p:spPr>
          <a:xfrm>
            <a:off x="1919016" y="1747386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F3670-DF94-E320-4D4A-8A6C2A0975CF}"/>
              </a:ext>
            </a:extLst>
          </p:cNvPr>
          <p:cNvSpPr txBox="1"/>
          <p:nvPr/>
        </p:nvSpPr>
        <p:spPr>
          <a:xfrm>
            <a:off x="1919016" y="3461140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4361FAB0-BADD-399D-D28E-EF8E5488B760}"/>
              </a:ext>
            </a:extLst>
          </p:cNvPr>
          <p:cNvGrpSpPr>
            <a:grpSpLocks/>
          </p:cNvGrpSpPr>
          <p:nvPr/>
        </p:nvGrpSpPr>
        <p:grpSpPr bwMode="auto">
          <a:xfrm>
            <a:off x="5208568" y="3545538"/>
            <a:ext cx="2819400" cy="1408113"/>
            <a:chOff x="279" y="892"/>
            <a:chExt cx="1776" cy="1051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4BBC999-B6FD-5A5F-CBB9-9E8BE474B8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0E660F0-006D-10D2-03CC-F4093542B1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C131881-B6D0-5941-EA9A-2A67F55E43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710CAFC-8B35-A94F-2E58-3DBAA8E8BC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E90A9EE2-BF05-EE49-E2B4-E3FFA12C0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4F361B6E-2CCA-3EB8-EFA2-9F466C3C99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5B6D67CD-5A2F-3BB6-409F-EB443C997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0B4F8468-6F4C-622B-52F6-8880BF8233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Oval 15">
                <a:extLst>
                  <a:ext uri="{FF2B5EF4-FFF2-40B4-BE49-F238E27FC236}">
                    <a16:creationId xmlns:a16="http://schemas.microsoft.com/office/drawing/2014/main" id="{C6AC42F4-9730-B384-9C01-D1A626832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BFE79E5E-BF2F-F12F-38D4-E16DCD9159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5A9E8FE6-52CB-0859-3BE7-4C8E63E800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1913869C-8901-0206-8918-D768FB3A62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D98ABE90-145D-DD53-D393-D3BDEE2C4CD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EABA5F3C-842F-3EBE-E778-811D89666F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6FADBA2A-FD0B-91F0-AD0A-A160FB0754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29589206-3484-1BBC-3A69-66FF2C0A02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1149ED6F-7084-40B0-3507-0C7FFC216B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4E40461C-089F-3F81-F224-C7811F473E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4A212F19-C428-133B-2406-F846706117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A24622A-027F-66C0-6202-28D0C26C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2" y="5734513"/>
            <a:ext cx="876422" cy="10764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BEAAFEA-2073-6160-4939-7D4CF4F5D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72" y="5308783"/>
            <a:ext cx="3242195" cy="146944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5A9A54-E5CB-D780-92EE-72B539CB8A0B}"/>
              </a:ext>
            </a:extLst>
          </p:cNvPr>
          <p:cNvSpPr txBox="1"/>
          <p:nvPr/>
        </p:nvSpPr>
        <p:spPr>
          <a:xfrm>
            <a:off x="3961084" y="310605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https://aeon-tutorials.github.io/ECML-2024/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FE070D-4163-0399-D541-723229038FAA}"/>
              </a:ext>
            </a:extLst>
          </p:cNvPr>
          <p:cNvSpPr txBox="1"/>
          <p:nvPr/>
        </p:nvSpPr>
        <p:spPr>
          <a:xfrm>
            <a:off x="3961084" y="-18541"/>
            <a:ext cx="1162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8"/>
              </a:rPr>
              <a:t>https://github.com/aeon-toolkit/aeon-tutorials/blob/main/ECML-2024/Notebooks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79C7FF-C2A9-A28E-424D-28E793F59DC4}"/>
              </a:ext>
            </a:extLst>
          </p:cNvPr>
          <p:cNvSpPr txBox="1"/>
          <p:nvPr/>
        </p:nvSpPr>
        <p:spPr>
          <a:xfrm>
            <a:off x="3961084" y="577356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https://aeon-tutorials.github.io/ECML-2024/code.html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879</Words>
  <Application>Microsoft Office PowerPoint</Application>
  <PresentationFormat>Widescreen</PresentationFormat>
  <Paragraphs>99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Arial Unicode MS</vt:lpstr>
      <vt:lpstr>Helvetica Neue</vt:lpstr>
      <vt:lpstr>Menlo</vt:lpstr>
      <vt:lpstr>Open Sans</vt:lpstr>
      <vt:lpstr>Office Theme</vt:lpstr>
      <vt:lpstr>An Introduction to Machine Learning from Time Series</vt:lpstr>
      <vt:lpstr>PowerPoint Presentation</vt:lpstr>
      <vt:lpstr>What is a time series?</vt:lpstr>
      <vt:lpstr>Time Series Machine Learning Tasks</vt:lpstr>
      <vt:lpstr>Hands on with the aeon toolkit </vt:lpstr>
      <vt:lpstr>the aeon tsml toolkit</vt:lpstr>
      <vt:lpstr>Example EEG datasets</vt:lpstr>
      <vt:lpstr>Code Examples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104</cp:revision>
  <dcterms:created xsi:type="dcterms:W3CDTF">2024-07-02T05:26:03Z</dcterms:created>
  <dcterms:modified xsi:type="dcterms:W3CDTF">2024-09-05T15:16:12Z</dcterms:modified>
</cp:coreProperties>
</file>