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8" r:id="rId3"/>
    <p:sldId id="261" r:id="rId4"/>
    <p:sldId id="263" r:id="rId5"/>
    <p:sldId id="262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23134-A751-24D1-0FE2-AEED99E4EEB4}"/>
              </a:ext>
            </a:extLst>
          </p:cNvPr>
          <p:cNvSpPr/>
          <p:nvPr/>
        </p:nvSpPr>
        <p:spPr>
          <a:xfrm>
            <a:off x="138545" y="1052906"/>
            <a:ext cx="8478982" cy="5617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36F9F-36A1-CBF5-0073-12E0A1F788B4}"/>
              </a:ext>
            </a:extLst>
          </p:cNvPr>
          <p:cNvSpPr/>
          <p:nvPr/>
        </p:nvSpPr>
        <p:spPr>
          <a:xfrm>
            <a:off x="8617526" y="1052905"/>
            <a:ext cx="3336864" cy="23760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18FC7-11B8-AF73-0509-BB4C7A482B3C}"/>
              </a:ext>
            </a:extLst>
          </p:cNvPr>
          <p:cNvSpPr/>
          <p:nvPr/>
        </p:nvSpPr>
        <p:spPr>
          <a:xfrm>
            <a:off x="8617526" y="4921321"/>
            <a:ext cx="3336863" cy="17488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9: Hybrids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80607"/>
            <a:ext cx="11046691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HC2 Module 2: Temporal Dictionary Ensemble (TDE)</a:t>
            </a:r>
          </a:p>
        </p:txBody>
      </p:sp>
    </p:spTree>
    <p:extLst>
      <p:ext uri="{BB962C8B-B14F-4D97-AF65-F5344CB8AC3E}">
        <p14:creationId xmlns:p14="http://schemas.microsoft.com/office/powerpoint/2010/main" val="268400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80607"/>
            <a:ext cx="11046691" cy="824557"/>
          </a:xfrm>
        </p:spPr>
        <p:txBody>
          <a:bodyPr>
            <a:normAutofit/>
          </a:bodyPr>
          <a:lstStyle/>
          <a:p>
            <a:r>
              <a:rPr lang="en-GB" dirty="0"/>
              <a:t>HC2 Module 3: The Arsenal</a:t>
            </a:r>
          </a:p>
        </p:txBody>
      </p:sp>
    </p:spTree>
    <p:extLst>
      <p:ext uri="{BB962C8B-B14F-4D97-AF65-F5344CB8AC3E}">
        <p14:creationId xmlns:p14="http://schemas.microsoft.com/office/powerpoint/2010/main" val="249959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80607"/>
            <a:ext cx="11046691" cy="824557"/>
          </a:xfrm>
        </p:spPr>
        <p:txBody>
          <a:bodyPr>
            <a:normAutofit/>
          </a:bodyPr>
          <a:lstStyle/>
          <a:p>
            <a:r>
              <a:rPr lang="en-GB" dirty="0"/>
              <a:t>HC2 Module 4: Diverse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1740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80607"/>
            <a:ext cx="11046691" cy="824557"/>
          </a:xfrm>
        </p:spPr>
        <p:txBody>
          <a:bodyPr>
            <a:normAutofit/>
          </a:bodyPr>
          <a:lstStyle/>
          <a:p>
            <a:r>
              <a:rPr lang="en-GB" dirty="0"/>
              <a:t>Bake off Redux (2024)</a:t>
            </a:r>
          </a:p>
        </p:txBody>
      </p:sp>
    </p:spTree>
    <p:extLst>
      <p:ext uri="{BB962C8B-B14F-4D97-AF65-F5344CB8AC3E}">
        <p14:creationId xmlns:p14="http://schemas.microsoft.com/office/powerpoint/2010/main" val="124866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9: Hybrids</a:t>
            </a:r>
            <a:endParaRPr lang="en-AU" sz="4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C594524-D47A-E536-4F4C-2F51360DCA7B}"/>
              </a:ext>
            </a:extLst>
          </p:cNvPr>
          <p:cNvSpPr txBox="1">
            <a:spLocks/>
          </p:cNvSpPr>
          <p:nvPr/>
        </p:nvSpPr>
        <p:spPr>
          <a:xfrm>
            <a:off x="267128" y="3286681"/>
            <a:ext cx="9041259" cy="2281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Basic hypothesis: if there is no prior knowledge as to the best approach, </a:t>
            </a:r>
            <a:r>
              <a:rPr lang="en-US" sz="2400" dirty="0" err="1"/>
              <a:t>ensembling</a:t>
            </a:r>
            <a:r>
              <a:rPr lang="en-US" sz="2400" dirty="0"/>
              <a:t> strong classifiers over different representations is the best approach</a:t>
            </a:r>
            <a:endParaRPr lang="en-AU" sz="24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DEA89F3-FB95-6A59-25DF-274862CA8D3D}"/>
              </a:ext>
            </a:extLst>
          </p:cNvPr>
          <p:cNvSpPr txBox="1">
            <a:spLocks/>
          </p:cNvSpPr>
          <p:nvPr/>
        </p:nvSpPr>
        <p:spPr>
          <a:xfrm>
            <a:off x="912629" y="1150707"/>
            <a:ext cx="9670641" cy="1848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Many algorithms implicitly combine different representations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err="1"/>
              <a:t>Multirocket</a:t>
            </a:r>
            <a:r>
              <a:rPr lang="en-AU" sz="2400" dirty="0"/>
              <a:t> combines convolutions and dictionaries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 err="1"/>
              <a:t>MrSQM</a:t>
            </a:r>
            <a:r>
              <a:rPr lang="en-AU" sz="2400" dirty="0"/>
              <a:t> could be classed as dictionary or </a:t>
            </a:r>
            <a:r>
              <a:rPr lang="en-AU" sz="2400" dirty="0" err="1"/>
              <a:t>shapelet</a:t>
            </a:r>
            <a:endParaRPr lang="en-AU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TS-CHIEF combines distance and dictionary approaches</a:t>
            </a:r>
          </a:p>
          <a:p>
            <a:pPr algn="l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04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912629" y="231949"/>
            <a:ext cx="7704897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Collective of Transformation-based Ensembles (COTE)</a:t>
            </a:r>
            <a:endParaRPr lang="en-AU" sz="4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75EB13C-E3C8-D67D-F769-325D25D3EDBF}"/>
              </a:ext>
            </a:extLst>
          </p:cNvPr>
          <p:cNvSpPr/>
          <p:nvPr/>
        </p:nvSpPr>
        <p:spPr>
          <a:xfrm>
            <a:off x="16724" y="3284588"/>
            <a:ext cx="12049125" cy="582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DEE86-47B7-1409-A93B-FF326DD5D9C5}"/>
              </a:ext>
            </a:extLst>
          </p:cNvPr>
          <p:cNvSpPr txBox="1"/>
          <p:nvPr/>
        </p:nvSpPr>
        <p:spPr>
          <a:xfrm>
            <a:off x="795851" y="2347306"/>
            <a:ext cx="171071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Flat COTE 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A11CC-2DBB-25EE-DF19-B7A1777DEAEA}"/>
              </a:ext>
            </a:extLst>
          </p:cNvPr>
          <p:cNvSpPr txBox="1"/>
          <p:nvPr/>
        </p:nvSpPr>
        <p:spPr>
          <a:xfrm>
            <a:off x="3390158" y="2297413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alpha 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30730-FB8A-46DB-9E61-DA0DD81E58B3}"/>
              </a:ext>
            </a:extLst>
          </p:cNvPr>
          <p:cNvSpPr txBox="1"/>
          <p:nvPr/>
        </p:nvSpPr>
        <p:spPr>
          <a:xfrm>
            <a:off x="6278941" y="2287869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V1 [3]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E092F-AF3D-247E-026A-DD98392A8CA8}"/>
              </a:ext>
            </a:extLst>
          </p:cNvPr>
          <p:cNvSpPr txBox="1"/>
          <p:nvPr/>
        </p:nvSpPr>
        <p:spPr>
          <a:xfrm>
            <a:off x="8270416" y="2297413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V2 [4]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9C0A-41AF-0B4F-7211-E557B8AF9CD4}"/>
              </a:ext>
            </a:extLst>
          </p:cNvPr>
          <p:cNvSpPr txBox="1"/>
          <p:nvPr/>
        </p:nvSpPr>
        <p:spPr>
          <a:xfrm>
            <a:off x="1312012" y="337295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D586F-3D83-F770-D80F-D8A08DF83BBF}"/>
              </a:ext>
            </a:extLst>
          </p:cNvPr>
          <p:cNvSpPr txBox="1"/>
          <p:nvPr/>
        </p:nvSpPr>
        <p:spPr>
          <a:xfrm>
            <a:off x="8834665" y="3347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D9589-9CA2-264B-6D52-8B23DBAA1092}"/>
              </a:ext>
            </a:extLst>
          </p:cNvPr>
          <p:cNvSpPr txBox="1"/>
          <p:nvPr/>
        </p:nvSpPr>
        <p:spPr>
          <a:xfrm>
            <a:off x="6795100" y="337817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98BEE-0B4F-B1DC-B98F-03E3E3164174}"/>
              </a:ext>
            </a:extLst>
          </p:cNvPr>
          <p:cNvSpPr txBox="1"/>
          <p:nvPr/>
        </p:nvSpPr>
        <p:spPr>
          <a:xfrm>
            <a:off x="3903111" y="339136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303505-A777-7685-C842-8088A2FCDFA0}"/>
              </a:ext>
            </a:extLst>
          </p:cNvPr>
          <p:cNvSpPr txBox="1">
            <a:spLocks/>
          </p:cNvSpPr>
          <p:nvPr/>
        </p:nvSpPr>
        <p:spPr>
          <a:xfrm>
            <a:off x="126151" y="479969"/>
            <a:ext cx="10507602" cy="124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Basic hypothesis: if there is no prior knowledge as to the best approach, </a:t>
            </a:r>
            <a:r>
              <a:rPr lang="en-US" sz="2400" dirty="0" err="1"/>
              <a:t>ensembling</a:t>
            </a:r>
            <a:r>
              <a:rPr lang="en-US" sz="2400" dirty="0"/>
              <a:t> strong classifiers over different representations is the best approach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4C486-65F9-A6C3-3EC4-7C54C9FE73FB}"/>
              </a:ext>
            </a:extLst>
          </p:cNvPr>
          <p:cNvSpPr txBox="1"/>
          <p:nvPr/>
        </p:nvSpPr>
        <p:spPr>
          <a:xfrm>
            <a:off x="2352178" y="4204584"/>
            <a:ext cx="171071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TS-CHIEF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36396-4503-0366-CE0E-C905616E4302}"/>
              </a:ext>
            </a:extLst>
          </p:cNvPr>
          <p:cNvSpPr txBox="1"/>
          <p:nvPr/>
        </p:nvSpPr>
        <p:spPr>
          <a:xfrm>
            <a:off x="9616578" y="4004529"/>
            <a:ext cx="17107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MultiRocket</a:t>
            </a:r>
            <a:r>
              <a:rPr lang="en-GB" sz="2000" dirty="0"/>
              <a:t>-Hydra</a:t>
            </a:r>
          </a:p>
        </p:txBody>
      </p:sp>
    </p:spTree>
    <p:extLst>
      <p:ext uri="{BB962C8B-B14F-4D97-AF65-F5344CB8AC3E}">
        <p14:creationId xmlns:p14="http://schemas.microsoft.com/office/powerpoint/2010/main" val="26468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912629" y="231949"/>
            <a:ext cx="7741844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Flat-COTE (2015) [1]</a:t>
            </a:r>
            <a:endParaRPr lang="en-AU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14" t="51366" r="5571" b="8164"/>
          <a:stretch/>
        </p:blipFill>
        <p:spPr>
          <a:xfrm>
            <a:off x="92363" y="1728612"/>
            <a:ext cx="7231299" cy="303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84C03-DDF9-18BB-E523-6E10C193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" y="3247611"/>
            <a:ext cx="7153644" cy="25264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362107" y="857596"/>
            <a:ext cx="10507602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Everything we had recently done chucked in an ensemble, with some frequency domain classifiers for good measure</a:t>
            </a:r>
            <a:endParaRPr lang="en-AU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859A68-55E6-B4C1-588D-6221794B39BC}"/>
              </a:ext>
            </a:extLst>
          </p:cNvPr>
          <p:cNvSpPr txBox="1">
            <a:spLocks/>
          </p:cNvSpPr>
          <p:nvPr/>
        </p:nvSpPr>
        <p:spPr>
          <a:xfrm>
            <a:off x="7833290" y="2650039"/>
            <a:ext cx="4358710" cy="218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Winner of first bake off</a:t>
            </a:r>
          </a:p>
          <a:p>
            <a:pPr algn="l"/>
            <a:r>
              <a:rPr lang="en-US" sz="2400" b="1" dirty="0"/>
              <a:t>Very slow</a:t>
            </a:r>
            <a:r>
              <a:rPr lang="en-US" sz="2400" dirty="0"/>
              <a:t>: full </a:t>
            </a:r>
            <a:r>
              <a:rPr lang="en-US" sz="2400" dirty="0" err="1"/>
              <a:t>shapelet</a:t>
            </a:r>
            <a:r>
              <a:rPr lang="en-US" sz="2400" dirty="0"/>
              <a:t> enumeration and distance based</a:t>
            </a:r>
          </a:p>
          <a:p>
            <a:pPr algn="l"/>
            <a:r>
              <a:rPr lang="en-US" sz="2400" b="1" dirty="0"/>
              <a:t>Unstructured</a:t>
            </a:r>
            <a:r>
              <a:rPr lang="en-US" sz="2400" dirty="0"/>
              <a:t>: more EE classifiers, greater weight in the ensemble.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1EF78-54D4-DBFB-0C0D-6500EE1EEBE5}"/>
              </a:ext>
            </a:extLst>
          </p:cNvPr>
          <p:cNvSpPr txBox="1"/>
          <p:nvPr/>
        </p:nvSpPr>
        <p:spPr>
          <a:xfrm>
            <a:off x="166255" y="6029455"/>
            <a:ext cx="12025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1] A Bagnall, J Lines, J Hills, A Bostrom, </a:t>
            </a:r>
            <a:r>
              <a:rPr lang="en-GB" sz="1800" i="1" dirty="0"/>
              <a:t>Time-series classification with COTE: the collective of transformation-based ensembles </a:t>
            </a:r>
            <a:r>
              <a:rPr lang="en-GB" sz="1800" b="1" dirty="0"/>
              <a:t>IEEE Transactions on Knowledge and Data Engineering</a:t>
            </a:r>
            <a:r>
              <a:rPr lang="en-GB" sz="1800" dirty="0"/>
              <a:t> 27 (9), 2522-2535, 2015</a:t>
            </a:r>
          </a:p>
        </p:txBody>
      </p:sp>
    </p:spTree>
    <p:extLst>
      <p:ext uri="{BB962C8B-B14F-4D97-AF65-F5344CB8AC3E}">
        <p14:creationId xmlns:p14="http://schemas.microsoft.com/office/powerpoint/2010/main" val="2182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B11CD8A-2A2E-587B-C868-FE0F648C430D}"/>
              </a:ext>
            </a:extLst>
          </p:cNvPr>
          <p:cNvSpPr txBox="1">
            <a:spLocks/>
          </p:cNvSpPr>
          <p:nvPr/>
        </p:nvSpPr>
        <p:spPr>
          <a:xfrm>
            <a:off x="912629" y="231949"/>
            <a:ext cx="7704897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Heterogeneous Ensembles</a:t>
            </a:r>
            <a:endParaRPr lang="en-AU" sz="4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303505-A777-7685-C842-8088A2FCDFA0}"/>
              </a:ext>
            </a:extLst>
          </p:cNvPr>
          <p:cNvSpPr txBox="1">
            <a:spLocks/>
          </p:cNvSpPr>
          <p:nvPr/>
        </p:nvSpPr>
        <p:spPr>
          <a:xfrm>
            <a:off x="1060787" y="4337344"/>
            <a:ext cx="9367171" cy="2040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What estimators to use? </a:t>
            </a:r>
            <a:r>
              <a:rPr lang="en-US" sz="2600" dirty="0"/>
              <a:t>Diversity though estimator choice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How to estimate component performance on train data? </a:t>
            </a:r>
            <a:r>
              <a:rPr lang="en-US" sz="2600" dirty="0"/>
              <a:t>Cross validation is time consuming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What biases are introduced through these estimates?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How to combine estimates to get final predictions? </a:t>
            </a:r>
            <a:endParaRPr lang="en-AU" sz="2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FA670D-D033-4C12-AAAC-AB445D62DE6D}"/>
              </a:ext>
            </a:extLst>
          </p:cNvPr>
          <p:cNvSpPr txBox="1">
            <a:spLocks/>
          </p:cNvSpPr>
          <p:nvPr/>
        </p:nvSpPr>
        <p:spPr>
          <a:xfrm>
            <a:off x="642312" y="3053741"/>
            <a:ext cx="10507602" cy="124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AU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F7F168-EF0D-CBC9-E098-A697654FDA4E}"/>
              </a:ext>
            </a:extLst>
          </p:cNvPr>
          <p:cNvSpPr txBox="1">
            <a:spLocks/>
          </p:cNvSpPr>
          <p:nvPr/>
        </p:nvSpPr>
        <p:spPr>
          <a:xfrm>
            <a:off x="1189720" y="3753764"/>
            <a:ext cx="7704897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Ensemble design</a:t>
            </a:r>
            <a:endParaRPr lang="en-AU" sz="4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6516A3-3876-B65E-41F2-0C349B892334}"/>
              </a:ext>
            </a:extLst>
          </p:cNvPr>
          <p:cNvSpPr txBox="1">
            <a:spLocks/>
          </p:cNvSpPr>
          <p:nvPr/>
        </p:nvSpPr>
        <p:spPr>
          <a:xfrm>
            <a:off x="912629" y="1067292"/>
            <a:ext cx="10507602" cy="2334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Basic hypothesis: </a:t>
            </a:r>
          </a:p>
          <a:p>
            <a:pPr marL="457200" indent="-457200" algn="l">
              <a:buAutoNum type="arabicParenBoth"/>
            </a:pPr>
            <a:r>
              <a:rPr lang="en-US" sz="2400" dirty="0"/>
              <a:t>if there is no prior knowledge as to the best approach, </a:t>
            </a:r>
            <a:r>
              <a:rPr lang="en-US" sz="2400" dirty="0" err="1"/>
              <a:t>ensembling</a:t>
            </a:r>
            <a:r>
              <a:rPr lang="en-US" sz="2400" dirty="0"/>
              <a:t> strong classifiers over different representations is the best approach</a:t>
            </a:r>
          </a:p>
          <a:p>
            <a:pPr marL="457200" indent="-457200" algn="l">
              <a:buFontTx/>
              <a:buAutoNum type="arabicParenBoth"/>
            </a:pPr>
            <a:r>
              <a:rPr lang="en-US" sz="2400" dirty="0"/>
              <a:t>Heterogeneous ensembles of a small number of strong estimators outperforms large homogeneous ensembles</a:t>
            </a:r>
          </a:p>
          <a:p>
            <a:pPr algn="l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4021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345" y="0"/>
            <a:ext cx="7823521" cy="1129079"/>
          </a:xfrm>
        </p:spPr>
        <p:txBody>
          <a:bodyPr/>
          <a:lstStyle/>
          <a:p>
            <a:r>
              <a:rPr lang="en-GB" dirty="0"/>
              <a:t>HIVE-COTE alpha (2018) [2]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1213665" y="1541685"/>
            <a:ext cx="10507602" cy="433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Modularise</a:t>
            </a:r>
            <a:r>
              <a:rPr lang="en-US" sz="2400" dirty="0"/>
              <a:t> into a meta ensemble: each component using a different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Adds dictionary based approach (BOSS)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Consolidates frequency domain approaches (RIF_S)</a:t>
            </a: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C08B-26CD-204B-2CB9-ABA177A5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23" y="2110343"/>
            <a:ext cx="11025424" cy="402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B09F9-F196-F30C-626E-2BAE961632D1}"/>
              </a:ext>
            </a:extLst>
          </p:cNvPr>
          <p:cNvSpPr txBox="1"/>
          <p:nvPr/>
        </p:nvSpPr>
        <p:spPr>
          <a:xfrm>
            <a:off x="206901" y="6131062"/>
            <a:ext cx="11778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[2] J Lines, S Taylor, A Bagnall, Time series classification with HIVE-COTE: </a:t>
            </a:r>
            <a:r>
              <a:rPr lang="en-GB" sz="1800" i="1" dirty="0"/>
              <a:t>The hierarchical vote collective of transformation-based ensembles </a:t>
            </a:r>
            <a:r>
              <a:rPr lang="en-GB" sz="1800" b="1" dirty="0"/>
              <a:t>ACM Transactions on Knowledge Discovery from Data</a:t>
            </a:r>
            <a:r>
              <a:rPr lang="en-GB" sz="1800" dirty="0"/>
              <a:t>12 (5), 1-35, 2018</a:t>
            </a:r>
          </a:p>
        </p:txBody>
      </p:sp>
    </p:spTree>
    <p:extLst>
      <p:ext uri="{BB962C8B-B14F-4D97-AF65-F5344CB8AC3E}">
        <p14:creationId xmlns:p14="http://schemas.microsoft.com/office/powerpoint/2010/main" val="369391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25" y="80607"/>
            <a:ext cx="5824402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HIVE-COTE V1 (2020) [3]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8017164" y="1122390"/>
            <a:ext cx="4197349" cy="3491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Removed distance based Elastic Ensemble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Introduced a randomised </a:t>
            </a:r>
            <a:r>
              <a:rPr lang="en-AU" sz="2400" dirty="0" err="1"/>
              <a:t>shapelet</a:t>
            </a:r>
            <a:r>
              <a:rPr lang="en-AU" sz="2400" dirty="0"/>
              <a:t> transform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Introduced a new frequency based ensemble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B67BA-00B1-3DA4-0D4D-CCA4346D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5" y="740158"/>
            <a:ext cx="7745789" cy="5377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29D82-9EA3-A1CE-4DEB-03F7F984A4D5}"/>
              </a:ext>
            </a:extLst>
          </p:cNvPr>
          <p:cNvSpPr txBox="1"/>
          <p:nvPr/>
        </p:nvSpPr>
        <p:spPr>
          <a:xfrm>
            <a:off x="180108" y="6002022"/>
            <a:ext cx="11854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[3] A Bagnall, M Flynn, J Large, J Lines, M Middlehurst, </a:t>
            </a:r>
            <a:r>
              <a:rPr lang="en-GB" sz="1800" i="1" dirty="0"/>
              <a:t>On the usage and performance of the hierarchical vote collective of transformation-based ensembles version 1.0 (HIVE-COTEV1.0)</a:t>
            </a:r>
            <a:r>
              <a:rPr lang="en-GB" sz="1800" dirty="0"/>
              <a:t> </a:t>
            </a:r>
            <a:r>
              <a:rPr lang="en-GB" sz="1800" b="1" dirty="0"/>
              <a:t>Advanced Analytics and Learning on Temporal Data: 5th ECML PKDD Workshop 2020</a:t>
            </a:r>
          </a:p>
        </p:txBody>
      </p:sp>
    </p:spTree>
    <p:extLst>
      <p:ext uri="{BB962C8B-B14F-4D97-AF65-F5344CB8AC3E}">
        <p14:creationId xmlns:p14="http://schemas.microsoft.com/office/powerpoint/2010/main" val="29861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25" y="80607"/>
            <a:ext cx="5824402" cy="824557"/>
          </a:xfrm>
        </p:spPr>
        <p:txBody>
          <a:bodyPr>
            <a:normAutofit fontScale="90000"/>
          </a:bodyPr>
          <a:lstStyle/>
          <a:p>
            <a:r>
              <a:rPr lang="en-GB" dirty="0"/>
              <a:t>HIVE-COTE V2 (2021) [4]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3BC09D-C821-0F0F-CC2F-492C43008BA8}"/>
              </a:ext>
            </a:extLst>
          </p:cNvPr>
          <p:cNvSpPr txBox="1">
            <a:spLocks/>
          </p:cNvSpPr>
          <p:nvPr/>
        </p:nvSpPr>
        <p:spPr>
          <a:xfrm>
            <a:off x="7994651" y="1707767"/>
            <a:ext cx="4197349" cy="3491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Introduced a new dictionary classifier (TDE), convolution based (the Arsenal) and interval based (</a:t>
            </a:r>
            <a:r>
              <a:rPr lang="en-AU" sz="2400" dirty="0" err="1"/>
              <a:t>DrCIF</a:t>
            </a:r>
            <a:r>
              <a:rPr lang="en-AU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Dropped spectral RISE (frequency domain embedded in other classifiers)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Improved methods for estimating accuracy from the train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29D82-9EA3-A1CE-4DEB-03F7F984A4D5}"/>
              </a:ext>
            </a:extLst>
          </p:cNvPr>
          <p:cNvSpPr txBox="1"/>
          <p:nvPr/>
        </p:nvSpPr>
        <p:spPr>
          <a:xfrm>
            <a:off x="180108" y="6002022"/>
            <a:ext cx="11854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[4] M Middlehurst, J Large, M Flynn, J Lines, A Bostrom, A Bagnall. </a:t>
            </a:r>
            <a:r>
              <a:rPr lang="en-GB" sz="1800" i="1" dirty="0"/>
              <a:t>HIVE-COTE 2.0: a new meta ensemble for time series classification</a:t>
            </a:r>
            <a:r>
              <a:rPr lang="en-GB" sz="1800" dirty="0"/>
              <a:t> </a:t>
            </a:r>
            <a:r>
              <a:rPr lang="en-GB" sz="1800" b="1" dirty="0"/>
              <a:t>Machine Learning</a:t>
            </a:r>
            <a:r>
              <a:rPr lang="en-GB" sz="1800" dirty="0"/>
              <a:t> 110 (11), 3211-3243, 2021</a:t>
            </a:r>
            <a:endParaRPr lang="en-GB" sz="1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D9ACE8-7439-41CC-B6BF-47EBDBDA5883}"/>
              </a:ext>
            </a:extLst>
          </p:cNvPr>
          <p:cNvGrpSpPr/>
          <p:nvPr/>
        </p:nvGrpSpPr>
        <p:grpSpPr>
          <a:xfrm>
            <a:off x="113020" y="704043"/>
            <a:ext cx="7654762" cy="5297979"/>
            <a:chOff x="415600" y="1347021"/>
            <a:chExt cx="7729538" cy="53331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D5DD87-8AE3-4EB6-8FF1-9E55C40BD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47" b="2743"/>
            <a:stretch/>
          </p:blipFill>
          <p:spPr>
            <a:xfrm>
              <a:off x="415600" y="1347021"/>
              <a:ext cx="7729538" cy="53331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15946E-2B69-4557-A602-DE349C90A4D6}"/>
                </a:ext>
              </a:extLst>
            </p:cNvPr>
            <p:cNvSpPr/>
            <p:nvPr/>
          </p:nvSpPr>
          <p:spPr>
            <a:xfrm>
              <a:off x="1092379" y="4206240"/>
              <a:ext cx="85406" cy="312420"/>
            </a:xfrm>
            <a:prstGeom prst="rect">
              <a:avLst/>
            </a:prstGeom>
            <a:solidFill>
              <a:srgbClr val="F1894B"/>
            </a:solidFill>
            <a:ln>
              <a:solidFill>
                <a:srgbClr val="F189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318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164" y="172971"/>
            <a:ext cx="10437091" cy="824557"/>
          </a:xfrm>
        </p:spPr>
        <p:txBody>
          <a:bodyPr>
            <a:normAutofit/>
          </a:bodyPr>
          <a:lstStyle/>
          <a:p>
            <a:r>
              <a:rPr lang="en-GB" dirty="0"/>
              <a:t>HC2 Module 1: </a:t>
            </a:r>
            <a:r>
              <a:rPr lang="en-GB" dirty="0" err="1"/>
              <a:t>Shapelet</a:t>
            </a:r>
            <a:r>
              <a:rPr lang="en-GB" dirty="0"/>
              <a:t> Transform Classifier</a:t>
            </a:r>
          </a:p>
        </p:txBody>
      </p:sp>
    </p:spTree>
    <p:extLst>
      <p:ext uri="{BB962C8B-B14F-4D97-AF65-F5344CB8AC3E}">
        <p14:creationId xmlns:p14="http://schemas.microsoft.com/office/powerpoint/2010/main" val="263362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573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HIVE-COTE alpha (2018) [2]</vt:lpstr>
      <vt:lpstr>HIVE-COTE V1 (2020) [3]</vt:lpstr>
      <vt:lpstr>HIVE-COTE V2 (2021) [4]</vt:lpstr>
      <vt:lpstr>HC2 Module 1: Shapelet Transform Classifier</vt:lpstr>
      <vt:lpstr>HC2 Module 2: Temporal Dictionary Ensemble (TDE)</vt:lpstr>
      <vt:lpstr>HC2 Module 3: The Arsenal</vt:lpstr>
      <vt:lpstr>HC2 Module 4: Diverse representation</vt:lpstr>
      <vt:lpstr>Bake off Redux (2024)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87</cp:revision>
  <dcterms:created xsi:type="dcterms:W3CDTF">2024-07-02T05:26:03Z</dcterms:created>
  <dcterms:modified xsi:type="dcterms:W3CDTF">2024-08-21T10:05:34Z</dcterms:modified>
</cp:coreProperties>
</file>