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1" r:id="rId2"/>
  </p:sldMasterIdLst>
  <p:notesMasterIdLst>
    <p:notesMasterId r:id="rId25"/>
  </p:notesMasterIdLst>
  <p:sldIdLst>
    <p:sldId id="256" r:id="rId3"/>
    <p:sldId id="257" r:id="rId4"/>
    <p:sldId id="258" r:id="rId5"/>
    <p:sldId id="259" r:id="rId6"/>
    <p:sldId id="275" r:id="rId7"/>
    <p:sldId id="274" r:id="rId8"/>
    <p:sldId id="260" r:id="rId9"/>
    <p:sldId id="261" r:id="rId10"/>
    <p:sldId id="262" r:id="rId11"/>
    <p:sldId id="263" r:id="rId12"/>
    <p:sldId id="264" r:id="rId13"/>
    <p:sldId id="265" r:id="rId14"/>
    <p:sldId id="266" r:id="rId15"/>
    <p:sldId id="267" r:id="rId16"/>
    <p:sldId id="276" r:id="rId17"/>
    <p:sldId id="277" r:id="rId18"/>
    <p:sldId id="278" r:id="rId19"/>
    <p:sldId id="269" r:id="rId20"/>
    <p:sldId id="270" r:id="rId21"/>
    <p:sldId id="271" r:id="rId22"/>
    <p:sldId id="272" r:id="rId23"/>
    <p:sldId id="273" r:id="rId24"/>
  </p:sldIdLst>
  <p:sldSz cx="9144000" cy="5143500" type="screen16x9"/>
  <p:notesSz cx="7559675" cy="10691813"/>
  <p:embeddedFontLst>
    <p:embeddedFont>
      <p:font typeface="Play" panose="020B0604020202020204" charset="0"/>
      <p:regular r:id="rId26"/>
      <p:bold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8" roundtripDataSignature="AMtx7mjXkaOxpBdllwSmIqdcDSnsAXmUl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21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94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1.fntdata"/><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customschemas.google.com/relationships/presentationmetadata" Target="meta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2.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55950" y="5078600"/>
            <a:ext cx="6047725" cy="48113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2fb95174dfe_0_3: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g2fb95174dfe_0_3: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2fb95174dfe_0_48: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7" name="Google Shape;207;g2fb95174dfe_0_48: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8: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5" name="Google Shape;215;p8: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2fb95174dfe_0_126: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5" name="Google Shape;225;g2fb95174dfe_0_126: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2fb95174dfe_0_55: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dirty="0"/>
              <a:t>Query search allows us to find relationships between a subsequence and a (collection of) time series</a:t>
            </a:r>
          </a:p>
          <a:p>
            <a:pPr marL="0" lvl="0" indent="0" algn="l" rtl="0">
              <a:spcBef>
                <a:spcPts val="0"/>
              </a:spcBef>
              <a:spcAft>
                <a:spcPts val="0"/>
              </a:spcAft>
              <a:buNone/>
            </a:pPr>
            <a:endParaRPr lang="en-US" sz="1100" dirty="0"/>
          </a:p>
          <a:p>
            <a:pPr marL="0" lvl="0" indent="0" algn="l" rtl="0">
              <a:spcBef>
                <a:spcPts val="0"/>
              </a:spcBef>
              <a:spcAft>
                <a:spcPts val="0"/>
              </a:spcAft>
              <a:buNone/>
            </a:pPr>
            <a:r>
              <a:rPr lang="en-US" sz="1100" dirty="0"/>
              <a:t>Series search allows us to search for relation between a time series and a (collection of) time series given a </a:t>
            </a:r>
            <a:r>
              <a:rPr lang="en-US" sz="1100" b="1" dirty="0"/>
              <a:t>length parameter</a:t>
            </a:r>
          </a:p>
          <a:p>
            <a:pPr marL="0" lvl="0" indent="0" algn="l" rtl="0">
              <a:spcBef>
                <a:spcPts val="0"/>
              </a:spcBef>
              <a:spcAft>
                <a:spcPts val="0"/>
              </a:spcAft>
              <a:buNone/>
            </a:pPr>
            <a:endParaRPr dirty="0"/>
          </a:p>
        </p:txBody>
      </p:sp>
      <p:sp>
        <p:nvSpPr>
          <p:cNvPr id="234" name="Google Shape;234;g2fb95174dfe_0_55: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2fb95174dfe_0_158: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dirty="0">
                <a:solidFill>
                  <a:schemeClr val="dk1"/>
                </a:solidFill>
              </a:rPr>
              <a:t>It is possible to perform self-similarity search, in that case, we must take care of self-matches. </a:t>
            </a:r>
          </a:p>
          <a:p>
            <a:pPr marL="0" lvl="0" indent="0" algn="l" rtl="0">
              <a:spcBef>
                <a:spcPts val="0"/>
              </a:spcBef>
              <a:spcAft>
                <a:spcPts val="0"/>
              </a:spcAft>
              <a:buNone/>
            </a:pPr>
            <a:endParaRPr lang="en-US" sz="1100" dirty="0">
              <a:solidFill>
                <a:schemeClr val="dk1"/>
              </a:solidFill>
            </a:endParaRPr>
          </a:p>
          <a:p>
            <a:pPr marL="0" lvl="0" indent="0" algn="l" rtl="0">
              <a:spcBef>
                <a:spcPts val="0"/>
              </a:spcBef>
              <a:spcAft>
                <a:spcPts val="0"/>
              </a:spcAft>
              <a:buNone/>
            </a:pPr>
            <a:r>
              <a:rPr lang="en-US" sz="1100" dirty="0">
                <a:solidFill>
                  <a:schemeClr val="dk1"/>
                </a:solidFill>
              </a:rPr>
              <a:t>Otherwise, the matrix profile would have been full of 0</a:t>
            </a:r>
          </a:p>
          <a:p>
            <a:pPr marL="0" lvl="0" indent="0" algn="l" rtl="0">
              <a:spcBef>
                <a:spcPts val="0"/>
              </a:spcBef>
              <a:spcAft>
                <a:spcPts val="0"/>
              </a:spcAft>
              <a:buNone/>
            </a:pPr>
            <a:endParaRPr dirty="0"/>
          </a:p>
        </p:txBody>
      </p:sp>
      <p:sp>
        <p:nvSpPr>
          <p:cNvPr id="249" name="Google Shape;249;g2fb95174dfe_0_158: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2fb95174dfe_0_158: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dirty="0">
                <a:solidFill>
                  <a:schemeClr val="dk1"/>
                </a:solidFill>
              </a:rPr>
              <a:t>It is possible to perform self-similarity search, in that case, we must take care of self-matches. </a:t>
            </a:r>
          </a:p>
          <a:p>
            <a:pPr marL="0" lvl="0" indent="0" algn="l" rtl="0">
              <a:spcBef>
                <a:spcPts val="0"/>
              </a:spcBef>
              <a:spcAft>
                <a:spcPts val="0"/>
              </a:spcAft>
              <a:buNone/>
            </a:pPr>
            <a:endParaRPr lang="en-US" sz="1100" dirty="0">
              <a:solidFill>
                <a:schemeClr val="dk1"/>
              </a:solidFill>
            </a:endParaRPr>
          </a:p>
          <a:p>
            <a:pPr marL="0" lvl="0" indent="0" algn="l" rtl="0">
              <a:spcBef>
                <a:spcPts val="0"/>
              </a:spcBef>
              <a:spcAft>
                <a:spcPts val="0"/>
              </a:spcAft>
              <a:buNone/>
            </a:pPr>
            <a:r>
              <a:rPr lang="en-US" sz="1100" dirty="0">
                <a:solidFill>
                  <a:schemeClr val="dk1"/>
                </a:solidFill>
              </a:rPr>
              <a:t>Otherwise, the matrix profile would have been full of 0</a:t>
            </a:r>
          </a:p>
          <a:p>
            <a:pPr marL="0" lvl="0" indent="0" algn="l" rtl="0">
              <a:spcBef>
                <a:spcPts val="0"/>
              </a:spcBef>
              <a:spcAft>
                <a:spcPts val="0"/>
              </a:spcAft>
              <a:buNone/>
            </a:pPr>
            <a:endParaRPr dirty="0"/>
          </a:p>
        </p:txBody>
      </p:sp>
      <p:sp>
        <p:nvSpPr>
          <p:cNvPr id="249" name="Google Shape;249;g2fb95174dfe_0_158: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962774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2fb95174dfe_0_158: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dirty="0">
                <a:solidFill>
                  <a:schemeClr val="dk1"/>
                </a:solidFill>
              </a:rPr>
              <a:t>It is possible to perform self-similarity search, in that case, we must take care of self-matches. </a:t>
            </a:r>
          </a:p>
          <a:p>
            <a:pPr marL="0" lvl="0" indent="0" algn="l" rtl="0">
              <a:spcBef>
                <a:spcPts val="0"/>
              </a:spcBef>
              <a:spcAft>
                <a:spcPts val="0"/>
              </a:spcAft>
              <a:buNone/>
            </a:pPr>
            <a:endParaRPr lang="en-US" sz="1100" dirty="0">
              <a:solidFill>
                <a:schemeClr val="dk1"/>
              </a:solidFill>
            </a:endParaRPr>
          </a:p>
          <a:p>
            <a:pPr marL="0" lvl="0" indent="0" algn="l" rtl="0">
              <a:spcBef>
                <a:spcPts val="0"/>
              </a:spcBef>
              <a:spcAft>
                <a:spcPts val="0"/>
              </a:spcAft>
              <a:buNone/>
            </a:pPr>
            <a:r>
              <a:rPr lang="en-US" sz="1100" dirty="0">
                <a:solidFill>
                  <a:schemeClr val="dk1"/>
                </a:solidFill>
              </a:rPr>
              <a:t>Otherwise, the matrix profile would have been full of 0</a:t>
            </a:r>
          </a:p>
          <a:p>
            <a:pPr marL="0" lvl="0" indent="0" algn="l" rtl="0">
              <a:spcBef>
                <a:spcPts val="0"/>
              </a:spcBef>
              <a:spcAft>
                <a:spcPts val="0"/>
              </a:spcAft>
              <a:buNone/>
            </a:pPr>
            <a:endParaRPr dirty="0"/>
          </a:p>
        </p:txBody>
      </p:sp>
      <p:sp>
        <p:nvSpPr>
          <p:cNvPr id="249" name="Google Shape;249;g2fb95174dfe_0_158: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872600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2fb95174dfe_0_158: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dirty="0">
                <a:solidFill>
                  <a:schemeClr val="dk1"/>
                </a:solidFill>
              </a:rPr>
              <a:t>It is possible to perform self-similarity search, in that case, we must take care of self-matches. </a:t>
            </a:r>
          </a:p>
          <a:p>
            <a:pPr marL="0" lvl="0" indent="0" algn="l" rtl="0">
              <a:spcBef>
                <a:spcPts val="0"/>
              </a:spcBef>
              <a:spcAft>
                <a:spcPts val="0"/>
              </a:spcAft>
              <a:buNone/>
            </a:pPr>
            <a:endParaRPr lang="en-US" sz="1100" dirty="0">
              <a:solidFill>
                <a:schemeClr val="dk1"/>
              </a:solidFill>
            </a:endParaRPr>
          </a:p>
          <a:p>
            <a:pPr marL="0" lvl="0" indent="0" algn="l" rtl="0">
              <a:spcBef>
                <a:spcPts val="0"/>
              </a:spcBef>
              <a:spcAft>
                <a:spcPts val="0"/>
              </a:spcAft>
              <a:buNone/>
            </a:pPr>
            <a:r>
              <a:rPr lang="en-US" sz="1100" dirty="0">
                <a:solidFill>
                  <a:schemeClr val="dk1"/>
                </a:solidFill>
              </a:rPr>
              <a:t>Otherwise, the matrix profile would have been full of 0</a:t>
            </a:r>
          </a:p>
          <a:p>
            <a:pPr marL="0" lvl="0" indent="0" algn="l" rtl="0">
              <a:spcBef>
                <a:spcPts val="0"/>
              </a:spcBef>
              <a:spcAft>
                <a:spcPts val="0"/>
              </a:spcAft>
              <a:buNone/>
            </a:pPr>
            <a:endParaRPr dirty="0"/>
          </a:p>
        </p:txBody>
      </p:sp>
      <p:sp>
        <p:nvSpPr>
          <p:cNvPr id="249" name="Google Shape;249;g2fb95174dfe_0_158: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086276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2fb95174dfe_0_69: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4" name="Google Shape;274;g2fb95174dfe_0_69: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2fb95174dfe_0_236: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2" name="Google Shape;282;g2fb95174dfe_0_236: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2fb95174dfe_0_23: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g2fb95174dfe_0_23: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2fb95174dfe_0_247: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2" name="Google Shape;292;g2fb95174dfe_0_247: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2fb95174dfe_0_72: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0" name="Google Shape;300;g2fb95174dfe_0_72: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2fb95174dfe_0_75: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8" name="Google Shape;308;g2fb95174dfe_0_75: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2fb95174dfe_0_35: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1" name="Google Shape;161;g2fb95174dfe_0_35: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4: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5" name="Google Shape;175;p4: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4: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5" name="Google Shape;175;p4: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566064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4: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5" name="Google Shape;175;p4: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325310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2fb95174dfe_0_114: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3" name="Google Shape;183;g2fb95174dfe_0_114: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2fb95174dfe_0_89: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1" name="Google Shape;191;g2fb95174dfe_0_89: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6: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9" name="Google Shape;199;p6: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11"/>
        <p:cNvGrpSpPr/>
        <p:nvPr/>
      </p:nvGrpSpPr>
      <p:grpSpPr>
        <a:xfrm>
          <a:off x="0" y="0"/>
          <a:ext cx="0" cy="0"/>
          <a:chOff x="0" y="0"/>
          <a:chExt cx="0" cy="0"/>
        </a:xfrm>
      </p:grpSpPr>
      <p:sp>
        <p:nvSpPr>
          <p:cNvPr id="12" name="Google Shape;12;p15"/>
          <p:cNvSpPr txBox="1">
            <a:spLocks noGrp="1"/>
          </p:cNvSpPr>
          <p:nvPr>
            <p:ph type="title"/>
          </p:nvPr>
        </p:nvSpPr>
        <p:spPr>
          <a:xfrm>
            <a:off x="311760" y="132120"/>
            <a:ext cx="8519760" cy="6253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 name="Google Shape;13;p15"/>
          <p:cNvSpPr txBox="1">
            <a:spLocks noGrp="1"/>
          </p:cNvSpPr>
          <p:nvPr>
            <p:ph type="body" idx="1"/>
          </p:nvPr>
        </p:nvSpPr>
        <p:spPr>
          <a:xfrm>
            <a:off x="311760" y="1152360"/>
            <a:ext cx="4157280" cy="16290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4" name="Google Shape;14;p15"/>
          <p:cNvSpPr txBox="1">
            <a:spLocks noGrp="1"/>
          </p:cNvSpPr>
          <p:nvPr>
            <p:ph type="body" idx="2"/>
          </p:nvPr>
        </p:nvSpPr>
        <p:spPr>
          <a:xfrm>
            <a:off x="4677120" y="1152360"/>
            <a:ext cx="4157280" cy="16290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5" name="Google Shape;15;p15"/>
          <p:cNvSpPr txBox="1">
            <a:spLocks noGrp="1"/>
          </p:cNvSpPr>
          <p:nvPr>
            <p:ph type="body" idx="3"/>
          </p:nvPr>
        </p:nvSpPr>
        <p:spPr>
          <a:xfrm>
            <a:off x="311760" y="2936520"/>
            <a:ext cx="8519760" cy="16290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6" name="Google Shape;16;p15"/>
          <p:cNvSpPr txBox="1">
            <a:spLocks noGrp="1"/>
          </p:cNvSpPr>
          <p:nvPr>
            <p:ph type="sldNum" idx="12"/>
          </p:nvPr>
        </p:nvSpPr>
        <p:spPr>
          <a:xfrm>
            <a:off x="8472600" y="4663080"/>
            <a:ext cx="547920" cy="392760"/>
          </a:xfrm>
          <a:prstGeom prst="rect">
            <a:avLst/>
          </a:prstGeom>
          <a:noFill/>
          <a:ln>
            <a:noFill/>
          </a:ln>
        </p:spPr>
        <p:txBody>
          <a:bodyPr spcFirstLastPara="1" wrap="square" lIns="91425" tIns="91425" rIns="91425" bIns="91425" anchor="ctr" anchorCtr="0">
            <a:noAutofit/>
          </a:bodyPr>
          <a:lstStyle>
            <a:lvl1pPr marL="0" lvl="0"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1pPr>
            <a:lvl2pPr marL="0" lvl="1"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2pPr>
            <a:lvl3pPr marL="0" lvl="2"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3pPr>
            <a:lvl4pPr marL="0" lvl="3"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4pPr>
            <a:lvl5pPr marL="0" lvl="4"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5pPr>
            <a:lvl6pPr marL="0" lvl="5"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6pPr>
            <a:lvl7pPr marL="0" lvl="6"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7pPr>
            <a:lvl8pPr marL="0" lvl="7"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8pPr>
            <a:lvl9pPr marL="0" lvl="8"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50"/>
        <p:cNvGrpSpPr/>
        <p:nvPr/>
      </p:nvGrpSpPr>
      <p:grpSpPr>
        <a:xfrm>
          <a:off x="0" y="0"/>
          <a:ext cx="0" cy="0"/>
          <a:chOff x="0" y="0"/>
          <a:chExt cx="0" cy="0"/>
        </a:xfrm>
      </p:grpSpPr>
      <p:sp>
        <p:nvSpPr>
          <p:cNvPr id="51" name="Google Shape;51;p26"/>
          <p:cNvSpPr txBox="1">
            <a:spLocks noGrp="1"/>
          </p:cNvSpPr>
          <p:nvPr>
            <p:ph type="title"/>
          </p:nvPr>
        </p:nvSpPr>
        <p:spPr>
          <a:xfrm>
            <a:off x="311760" y="132120"/>
            <a:ext cx="8519760" cy="6253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6"/>
          <p:cNvSpPr txBox="1">
            <a:spLocks noGrp="1"/>
          </p:cNvSpPr>
          <p:nvPr>
            <p:ph type="body" idx="1"/>
          </p:nvPr>
        </p:nvSpPr>
        <p:spPr>
          <a:xfrm>
            <a:off x="311760" y="1152360"/>
            <a:ext cx="8519760" cy="16290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3" name="Google Shape;53;p26"/>
          <p:cNvSpPr txBox="1">
            <a:spLocks noGrp="1"/>
          </p:cNvSpPr>
          <p:nvPr>
            <p:ph type="body" idx="2"/>
          </p:nvPr>
        </p:nvSpPr>
        <p:spPr>
          <a:xfrm>
            <a:off x="311760" y="2936520"/>
            <a:ext cx="8519760" cy="16290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4" name="Google Shape;54;p26"/>
          <p:cNvSpPr txBox="1">
            <a:spLocks noGrp="1"/>
          </p:cNvSpPr>
          <p:nvPr>
            <p:ph type="sldNum" idx="12"/>
          </p:nvPr>
        </p:nvSpPr>
        <p:spPr>
          <a:xfrm>
            <a:off x="8472600" y="4663080"/>
            <a:ext cx="547920" cy="392760"/>
          </a:xfrm>
          <a:prstGeom prst="rect">
            <a:avLst/>
          </a:prstGeom>
          <a:noFill/>
          <a:ln>
            <a:noFill/>
          </a:ln>
        </p:spPr>
        <p:txBody>
          <a:bodyPr spcFirstLastPara="1" wrap="square" lIns="91425" tIns="91425" rIns="91425" bIns="91425" anchor="ctr" anchorCtr="0">
            <a:noAutofit/>
          </a:bodyPr>
          <a:lstStyle>
            <a:lvl1pPr marL="0" lvl="0"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1pPr>
            <a:lvl2pPr marL="0" lvl="1"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2pPr>
            <a:lvl3pPr marL="0" lvl="2"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3pPr>
            <a:lvl4pPr marL="0" lvl="3"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4pPr>
            <a:lvl5pPr marL="0" lvl="4"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5pPr>
            <a:lvl6pPr marL="0" lvl="5"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6pPr>
            <a:lvl7pPr marL="0" lvl="6"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7pPr>
            <a:lvl8pPr marL="0" lvl="7"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8pPr>
            <a:lvl9pPr marL="0" lvl="8"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55"/>
        <p:cNvGrpSpPr/>
        <p:nvPr/>
      </p:nvGrpSpPr>
      <p:grpSpPr>
        <a:xfrm>
          <a:off x="0" y="0"/>
          <a:ext cx="0" cy="0"/>
          <a:chOff x="0" y="0"/>
          <a:chExt cx="0" cy="0"/>
        </a:xfrm>
      </p:grpSpPr>
      <p:sp>
        <p:nvSpPr>
          <p:cNvPr id="56" name="Google Shape;56;p27"/>
          <p:cNvSpPr txBox="1">
            <a:spLocks noGrp="1"/>
          </p:cNvSpPr>
          <p:nvPr>
            <p:ph type="title"/>
          </p:nvPr>
        </p:nvSpPr>
        <p:spPr>
          <a:xfrm>
            <a:off x="311760" y="132120"/>
            <a:ext cx="8519760" cy="6253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27"/>
          <p:cNvSpPr txBox="1">
            <a:spLocks noGrp="1"/>
          </p:cNvSpPr>
          <p:nvPr>
            <p:ph type="body" idx="1"/>
          </p:nvPr>
        </p:nvSpPr>
        <p:spPr>
          <a:xfrm>
            <a:off x="311760" y="1152360"/>
            <a:ext cx="4157280" cy="16290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8" name="Google Shape;58;p27"/>
          <p:cNvSpPr txBox="1">
            <a:spLocks noGrp="1"/>
          </p:cNvSpPr>
          <p:nvPr>
            <p:ph type="body" idx="2"/>
          </p:nvPr>
        </p:nvSpPr>
        <p:spPr>
          <a:xfrm>
            <a:off x="4677120" y="1152360"/>
            <a:ext cx="4157280" cy="16290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9" name="Google Shape;59;p27"/>
          <p:cNvSpPr txBox="1">
            <a:spLocks noGrp="1"/>
          </p:cNvSpPr>
          <p:nvPr>
            <p:ph type="body" idx="3"/>
          </p:nvPr>
        </p:nvSpPr>
        <p:spPr>
          <a:xfrm>
            <a:off x="311760" y="2936520"/>
            <a:ext cx="4157280" cy="16290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0" name="Google Shape;60;p27"/>
          <p:cNvSpPr txBox="1">
            <a:spLocks noGrp="1"/>
          </p:cNvSpPr>
          <p:nvPr>
            <p:ph type="body" idx="4"/>
          </p:nvPr>
        </p:nvSpPr>
        <p:spPr>
          <a:xfrm>
            <a:off x="4677120" y="2936520"/>
            <a:ext cx="4157280" cy="16290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1" name="Google Shape;61;p27"/>
          <p:cNvSpPr txBox="1">
            <a:spLocks noGrp="1"/>
          </p:cNvSpPr>
          <p:nvPr>
            <p:ph type="sldNum" idx="12"/>
          </p:nvPr>
        </p:nvSpPr>
        <p:spPr>
          <a:xfrm>
            <a:off x="8472600" y="4663080"/>
            <a:ext cx="547920" cy="392760"/>
          </a:xfrm>
          <a:prstGeom prst="rect">
            <a:avLst/>
          </a:prstGeom>
          <a:noFill/>
          <a:ln>
            <a:noFill/>
          </a:ln>
        </p:spPr>
        <p:txBody>
          <a:bodyPr spcFirstLastPara="1" wrap="square" lIns="91425" tIns="91425" rIns="91425" bIns="91425" anchor="ctr" anchorCtr="0">
            <a:noAutofit/>
          </a:bodyPr>
          <a:lstStyle>
            <a:lvl1pPr marL="0" lvl="0"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1pPr>
            <a:lvl2pPr marL="0" lvl="1"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2pPr>
            <a:lvl3pPr marL="0" lvl="2"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3pPr>
            <a:lvl4pPr marL="0" lvl="3"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4pPr>
            <a:lvl5pPr marL="0" lvl="4"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5pPr>
            <a:lvl6pPr marL="0" lvl="5"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6pPr>
            <a:lvl7pPr marL="0" lvl="6"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7pPr>
            <a:lvl8pPr marL="0" lvl="7"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8pPr>
            <a:lvl9pPr marL="0" lvl="8"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62"/>
        <p:cNvGrpSpPr/>
        <p:nvPr/>
      </p:nvGrpSpPr>
      <p:grpSpPr>
        <a:xfrm>
          <a:off x="0" y="0"/>
          <a:ext cx="0" cy="0"/>
          <a:chOff x="0" y="0"/>
          <a:chExt cx="0" cy="0"/>
        </a:xfrm>
      </p:grpSpPr>
      <p:sp>
        <p:nvSpPr>
          <p:cNvPr id="63" name="Google Shape;63;p28"/>
          <p:cNvSpPr txBox="1">
            <a:spLocks noGrp="1"/>
          </p:cNvSpPr>
          <p:nvPr>
            <p:ph type="title"/>
          </p:nvPr>
        </p:nvSpPr>
        <p:spPr>
          <a:xfrm>
            <a:off x="311760" y="132120"/>
            <a:ext cx="8519760" cy="6253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8"/>
          <p:cNvSpPr txBox="1">
            <a:spLocks noGrp="1"/>
          </p:cNvSpPr>
          <p:nvPr>
            <p:ph type="body" idx="1"/>
          </p:nvPr>
        </p:nvSpPr>
        <p:spPr>
          <a:xfrm>
            <a:off x="311760" y="1152360"/>
            <a:ext cx="2743200" cy="16290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5" name="Google Shape;65;p28"/>
          <p:cNvSpPr txBox="1">
            <a:spLocks noGrp="1"/>
          </p:cNvSpPr>
          <p:nvPr>
            <p:ph type="body" idx="2"/>
          </p:nvPr>
        </p:nvSpPr>
        <p:spPr>
          <a:xfrm>
            <a:off x="3192480" y="1152360"/>
            <a:ext cx="2743200" cy="16290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6" name="Google Shape;66;p28"/>
          <p:cNvSpPr txBox="1">
            <a:spLocks noGrp="1"/>
          </p:cNvSpPr>
          <p:nvPr>
            <p:ph type="body" idx="3"/>
          </p:nvPr>
        </p:nvSpPr>
        <p:spPr>
          <a:xfrm>
            <a:off x="6073200" y="1152360"/>
            <a:ext cx="2743200" cy="16290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7" name="Google Shape;67;p28"/>
          <p:cNvSpPr txBox="1">
            <a:spLocks noGrp="1"/>
          </p:cNvSpPr>
          <p:nvPr>
            <p:ph type="body" idx="4"/>
          </p:nvPr>
        </p:nvSpPr>
        <p:spPr>
          <a:xfrm>
            <a:off x="311760" y="2936520"/>
            <a:ext cx="2743200" cy="16290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8" name="Google Shape;68;p28"/>
          <p:cNvSpPr txBox="1">
            <a:spLocks noGrp="1"/>
          </p:cNvSpPr>
          <p:nvPr>
            <p:ph type="body" idx="5"/>
          </p:nvPr>
        </p:nvSpPr>
        <p:spPr>
          <a:xfrm>
            <a:off x="3192480" y="2936520"/>
            <a:ext cx="2743200" cy="16290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9" name="Google Shape;69;p28"/>
          <p:cNvSpPr txBox="1">
            <a:spLocks noGrp="1"/>
          </p:cNvSpPr>
          <p:nvPr>
            <p:ph type="body" idx="6"/>
          </p:nvPr>
        </p:nvSpPr>
        <p:spPr>
          <a:xfrm>
            <a:off x="6073200" y="2936520"/>
            <a:ext cx="2743200" cy="16290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70" name="Google Shape;70;p28"/>
          <p:cNvSpPr txBox="1">
            <a:spLocks noGrp="1"/>
          </p:cNvSpPr>
          <p:nvPr>
            <p:ph type="sldNum" idx="12"/>
          </p:nvPr>
        </p:nvSpPr>
        <p:spPr>
          <a:xfrm>
            <a:off x="8472600" y="4663080"/>
            <a:ext cx="547920" cy="392760"/>
          </a:xfrm>
          <a:prstGeom prst="rect">
            <a:avLst/>
          </a:prstGeom>
          <a:noFill/>
          <a:ln>
            <a:noFill/>
          </a:ln>
        </p:spPr>
        <p:txBody>
          <a:bodyPr spcFirstLastPara="1" wrap="square" lIns="91425" tIns="91425" rIns="91425" bIns="91425" anchor="ctr" anchorCtr="0">
            <a:noAutofit/>
          </a:bodyPr>
          <a:lstStyle>
            <a:lvl1pPr marL="0" lvl="0"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1pPr>
            <a:lvl2pPr marL="0" lvl="1"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2pPr>
            <a:lvl3pPr marL="0" lvl="2"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3pPr>
            <a:lvl4pPr marL="0" lvl="3"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4pPr>
            <a:lvl5pPr marL="0" lvl="4"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5pPr>
            <a:lvl6pPr marL="0" lvl="5"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6pPr>
            <a:lvl7pPr marL="0" lvl="6"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7pPr>
            <a:lvl8pPr marL="0" lvl="7"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8pPr>
            <a:lvl9pPr marL="0" lvl="8"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77"/>
        <p:cNvGrpSpPr/>
        <p:nvPr/>
      </p:nvGrpSpPr>
      <p:grpSpPr>
        <a:xfrm>
          <a:off x="0" y="0"/>
          <a:ext cx="0" cy="0"/>
          <a:chOff x="0" y="0"/>
          <a:chExt cx="0" cy="0"/>
        </a:xfrm>
      </p:grpSpPr>
      <p:sp>
        <p:nvSpPr>
          <p:cNvPr id="78" name="Google Shape;78;p17"/>
          <p:cNvSpPr txBox="1">
            <a:spLocks noGrp="1"/>
          </p:cNvSpPr>
          <p:nvPr>
            <p:ph type="sldNum" idx="12"/>
          </p:nvPr>
        </p:nvSpPr>
        <p:spPr>
          <a:xfrm>
            <a:off x="8472600" y="4663080"/>
            <a:ext cx="547920" cy="392760"/>
          </a:xfrm>
          <a:prstGeom prst="rect">
            <a:avLst/>
          </a:prstGeom>
          <a:noFill/>
          <a:ln>
            <a:noFill/>
          </a:ln>
        </p:spPr>
        <p:txBody>
          <a:bodyPr spcFirstLastPara="1" wrap="square" lIns="68400" tIns="68400" rIns="68400" bIns="68400" anchor="ctr" anchorCtr="0">
            <a:noAutofit/>
          </a:bodyPr>
          <a:lstStyle>
            <a:lvl1pPr marL="0" lvl="0"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1pPr>
            <a:lvl2pPr marL="0" lvl="1"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2pPr>
            <a:lvl3pPr marL="0" lvl="2"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3pPr>
            <a:lvl4pPr marL="0" lvl="3"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4pPr>
            <a:lvl5pPr marL="0" lvl="4"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5pPr>
            <a:lvl6pPr marL="0" lvl="5"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6pPr>
            <a:lvl7pPr marL="0" lvl="6"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7pPr>
            <a:lvl8pPr marL="0" lvl="7"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8pPr>
            <a:lvl9pPr marL="0" lvl="8"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79"/>
        <p:cNvGrpSpPr/>
        <p:nvPr/>
      </p:nvGrpSpPr>
      <p:grpSpPr>
        <a:xfrm>
          <a:off x="0" y="0"/>
          <a:ext cx="0" cy="0"/>
          <a:chOff x="0" y="0"/>
          <a:chExt cx="0" cy="0"/>
        </a:xfrm>
      </p:grpSpPr>
      <p:sp>
        <p:nvSpPr>
          <p:cNvPr id="80" name="Google Shape;80;p29"/>
          <p:cNvSpPr txBox="1">
            <a:spLocks noGrp="1"/>
          </p:cNvSpPr>
          <p:nvPr>
            <p:ph type="title"/>
          </p:nvPr>
        </p:nvSpPr>
        <p:spPr>
          <a:xfrm>
            <a:off x="311760" y="132120"/>
            <a:ext cx="8519760" cy="6253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29"/>
          <p:cNvSpPr txBox="1">
            <a:spLocks noGrp="1"/>
          </p:cNvSpPr>
          <p:nvPr>
            <p:ph type="subTitle" idx="1"/>
          </p:nvPr>
        </p:nvSpPr>
        <p:spPr>
          <a:xfrm>
            <a:off x="311760" y="1152360"/>
            <a:ext cx="8519760" cy="341568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9"/>
          <p:cNvSpPr txBox="1">
            <a:spLocks noGrp="1"/>
          </p:cNvSpPr>
          <p:nvPr>
            <p:ph type="sldNum" idx="12"/>
          </p:nvPr>
        </p:nvSpPr>
        <p:spPr>
          <a:xfrm>
            <a:off x="8472600" y="4663080"/>
            <a:ext cx="547920" cy="392760"/>
          </a:xfrm>
          <a:prstGeom prst="rect">
            <a:avLst/>
          </a:prstGeom>
          <a:noFill/>
          <a:ln>
            <a:noFill/>
          </a:ln>
        </p:spPr>
        <p:txBody>
          <a:bodyPr spcFirstLastPara="1" wrap="square" lIns="68400" tIns="68400" rIns="68400" bIns="68400" anchor="ctr" anchorCtr="0">
            <a:noAutofit/>
          </a:bodyPr>
          <a:lstStyle>
            <a:lvl1pPr marL="0" lvl="0"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1pPr>
            <a:lvl2pPr marL="0" lvl="1"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2pPr>
            <a:lvl3pPr marL="0" lvl="2"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3pPr>
            <a:lvl4pPr marL="0" lvl="3"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4pPr>
            <a:lvl5pPr marL="0" lvl="4"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5pPr>
            <a:lvl6pPr marL="0" lvl="5"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6pPr>
            <a:lvl7pPr marL="0" lvl="6"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7pPr>
            <a:lvl8pPr marL="0" lvl="7"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8pPr>
            <a:lvl9pPr marL="0" lvl="8"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83"/>
        <p:cNvGrpSpPr/>
        <p:nvPr/>
      </p:nvGrpSpPr>
      <p:grpSpPr>
        <a:xfrm>
          <a:off x="0" y="0"/>
          <a:ext cx="0" cy="0"/>
          <a:chOff x="0" y="0"/>
          <a:chExt cx="0" cy="0"/>
        </a:xfrm>
      </p:grpSpPr>
      <p:sp>
        <p:nvSpPr>
          <p:cNvPr id="84" name="Google Shape;84;p30"/>
          <p:cNvSpPr txBox="1">
            <a:spLocks noGrp="1"/>
          </p:cNvSpPr>
          <p:nvPr>
            <p:ph type="title"/>
          </p:nvPr>
        </p:nvSpPr>
        <p:spPr>
          <a:xfrm>
            <a:off x="311760" y="132120"/>
            <a:ext cx="8519760" cy="6253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30"/>
          <p:cNvSpPr txBox="1">
            <a:spLocks noGrp="1"/>
          </p:cNvSpPr>
          <p:nvPr>
            <p:ph type="body" idx="1"/>
          </p:nvPr>
        </p:nvSpPr>
        <p:spPr>
          <a:xfrm>
            <a:off x="311760" y="1152360"/>
            <a:ext cx="8519760" cy="34156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86" name="Google Shape;86;p30"/>
          <p:cNvSpPr txBox="1">
            <a:spLocks noGrp="1"/>
          </p:cNvSpPr>
          <p:nvPr>
            <p:ph type="sldNum" idx="12"/>
          </p:nvPr>
        </p:nvSpPr>
        <p:spPr>
          <a:xfrm>
            <a:off x="8472600" y="4663080"/>
            <a:ext cx="547920" cy="392760"/>
          </a:xfrm>
          <a:prstGeom prst="rect">
            <a:avLst/>
          </a:prstGeom>
          <a:noFill/>
          <a:ln>
            <a:noFill/>
          </a:ln>
        </p:spPr>
        <p:txBody>
          <a:bodyPr spcFirstLastPara="1" wrap="square" lIns="68400" tIns="68400" rIns="68400" bIns="68400" anchor="ctr" anchorCtr="0">
            <a:noAutofit/>
          </a:bodyPr>
          <a:lstStyle>
            <a:lvl1pPr marL="0" lvl="0"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1pPr>
            <a:lvl2pPr marL="0" lvl="1"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2pPr>
            <a:lvl3pPr marL="0" lvl="2"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3pPr>
            <a:lvl4pPr marL="0" lvl="3"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4pPr>
            <a:lvl5pPr marL="0" lvl="4"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5pPr>
            <a:lvl6pPr marL="0" lvl="5"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6pPr>
            <a:lvl7pPr marL="0" lvl="6"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7pPr>
            <a:lvl8pPr marL="0" lvl="7"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8pPr>
            <a:lvl9pPr marL="0" lvl="8"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87"/>
        <p:cNvGrpSpPr/>
        <p:nvPr/>
      </p:nvGrpSpPr>
      <p:grpSpPr>
        <a:xfrm>
          <a:off x="0" y="0"/>
          <a:ext cx="0" cy="0"/>
          <a:chOff x="0" y="0"/>
          <a:chExt cx="0" cy="0"/>
        </a:xfrm>
      </p:grpSpPr>
      <p:sp>
        <p:nvSpPr>
          <p:cNvPr id="88" name="Google Shape;88;p31"/>
          <p:cNvSpPr txBox="1">
            <a:spLocks noGrp="1"/>
          </p:cNvSpPr>
          <p:nvPr>
            <p:ph type="title"/>
          </p:nvPr>
        </p:nvSpPr>
        <p:spPr>
          <a:xfrm>
            <a:off x="311760" y="132120"/>
            <a:ext cx="8519760" cy="6253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31"/>
          <p:cNvSpPr txBox="1">
            <a:spLocks noGrp="1"/>
          </p:cNvSpPr>
          <p:nvPr>
            <p:ph type="body" idx="1"/>
          </p:nvPr>
        </p:nvSpPr>
        <p:spPr>
          <a:xfrm>
            <a:off x="311760" y="1152360"/>
            <a:ext cx="4157280" cy="34156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90" name="Google Shape;90;p31"/>
          <p:cNvSpPr txBox="1">
            <a:spLocks noGrp="1"/>
          </p:cNvSpPr>
          <p:nvPr>
            <p:ph type="body" idx="2"/>
          </p:nvPr>
        </p:nvSpPr>
        <p:spPr>
          <a:xfrm>
            <a:off x="4677120" y="1152360"/>
            <a:ext cx="4157280" cy="34156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91" name="Google Shape;91;p31"/>
          <p:cNvSpPr txBox="1">
            <a:spLocks noGrp="1"/>
          </p:cNvSpPr>
          <p:nvPr>
            <p:ph type="sldNum" idx="12"/>
          </p:nvPr>
        </p:nvSpPr>
        <p:spPr>
          <a:xfrm>
            <a:off x="8472600" y="4663080"/>
            <a:ext cx="547920" cy="392760"/>
          </a:xfrm>
          <a:prstGeom prst="rect">
            <a:avLst/>
          </a:prstGeom>
          <a:noFill/>
          <a:ln>
            <a:noFill/>
          </a:ln>
        </p:spPr>
        <p:txBody>
          <a:bodyPr spcFirstLastPara="1" wrap="square" lIns="68400" tIns="68400" rIns="68400" bIns="68400" anchor="ctr" anchorCtr="0">
            <a:noAutofit/>
          </a:bodyPr>
          <a:lstStyle>
            <a:lvl1pPr marL="0" lvl="0"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1pPr>
            <a:lvl2pPr marL="0" lvl="1"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2pPr>
            <a:lvl3pPr marL="0" lvl="2"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3pPr>
            <a:lvl4pPr marL="0" lvl="3"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4pPr>
            <a:lvl5pPr marL="0" lvl="4"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5pPr>
            <a:lvl6pPr marL="0" lvl="5"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6pPr>
            <a:lvl7pPr marL="0" lvl="6"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7pPr>
            <a:lvl8pPr marL="0" lvl="7"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8pPr>
            <a:lvl9pPr marL="0" lvl="8"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2"/>
        <p:cNvGrpSpPr/>
        <p:nvPr/>
      </p:nvGrpSpPr>
      <p:grpSpPr>
        <a:xfrm>
          <a:off x="0" y="0"/>
          <a:ext cx="0" cy="0"/>
          <a:chOff x="0" y="0"/>
          <a:chExt cx="0" cy="0"/>
        </a:xfrm>
      </p:grpSpPr>
      <p:sp>
        <p:nvSpPr>
          <p:cNvPr id="93" name="Google Shape;93;p32"/>
          <p:cNvSpPr txBox="1">
            <a:spLocks noGrp="1"/>
          </p:cNvSpPr>
          <p:nvPr>
            <p:ph type="title"/>
          </p:nvPr>
        </p:nvSpPr>
        <p:spPr>
          <a:xfrm>
            <a:off x="311760" y="132120"/>
            <a:ext cx="8519760" cy="6253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32"/>
          <p:cNvSpPr txBox="1">
            <a:spLocks noGrp="1"/>
          </p:cNvSpPr>
          <p:nvPr>
            <p:ph type="sldNum" idx="12"/>
          </p:nvPr>
        </p:nvSpPr>
        <p:spPr>
          <a:xfrm>
            <a:off x="8472600" y="4663080"/>
            <a:ext cx="547920" cy="392760"/>
          </a:xfrm>
          <a:prstGeom prst="rect">
            <a:avLst/>
          </a:prstGeom>
          <a:noFill/>
          <a:ln>
            <a:noFill/>
          </a:ln>
        </p:spPr>
        <p:txBody>
          <a:bodyPr spcFirstLastPara="1" wrap="square" lIns="68400" tIns="68400" rIns="68400" bIns="68400" anchor="ctr" anchorCtr="0">
            <a:noAutofit/>
          </a:bodyPr>
          <a:lstStyle>
            <a:lvl1pPr marL="0" lvl="0"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1pPr>
            <a:lvl2pPr marL="0" lvl="1"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2pPr>
            <a:lvl3pPr marL="0" lvl="2"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3pPr>
            <a:lvl4pPr marL="0" lvl="3"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4pPr>
            <a:lvl5pPr marL="0" lvl="4"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5pPr>
            <a:lvl6pPr marL="0" lvl="5"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6pPr>
            <a:lvl7pPr marL="0" lvl="6"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7pPr>
            <a:lvl8pPr marL="0" lvl="7"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8pPr>
            <a:lvl9pPr marL="0" lvl="8"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95"/>
        <p:cNvGrpSpPr/>
        <p:nvPr/>
      </p:nvGrpSpPr>
      <p:grpSpPr>
        <a:xfrm>
          <a:off x="0" y="0"/>
          <a:ext cx="0" cy="0"/>
          <a:chOff x="0" y="0"/>
          <a:chExt cx="0" cy="0"/>
        </a:xfrm>
      </p:grpSpPr>
      <p:sp>
        <p:nvSpPr>
          <p:cNvPr id="96" name="Google Shape;96;p33"/>
          <p:cNvSpPr txBox="1">
            <a:spLocks noGrp="1"/>
          </p:cNvSpPr>
          <p:nvPr>
            <p:ph type="subTitle" idx="1"/>
          </p:nvPr>
        </p:nvSpPr>
        <p:spPr>
          <a:xfrm>
            <a:off x="311760" y="226440"/>
            <a:ext cx="8519760" cy="20239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33"/>
          <p:cNvSpPr txBox="1">
            <a:spLocks noGrp="1"/>
          </p:cNvSpPr>
          <p:nvPr>
            <p:ph type="sldNum" idx="12"/>
          </p:nvPr>
        </p:nvSpPr>
        <p:spPr>
          <a:xfrm>
            <a:off x="8472600" y="4663080"/>
            <a:ext cx="547920" cy="392760"/>
          </a:xfrm>
          <a:prstGeom prst="rect">
            <a:avLst/>
          </a:prstGeom>
          <a:noFill/>
          <a:ln>
            <a:noFill/>
          </a:ln>
        </p:spPr>
        <p:txBody>
          <a:bodyPr spcFirstLastPara="1" wrap="square" lIns="68400" tIns="68400" rIns="68400" bIns="68400" anchor="ctr" anchorCtr="0">
            <a:noAutofit/>
          </a:bodyPr>
          <a:lstStyle>
            <a:lvl1pPr marL="0" lvl="0"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1pPr>
            <a:lvl2pPr marL="0" lvl="1"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2pPr>
            <a:lvl3pPr marL="0" lvl="2"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3pPr>
            <a:lvl4pPr marL="0" lvl="3"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4pPr>
            <a:lvl5pPr marL="0" lvl="4"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5pPr>
            <a:lvl6pPr marL="0" lvl="5"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6pPr>
            <a:lvl7pPr marL="0" lvl="6"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7pPr>
            <a:lvl8pPr marL="0" lvl="7"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8pPr>
            <a:lvl9pPr marL="0" lvl="8"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98"/>
        <p:cNvGrpSpPr/>
        <p:nvPr/>
      </p:nvGrpSpPr>
      <p:grpSpPr>
        <a:xfrm>
          <a:off x="0" y="0"/>
          <a:ext cx="0" cy="0"/>
          <a:chOff x="0" y="0"/>
          <a:chExt cx="0" cy="0"/>
        </a:xfrm>
      </p:grpSpPr>
      <p:sp>
        <p:nvSpPr>
          <p:cNvPr id="99" name="Google Shape;99;p34"/>
          <p:cNvSpPr txBox="1">
            <a:spLocks noGrp="1"/>
          </p:cNvSpPr>
          <p:nvPr>
            <p:ph type="title"/>
          </p:nvPr>
        </p:nvSpPr>
        <p:spPr>
          <a:xfrm>
            <a:off x="311760" y="132120"/>
            <a:ext cx="8519760" cy="6253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34"/>
          <p:cNvSpPr txBox="1">
            <a:spLocks noGrp="1"/>
          </p:cNvSpPr>
          <p:nvPr>
            <p:ph type="body" idx="1"/>
          </p:nvPr>
        </p:nvSpPr>
        <p:spPr>
          <a:xfrm>
            <a:off x="311760" y="1152360"/>
            <a:ext cx="4157280" cy="16290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1" name="Google Shape;101;p34"/>
          <p:cNvSpPr txBox="1">
            <a:spLocks noGrp="1"/>
          </p:cNvSpPr>
          <p:nvPr>
            <p:ph type="body" idx="2"/>
          </p:nvPr>
        </p:nvSpPr>
        <p:spPr>
          <a:xfrm>
            <a:off x="4677120" y="1152360"/>
            <a:ext cx="4157280" cy="34156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2" name="Google Shape;102;p34"/>
          <p:cNvSpPr txBox="1">
            <a:spLocks noGrp="1"/>
          </p:cNvSpPr>
          <p:nvPr>
            <p:ph type="body" idx="3"/>
          </p:nvPr>
        </p:nvSpPr>
        <p:spPr>
          <a:xfrm>
            <a:off x="311760" y="2936520"/>
            <a:ext cx="4157280" cy="16290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3" name="Google Shape;103;p34"/>
          <p:cNvSpPr txBox="1">
            <a:spLocks noGrp="1"/>
          </p:cNvSpPr>
          <p:nvPr>
            <p:ph type="sldNum" idx="12"/>
          </p:nvPr>
        </p:nvSpPr>
        <p:spPr>
          <a:xfrm>
            <a:off x="8472600" y="4663080"/>
            <a:ext cx="547920" cy="392760"/>
          </a:xfrm>
          <a:prstGeom prst="rect">
            <a:avLst/>
          </a:prstGeom>
          <a:noFill/>
          <a:ln>
            <a:noFill/>
          </a:ln>
        </p:spPr>
        <p:txBody>
          <a:bodyPr spcFirstLastPara="1" wrap="square" lIns="68400" tIns="68400" rIns="68400" bIns="68400" anchor="ctr" anchorCtr="0">
            <a:noAutofit/>
          </a:bodyPr>
          <a:lstStyle>
            <a:lvl1pPr marL="0" lvl="0"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1pPr>
            <a:lvl2pPr marL="0" lvl="1"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2pPr>
            <a:lvl3pPr marL="0" lvl="2"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3pPr>
            <a:lvl4pPr marL="0" lvl="3"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4pPr>
            <a:lvl5pPr marL="0" lvl="4"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5pPr>
            <a:lvl6pPr marL="0" lvl="5"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6pPr>
            <a:lvl7pPr marL="0" lvl="6"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7pPr>
            <a:lvl8pPr marL="0" lvl="7"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8pPr>
            <a:lvl9pPr marL="0" lvl="8"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7"/>
        <p:cNvGrpSpPr/>
        <p:nvPr/>
      </p:nvGrpSpPr>
      <p:grpSpPr>
        <a:xfrm>
          <a:off x="0" y="0"/>
          <a:ext cx="0" cy="0"/>
          <a:chOff x="0" y="0"/>
          <a:chExt cx="0" cy="0"/>
        </a:xfrm>
      </p:grpSpPr>
      <p:sp>
        <p:nvSpPr>
          <p:cNvPr id="18" name="Google Shape;18;p18"/>
          <p:cNvSpPr txBox="1">
            <a:spLocks noGrp="1"/>
          </p:cNvSpPr>
          <p:nvPr>
            <p:ph type="sldNum" idx="12"/>
          </p:nvPr>
        </p:nvSpPr>
        <p:spPr>
          <a:xfrm>
            <a:off x="8472600" y="4663080"/>
            <a:ext cx="547920" cy="392760"/>
          </a:xfrm>
          <a:prstGeom prst="rect">
            <a:avLst/>
          </a:prstGeom>
          <a:noFill/>
          <a:ln>
            <a:noFill/>
          </a:ln>
        </p:spPr>
        <p:txBody>
          <a:bodyPr spcFirstLastPara="1" wrap="square" lIns="91425" tIns="91425" rIns="91425" bIns="91425" anchor="ctr" anchorCtr="0">
            <a:noAutofit/>
          </a:bodyPr>
          <a:lstStyle>
            <a:lvl1pPr marL="0" lvl="0"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1pPr>
            <a:lvl2pPr marL="0" lvl="1"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2pPr>
            <a:lvl3pPr marL="0" lvl="2"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3pPr>
            <a:lvl4pPr marL="0" lvl="3"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4pPr>
            <a:lvl5pPr marL="0" lvl="4"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5pPr>
            <a:lvl6pPr marL="0" lvl="5"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6pPr>
            <a:lvl7pPr marL="0" lvl="6"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7pPr>
            <a:lvl8pPr marL="0" lvl="7"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8pPr>
            <a:lvl9pPr marL="0" lvl="8"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104"/>
        <p:cNvGrpSpPr/>
        <p:nvPr/>
      </p:nvGrpSpPr>
      <p:grpSpPr>
        <a:xfrm>
          <a:off x="0" y="0"/>
          <a:ext cx="0" cy="0"/>
          <a:chOff x="0" y="0"/>
          <a:chExt cx="0" cy="0"/>
        </a:xfrm>
      </p:grpSpPr>
      <p:sp>
        <p:nvSpPr>
          <p:cNvPr id="105" name="Google Shape;105;p35"/>
          <p:cNvSpPr txBox="1">
            <a:spLocks noGrp="1"/>
          </p:cNvSpPr>
          <p:nvPr>
            <p:ph type="title"/>
          </p:nvPr>
        </p:nvSpPr>
        <p:spPr>
          <a:xfrm>
            <a:off x="311760" y="132120"/>
            <a:ext cx="8519760" cy="6253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35"/>
          <p:cNvSpPr txBox="1">
            <a:spLocks noGrp="1"/>
          </p:cNvSpPr>
          <p:nvPr>
            <p:ph type="body" idx="1"/>
          </p:nvPr>
        </p:nvSpPr>
        <p:spPr>
          <a:xfrm>
            <a:off x="311760" y="1152360"/>
            <a:ext cx="4157280" cy="34156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7" name="Google Shape;107;p35"/>
          <p:cNvSpPr txBox="1">
            <a:spLocks noGrp="1"/>
          </p:cNvSpPr>
          <p:nvPr>
            <p:ph type="body" idx="2"/>
          </p:nvPr>
        </p:nvSpPr>
        <p:spPr>
          <a:xfrm>
            <a:off x="4677120" y="1152360"/>
            <a:ext cx="4157280" cy="16290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8" name="Google Shape;108;p35"/>
          <p:cNvSpPr txBox="1">
            <a:spLocks noGrp="1"/>
          </p:cNvSpPr>
          <p:nvPr>
            <p:ph type="body" idx="3"/>
          </p:nvPr>
        </p:nvSpPr>
        <p:spPr>
          <a:xfrm>
            <a:off x="4677120" y="2936520"/>
            <a:ext cx="4157280" cy="16290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9" name="Google Shape;109;p35"/>
          <p:cNvSpPr txBox="1">
            <a:spLocks noGrp="1"/>
          </p:cNvSpPr>
          <p:nvPr>
            <p:ph type="sldNum" idx="12"/>
          </p:nvPr>
        </p:nvSpPr>
        <p:spPr>
          <a:xfrm>
            <a:off x="8472600" y="4663080"/>
            <a:ext cx="547920" cy="392760"/>
          </a:xfrm>
          <a:prstGeom prst="rect">
            <a:avLst/>
          </a:prstGeom>
          <a:noFill/>
          <a:ln>
            <a:noFill/>
          </a:ln>
        </p:spPr>
        <p:txBody>
          <a:bodyPr spcFirstLastPara="1" wrap="square" lIns="68400" tIns="68400" rIns="68400" bIns="68400" anchor="ctr" anchorCtr="0">
            <a:noAutofit/>
          </a:bodyPr>
          <a:lstStyle>
            <a:lvl1pPr marL="0" lvl="0"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1pPr>
            <a:lvl2pPr marL="0" lvl="1"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2pPr>
            <a:lvl3pPr marL="0" lvl="2"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3pPr>
            <a:lvl4pPr marL="0" lvl="3"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4pPr>
            <a:lvl5pPr marL="0" lvl="4"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5pPr>
            <a:lvl6pPr marL="0" lvl="5"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6pPr>
            <a:lvl7pPr marL="0" lvl="6"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7pPr>
            <a:lvl8pPr marL="0" lvl="7"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8pPr>
            <a:lvl9pPr marL="0" lvl="8"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110"/>
        <p:cNvGrpSpPr/>
        <p:nvPr/>
      </p:nvGrpSpPr>
      <p:grpSpPr>
        <a:xfrm>
          <a:off x="0" y="0"/>
          <a:ext cx="0" cy="0"/>
          <a:chOff x="0" y="0"/>
          <a:chExt cx="0" cy="0"/>
        </a:xfrm>
      </p:grpSpPr>
      <p:sp>
        <p:nvSpPr>
          <p:cNvPr id="111" name="Google Shape;111;p36"/>
          <p:cNvSpPr txBox="1">
            <a:spLocks noGrp="1"/>
          </p:cNvSpPr>
          <p:nvPr>
            <p:ph type="title"/>
          </p:nvPr>
        </p:nvSpPr>
        <p:spPr>
          <a:xfrm>
            <a:off x="311760" y="132120"/>
            <a:ext cx="8519760" cy="6253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36"/>
          <p:cNvSpPr txBox="1">
            <a:spLocks noGrp="1"/>
          </p:cNvSpPr>
          <p:nvPr>
            <p:ph type="body" idx="1"/>
          </p:nvPr>
        </p:nvSpPr>
        <p:spPr>
          <a:xfrm>
            <a:off x="311760" y="1152360"/>
            <a:ext cx="4157280" cy="16290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13" name="Google Shape;113;p36"/>
          <p:cNvSpPr txBox="1">
            <a:spLocks noGrp="1"/>
          </p:cNvSpPr>
          <p:nvPr>
            <p:ph type="body" idx="2"/>
          </p:nvPr>
        </p:nvSpPr>
        <p:spPr>
          <a:xfrm>
            <a:off x="4677120" y="1152360"/>
            <a:ext cx="4157280" cy="16290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14" name="Google Shape;114;p36"/>
          <p:cNvSpPr txBox="1">
            <a:spLocks noGrp="1"/>
          </p:cNvSpPr>
          <p:nvPr>
            <p:ph type="body" idx="3"/>
          </p:nvPr>
        </p:nvSpPr>
        <p:spPr>
          <a:xfrm>
            <a:off x="311760" y="2936520"/>
            <a:ext cx="8519760" cy="16290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15" name="Google Shape;115;p36"/>
          <p:cNvSpPr txBox="1">
            <a:spLocks noGrp="1"/>
          </p:cNvSpPr>
          <p:nvPr>
            <p:ph type="sldNum" idx="12"/>
          </p:nvPr>
        </p:nvSpPr>
        <p:spPr>
          <a:xfrm>
            <a:off x="8472600" y="4663080"/>
            <a:ext cx="547920" cy="392760"/>
          </a:xfrm>
          <a:prstGeom prst="rect">
            <a:avLst/>
          </a:prstGeom>
          <a:noFill/>
          <a:ln>
            <a:noFill/>
          </a:ln>
        </p:spPr>
        <p:txBody>
          <a:bodyPr spcFirstLastPara="1" wrap="square" lIns="68400" tIns="68400" rIns="68400" bIns="68400" anchor="ctr" anchorCtr="0">
            <a:noAutofit/>
          </a:bodyPr>
          <a:lstStyle>
            <a:lvl1pPr marL="0" lvl="0"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1pPr>
            <a:lvl2pPr marL="0" lvl="1"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2pPr>
            <a:lvl3pPr marL="0" lvl="2"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3pPr>
            <a:lvl4pPr marL="0" lvl="3"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4pPr>
            <a:lvl5pPr marL="0" lvl="4"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5pPr>
            <a:lvl6pPr marL="0" lvl="5"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6pPr>
            <a:lvl7pPr marL="0" lvl="6"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7pPr>
            <a:lvl8pPr marL="0" lvl="7"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8pPr>
            <a:lvl9pPr marL="0" lvl="8"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116"/>
        <p:cNvGrpSpPr/>
        <p:nvPr/>
      </p:nvGrpSpPr>
      <p:grpSpPr>
        <a:xfrm>
          <a:off x="0" y="0"/>
          <a:ext cx="0" cy="0"/>
          <a:chOff x="0" y="0"/>
          <a:chExt cx="0" cy="0"/>
        </a:xfrm>
      </p:grpSpPr>
      <p:sp>
        <p:nvSpPr>
          <p:cNvPr id="117" name="Google Shape;117;p37"/>
          <p:cNvSpPr txBox="1">
            <a:spLocks noGrp="1"/>
          </p:cNvSpPr>
          <p:nvPr>
            <p:ph type="title"/>
          </p:nvPr>
        </p:nvSpPr>
        <p:spPr>
          <a:xfrm>
            <a:off x="311760" y="132120"/>
            <a:ext cx="8519760" cy="6253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8" name="Google Shape;118;p37"/>
          <p:cNvSpPr txBox="1">
            <a:spLocks noGrp="1"/>
          </p:cNvSpPr>
          <p:nvPr>
            <p:ph type="body" idx="1"/>
          </p:nvPr>
        </p:nvSpPr>
        <p:spPr>
          <a:xfrm>
            <a:off x="311760" y="1152360"/>
            <a:ext cx="8519760" cy="16290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19" name="Google Shape;119;p37"/>
          <p:cNvSpPr txBox="1">
            <a:spLocks noGrp="1"/>
          </p:cNvSpPr>
          <p:nvPr>
            <p:ph type="body" idx="2"/>
          </p:nvPr>
        </p:nvSpPr>
        <p:spPr>
          <a:xfrm>
            <a:off x="311760" y="2936520"/>
            <a:ext cx="8519760" cy="16290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20" name="Google Shape;120;p37"/>
          <p:cNvSpPr txBox="1">
            <a:spLocks noGrp="1"/>
          </p:cNvSpPr>
          <p:nvPr>
            <p:ph type="sldNum" idx="12"/>
          </p:nvPr>
        </p:nvSpPr>
        <p:spPr>
          <a:xfrm>
            <a:off x="8472600" y="4663080"/>
            <a:ext cx="547920" cy="392760"/>
          </a:xfrm>
          <a:prstGeom prst="rect">
            <a:avLst/>
          </a:prstGeom>
          <a:noFill/>
          <a:ln>
            <a:noFill/>
          </a:ln>
        </p:spPr>
        <p:txBody>
          <a:bodyPr spcFirstLastPara="1" wrap="square" lIns="68400" tIns="68400" rIns="68400" bIns="68400" anchor="ctr" anchorCtr="0">
            <a:noAutofit/>
          </a:bodyPr>
          <a:lstStyle>
            <a:lvl1pPr marL="0" lvl="0"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1pPr>
            <a:lvl2pPr marL="0" lvl="1"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2pPr>
            <a:lvl3pPr marL="0" lvl="2"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3pPr>
            <a:lvl4pPr marL="0" lvl="3"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4pPr>
            <a:lvl5pPr marL="0" lvl="4"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5pPr>
            <a:lvl6pPr marL="0" lvl="5"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6pPr>
            <a:lvl7pPr marL="0" lvl="6"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7pPr>
            <a:lvl8pPr marL="0" lvl="7"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8pPr>
            <a:lvl9pPr marL="0" lvl="8"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121"/>
        <p:cNvGrpSpPr/>
        <p:nvPr/>
      </p:nvGrpSpPr>
      <p:grpSpPr>
        <a:xfrm>
          <a:off x="0" y="0"/>
          <a:ext cx="0" cy="0"/>
          <a:chOff x="0" y="0"/>
          <a:chExt cx="0" cy="0"/>
        </a:xfrm>
      </p:grpSpPr>
      <p:sp>
        <p:nvSpPr>
          <p:cNvPr id="122" name="Google Shape;122;p38"/>
          <p:cNvSpPr txBox="1">
            <a:spLocks noGrp="1"/>
          </p:cNvSpPr>
          <p:nvPr>
            <p:ph type="title"/>
          </p:nvPr>
        </p:nvSpPr>
        <p:spPr>
          <a:xfrm>
            <a:off x="311760" y="132120"/>
            <a:ext cx="8519760" cy="6253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3" name="Google Shape;123;p38"/>
          <p:cNvSpPr txBox="1">
            <a:spLocks noGrp="1"/>
          </p:cNvSpPr>
          <p:nvPr>
            <p:ph type="body" idx="1"/>
          </p:nvPr>
        </p:nvSpPr>
        <p:spPr>
          <a:xfrm>
            <a:off x="311760" y="1152360"/>
            <a:ext cx="4157280" cy="16290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24" name="Google Shape;124;p38"/>
          <p:cNvSpPr txBox="1">
            <a:spLocks noGrp="1"/>
          </p:cNvSpPr>
          <p:nvPr>
            <p:ph type="body" idx="2"/>
          </p:nvPr>
        </p:nvSpPr>
        <p:spPr>
          <a:xfrm>
            <a:off x="4677120" y="1152360"/>
            <a:ext cx="4157280" cy="16290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25" name="Google Shape;125;p38"/>
          <p:cNvSpPr txBox="1">
            <a:spLocks noGrp="1"/>
          </p:cNvSpPr>
          <p:nvPr>
            <p:ph type="body" idx="3"/>
          </p:nvPr>
        </p:nvSpPr>
        <p:spPr>
          <a:xfrm>
            <a:off x="311760" y="2936520"/>
            <a:ext cx="4157280" cy="16290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26" name="Google Shape;126;p38"/>
          <p:cNvSpPr txBox="1">
            <a:spLocks noGrp="1"/>
          </p:cNvSpPr>
          <p:nvPr>
            <p:ph type="body" idx="4"/>
          </p:nvPr>
        </p:nvSpPr>
        <p:spPr>
          <a:xfrm>
            <a:off x="4677120" y="2936520"/>
            <a:ext cx="4157280" cy="16290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27" name="Google Shape;127;p38"/>
          <p:cNvSpPr txBox="1">
            <a:spLocks noGrp="1"/>
          </p:cNvSpPr>
          <p:nvPr>
            <p:ph type="sldNum" idx="12"/>
          </p:nvPr>
        </p:nvSpPr>
        <p:spPr>
          <a:xfrm>
            <a:off x="8472600" y="4663080"/>
            <a:ext cx="547920" cy="392760"/>
          </a:xfrm>
          <a:prstGeom prst="rect">
            <a:avLst/>
          </a:prstGeom>
          <a:noFill/>
          <a:ln>
            <a:noFill/>
          </a:ln>
        </p:spPr>
        <p:txBody>
          <a:bodyPr spcFirstLastPara="1" wrap="square" lIns="68400" tIns="68400" rIns="68400" bIns="68400" anchor="ctr" anchorCtr="0">
            <a:noAutofit/>
          </a:bodyPr>
          <a:lstStyle>
            <a:lvl1pPr marL="0" lvl="0"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1pPr>
            <a:lvl2pPr marL="0" lvl="1"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2pPr>
            <a:lvl3pPr marL="0" lvl="2"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3pPr>
            <a:lvl4pPr marL="0" lvl="3"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4pPr>
            <a:lvl5pPr marL="0" lvl="4"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5pPr>
            <a:lvl6pPr marL="0" lvl="5"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6pPr>
            <a:lvl7pPr marL="0" lvl="6"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7pPr>
            <a:lvl8pPr marL="0" lvl="7"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8pPr>
            <a:lvl9pPr marL="0" lvl="8"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128"/>
        <p:cNvGrpSpPr/>
        <p:nvPr/>
      </p:nvGrpSpPr>
      <p:grpSpPr>
        <a:xfrm>
          <a:off x="0" y="0"/>
          <a:ext cx="0" cy="0"/>
          <a:chOff x="0" y="0"/>
          <a:chExt cx="0" cy="0"/>
        </a:xfrm>
      </p:grpSpPr>
      <p:sp>
        <p:nvSpPr>
          <p:cNvPr id="129" name="Google Shape;129;p39"/>
          <p:cNvSpPr txBox="1">
            <a:spLocks noGrp="1"/>
          </p:cNvSpPr>
          <p:nvPr>
            <p:ph type="title"/>
          </p:nvPr>
        </p:nvSpPr>
        <p:spPr>
          <a:xfrm>
            <a:off x="311760" y="132120"/>
            <a:ext cx="8519760" cy="6253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0" name="Google Shape;130;p39"/>
          <p:cNvSpPr txBox="1">
            <a:spLocks noGrp="1"/>
          </p:cNvSpPr>
          <p:nvPr>
            <p:ph type="body" idx="1"/>
          </p:nvPr>
        </p:nvSpPr>
        <p:spPr>
          <a:xfrm>
            <a:off x="311760" y="1152360"/>
            <a:ext cx="2743200" cy="16290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31" name="Google Shape;131;p39"/>
          <p:cNvSpPr txBox="1">
            <a:spLocks noGrp="1"/>
          </p:cNvSpPr>
          <p:nvPr>
            <p:ph type="body" idx="2"/>
          </p:nvPr>
        </p:nvSpPr>
        <p:spPr>
          <a:xfrm>
            <a:off x="3192480" y="1152360"/>
            <a:ext cx="2743200" cy="16290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32" name="Google Shape;132;p39"/>
          <p:cNvSpPr txBox="1">
            <a:spLocks noGrp="1"/>
          </p:cNvSpPr>
          <p:nvPr>
            <p:ph type="body" idx="3"/>
          </p:nvPr>
        </p:nvSpPr>
        <p:spPr>
          <a:xfrm>
            <a:off x="6073200" y="1152360"/>
            <a:ext cx="2743200" cy="16290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33" name="Google Shape;133;p39"/>
          <p:cNvSpPr txBox="1">
            <a:spLocks noGrp="1"/>
          </p:cNvSpPr>
          <p:nvPr>
            <p:ph type="body" idx="4"/>
          </p:nvPr>
        </p:nvSpPr>
        <p:spPr>
          <a:xfrm>
            <a:off x="311760" y="2936520"/>
            <a:ext cx="2743200" cy="16290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34" name="Google Shape;134;p39"/>
          <p:cNvSpPr txBox="1">
            <a:spLocks noGrp="1"/>
          </p:cNvSpPr>
          <p:nvPr>
            <p:ph type="body" idx="5"/>
          </p:nvPr>
        </p:nvSpPr>
        <p:spPr>
          <a:xfrm>
            <a:off x="3192480" y="2936520"/>
            <a:ext cx="2743200" cy="16290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35" name="Google Shape;135;p39"/>
          <p:cNvSpPr txBox="1">
            <a:spLocks noGrp="1"/>
          </p:cNvSpPr>
          <p:nvPr>
            <p:ph type="body" idx="6"/>
          </p:nvPr>
        </p:nvSpPr>
        <p:spPr>
          <a:xfrm>
            <a:off x="6073200" y="2936520"/>
            <a:ext cx="2743200" cy="16290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36" name="Google Shape;136;p39"/>
          <p:cNvSpPr txBox="1">
            <a:spLocks noGrp="1"/>
          </p:cNvSpPr>
          <p:nvPr>
            <p:ph type="sldNum" idx="12"/>
          </p:nvPr>
        </p:nvSpPr>
        <p:spPr>
          <a:xfrm>
            <a:off x="8472600" y="4663080"/>
            <a:ext cx="547920" cy="392760"/>
          </a:xfrm>
          <a:prstGeom prst="rect">
            <a:avLst/>
          </a:prstGeom>
          <a:noFill/>
          <a:ln>
            <a:noFill/>
          </a:ln>
        </p:spPr>
        <p:txBody>
          <a:bodyPr spcFirstLastPara="1" wrap="square" lIns="68400" tIns="68400" rIns="68400" bIns="68400" anchor="ctr" anchorCtr="0">
            <a:noAutofit/>
          </a:bodyPr>
          <a:lstStyle>
            <a:lvl1pPr marL="0" lvl="0"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1pPr>
            <a:lvl2pPr marL="0" lvl="1"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2pPr>
            <a:lvl3pPr marL="0" lvl="2"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3pPr>
            <a:lvl4pPr marL="0" lvl="3"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4pPr>
            <a:lvl5pPr marL="0" lvl="4"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5pPr>
            <a:lvl6pPr marL="0" lvl="5"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6pPr>
            <a:lvl7pPr marL="0" lvl="6"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7pPr>
            <a:lvl8pPr marL="0" lvl="7"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8pPr>
            <a:lvl9pPr marL="0" lvl="8"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9"/>
        <p:cNvGrpSpPr/>
        <p:nvPr/>
      </p:nvGrpSpPr>
      <p:grpSpPr>
        <a:xfrm>
          <a:off x="0" y="0"/>
          <a:ext cx="0" cy="0"/>
          <a:chOff x="0" y="0"/>
          <a:chExt cx="0" cy="0"/>
        </a:xfrm>
      </p:grpSpPr>
      <p:sp>
        <p:nvSpPr>
          <p:cNvPr id="20" name="Google Shape;20;p19"/>
          <p:cNvSpPr txBox="1">
            <a:spLocks noGrp="1"/>
          </p:cNvSpPr>
          <p:nvPr>
            <p:ph type="title"/>
          </p:nvPr>
        </p:nvSpPr>
        <p:spPr>
          <a:xfrm>
            <a:off x="311760" y="132120"/>
            <a:ext cx="8519760" cy="6253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9"/>
          <p:cNvSpPr txBox="1">
            <a:spLocks noGrp="1"/>
          </p:cNvSpPr>
          <p:nvPr>
            <p:ph type="subTitle" idx="1"/>
          </p:nvPr>
        </p:nvSpPr>
        <p:spPr>
          <a:xfrm>
            <a:off x="311760" y="1152360"/>
            <a:ext cx="8519760" cy="341568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9"/>
          <p:cNvSpPr txBox="1">
            <a:spLocks noGrp="1"/>
          </p:cNvSpPr>
          <p:nvPr>
            <p:ph type="sldNum" idx="12"/>
          </p:nvPr>
        </p:nvSpPr>
        <p:spPr>
          <a:xfrm>
            <a:off x="8472600" y="4663080"/>
            <a:ext cx="547920" cy="392760"/>
          </a:xfrm>
          <a:prstGeom prst="rect">
            <a:avLst/>
          </a:prstGeom>
          <a:noFill/>
          <a:ln>
            <a:noFill/>
          </a:ln>
        </p:spPr>
        <p:txBody>
          <a:bodyPr spcFirstLastPara="1" wrap="square" lIns="91425" tIns="91425" rIns="91425" bIns="91425" anchor="ctr" anchorCtr="0">
            <a:noAutofit/>
          </a:bodyPr>
          <a:lstStyle>
            <a:lvl1pPr marL="0" lvl="0"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1pPr>
            <a:lvl2pPr marL="0" lvl="1"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2pPr>
            <a:lvl3pPr marL="0" lvl="2"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3pPr>
            <a:lvl4pPr marL="0" lvl="3"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4pPr>
            <a:lvl5pPr marL="0" lvl="4"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5pPr>
            <a:lvl6pPr marL="0" lvl="5"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6pPr>
            <a:lvl7pPr marL="0" lvl="6"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7pPr>
            <a:lvl8pPr marL="0" lvl="7"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8pPr>
            <a:lvl9pPr marL="0" lvl="8"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23"/>
        <p:cNvGrpSpPr/>
        <p:nvPr/>
      </p:nvGrpSpPr>
      <p:grpSpPr>
        <a:xfrm>
          <a:off x="0" y="0"/>
          <a:ext cx="0" cy="0"/>
          <a:chOff x="0" y="0"/>
          <a:chExt cx="0" cy="0"/>
        </a:xfrm>
      </p:grpSpPr>
      <p:sp>
        <p:nvSpPr>
          <p:cNvPr id="24" name="Google Shape;24;p20"/>
          <p:cNvSpPr txBox="1">
            <a:spLocks noGrp="1"/>
          </p:cNvSpPr>
          <p:nvPr>
            <p:ph type="title"/>
          </p:nvPr>
        </p:nvSpPr>
        <p:spPr>
          <a:xfrm>
            <a:off x="311760" y="132120"/>
            <a:ext cx="8519760" cy="6253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20"/>
          <p:cNvSpPr txBox="1">
            <a:spLocks noGrp="1"/>
          </p:cNvSpPr>
          <p:nvPr>
            <p:ph type="body" idx="1"/>
          </p:nvPr>
        </p:nvSpPr>
        <p:spPr>
          <a:xfrm>
            <a:off x="311760" y="1152360"/>
            <a:ext cx="8519760" cy="34156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6" name="Google Shape;26;p20"/>
          <p:cNvSpPr txBox="1">
            <a:spLocks noGrp="1"/>
          </p:cNvSpPr>
          <p:nvPr>
            <p:ph type="sldNum" idx="12"/>
          </p:nvPr>
        </p:nvSpPr>
        <p:spPr>
          <a:xfrm>
            <a:off x="8472600" y="4663080"/>
            <a:ext cx="547920" cy="392760"/>
          </a:xfrm>
          <a:prstGeom prst="rect">
            <a:avLst/>
          </a:prstGeom>
          <a:noFill/>
          <a:ln>
            <a:noFill/>
          </a:ln>
        </p:spPr>
        <p:txBody>
          <a:bodyPr spcFirstLastPara="1" wrap="square" lIns="91425" tIns="91425" rIns="91425" bIns="91425" anchor="ctr" anchorCtr="0">
            <a:noAutofit/>
          </a:bodyPr>
          <a:lstStyle>
            <a:lvl1pPr marL="0" lvl="0"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1pPr>
            <a:lvl2pPr marL="0" lvl="1"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2pPr>
            <a:lvl3pPr marL="0" lvl="2"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3pPr>
            <a:lvl4pPr marL="0" lvl="3"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4pPr>
            <a:lvl5pPr marL="0" lvl="4"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5pPr>
            <a:lvl6pPr marL="0" lvl="5"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6pPr>
            <a:lvl7pPr marL="0" lvl="6"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7pPr>
            <a:lvl8pPr marL="0" lvl="7"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8pPr>
            <a:lvl9pPr marL="0" lvl="8"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27"/>
        <p:cNvGrpSpPr/>
        <p:nvPr/>
      </p:nvGrpSpPr>
      <p:grpSpPr>
        <a:xfrm>
          <a:off x="0" y="0"/>
          <a:ext cx="0" cy="0"/>
          <a:chOff x="0" y="0"/>
          <a:chExt cx="0" cy="0"/>
        </a:xfrm>
      </p:grpSpPr>
      <p:sp>
        <p:nvSpPr>
          <p:cNvPr id="28" name="Google Shape;28;p21"/>
          <p:cNvSpPr txBox="1">
            <a:spLocks noGrp="1"/>
          </p:cNvSpPr>
          <p:nvPr>
            <p:ph type="title"/>
          </p:nvPr>
        </p:nvSpPr>
        <p:spPr>
          <a:xfrm>
            <a:off x="311760" y="132120"/>
            <a:ext cx="8519760" cy="6253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21"/>
          <p:cNvSpPr txBox="1">
            <a:spLocks noGrp="1"/>
          </p:cNvSpPr>
          <p:nvPr>
            <p:ph type="body" idx="1"/>
          </p:nvPr>
        </p:nvSpPr>
        <p:spPr>
          <a:xfrm>
            <a:off x="311760" y="1152360"/>
            <a:ext cx="4157280" cy="34156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0" name="Google Shape;30;p21"/>
          <p:cNvSpPr txBox="1">
            <a:spLocks noGrp="1"/>
          </p:cNvSpPr>
          <p:nvPr>
            <p:ph type="body" idx="2"/>
          </p:nvPr>
        </p:nvSpPr>
        <p:spPr>
          <a:xfrm>
            <a:off x="4677120" y="1152360"/>
            <a:ext cx="4157280" cy="34156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1" name="Google Shape;31;p21"/>
          <p:cNvSpPr txBox="1">
            <a:spLocks noGrp="1"/>
          </p:cNvSpPr>
          <p:nvPr>
            <p:ph type="sldNum" idx="12"/>
          </p:nvPr>
        </p:nvSpPr>
        <p:spPr>
          <a:xfrm>
            <a:off x="8472600" y="4663080"/>
            <a:ext cx="547920" cy="392760"/>
          </a:xfrm>
          <a:prstGeom prst="rect">
            <a:avLst/>
          </a:prstGeom>
          <a:noFill/>
          <a:ln>
            <a:noFill/>
          </a:ln>
        </p:spPr>
        <p:txBody>
          <a:bodyPr spcFirstLastPara="1" wrap="square" lIns="91425" tIns="91425" rIns="91425" bIns="91425" anchor="ctr" anchorCtr="0">
            <a:noAutofit/>
          </a:bodyPr>
          <a:lstStyle>
            <a:lvl1pPr marL="0" lvl="0"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1pPr>
            <a:lvl2pPr marL="0" lvl="1"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2pPr>
            <a:lvl3pPr marL="0" lvl="2"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3pPr>
            <a:lvl4pPr marL="0" lvl="3"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4pPr>
            <a:lvl5pPr marL="0" lvl="4"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5pPr>
            <a:lvl6pPr marL="0" lvl="5"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6pPr>
            <a:lvl7pPr marL="0" lvl="6"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7pPr>
            <a:lvl8pPr marL="0" lvl="7"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8pPr>
            <a:lvl9pPr marL="0" lvl="8"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sp>
        <p:nvSpPr>
          <p:cNvPr id="33" name="Google Shape;33;p22"/>
          <p:cNvSpPr txBox="1">
            <a:spLocks noGrp="1"/>
          </p:cNvSpPr>
          <p:nvPr>
            <p:ph type="title"/>
          </p:nvPr>
        </p:nvSpPr>
        <p:spPr>
          <a:xfrm>
            <a:off x="311760" y="132120"/>
            <a:ext cx="8519760" cy="6253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22"/>
          <p:cNvSpPr txBox="1">
            <a:spLocks noGrp="1"/>
          </p:cNvSpPr>
          <p:nvPr>
            <p:ph type="sldNum" idx="12"/>
          </p:nvPr>
        </p:nvSpPr>
        <p:spPr>
          <a:xfrm>
            <a:off x="8472600" y="4663080"/>
            <a:ext cx="547920" cy="392760"/>
          </a:xfrm>
          <a:prstGeom prst="rect">
            <a:avLst/>
          </a:prstGeom>
          <a:noFill/>
          <a:ln>
            <a:noFill/>
          </a:ln>
        </p:spPr>
        <p:txBody>
          <a:bodyPr spcFirstLastPara="1" wrap="square" lIns="91425" tIns="91425" rIns="91425" bIns="91425" anchor="ctr" anchorCtr="0">
            <a:noAutofit/>
          </a:bodyPr>
          <a:lstStyle>
            <a:lvl1pPr marL="0" lvl="0"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1pPr>
            <a:lvl2pPr marL="0" lvl="1"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2pPr>
            <a:lvl3pPr marL="0" lvl="2"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3pPr>
            <a:lvl4pPr marL="0" lvl="3"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4pPr>
            <a:lvl5pPr marL="0" lvl="4"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5pPr>
            <a:lvl6pPr marL="0" lvl="5"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6pPr>
            <a:lvl7pPr marL="0" lvl="6"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7pPr>
            <a:lvl8pPr marL="0" lvl="7"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8pPr>
            <a:lvl9pPr marL="0" lvl="8"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35"/>
        <p:cNvGrpSpPr/>
        <p:nvPr/>
      </p:nvGrpSpPr>
      <p:grpSpPr>
        <a:xfrm>
          <a:off x="0" y="0"/>
          <a:ext cx="0" cy="0"/>
          <a:chOff x="0" y="0"/>
          <a:chExt cx="0" cy="0"/>
        </a:xfrm>
      </p:grpSpPr>
      <p:sp>
        <p:nvSpPr>
          <p:cNvPr id="36" name="Google Shape;36;p23"/>
          <p:cNvSpPr txBox="1">
            <a:spLocks noGrp="1"/>
          </p:cNvSpPr>
          <p:nvPr>
            <p:ph type="subTitle" idx="1"/>
          </p:nvPr>
        </p:nvSpPr>
        <p:spPr>
          <a:xfrm>
            <a:off x="311760" y="226440"/>
            <a:ext cx="8519760" cy="20239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23"/>
          <p:cNvSpPr txBox="1">
            <a:spLocks noGrp="1"/>
          </p:cNvSpPr>
          <p:nvPr>
            <p:ph type="sldNum" idx="12"/>
          </p:nvPr>
        </p:nvSpPr>
        <p:spPr>
          <a:xfrm>
            <a:off x="8472600" y="4663080"/>
            <a:ext cx="547920" cy="392760"/>
          </a:xfrm>
          <a:prstGeom prst="rect">
            <a:avLst/>
          </a:prstGeom>
          <a:noFill/>
          <a:ln>
            <a:noFill/>
          </a:ln>
        </p:spPr>
        <p:txBody>
          <a:bodyPr spcFirstLastPara="1" wrap="square" lIns="91425" tIns="91425" rIns="91425" bIns="91425" anchor="ctr" anchorCtr="0">
            <a:noAutofit/>
          </a:bodyPr>
          <a:lstStyle>
            <a:lvl1pPr marL="0" lvl="0"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1pPr>
            <a:lvl2pPr marL="0" lvl="1"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2pPr>
            <a:lvl3pPr marL="0" lvl="2"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3pPr>
            <a:lvl4pPr marL="0" lvl="3"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4pPr>
            <a:lvl5pPr marL="0" lvl="4"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5pPr>
            <a:lvl6pPr marL="0" lvl="5"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6pPr>
            <a:lvl7pPr marL="0" lvl="6"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7pPr>
            <a:lvl8pPr marL="0" lvl="7"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8pPr>
            <a:lvl9pPr marL="0" lvl="8"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38"/>
        <p:cNvGrpSpPr/>
        <p:nvPr/>
      </p:nvGrpSpPr>
      <p:grpSpPr>
        <a:xfrm>
          <a:off x="0" y="0"/>
          <a:ext cx="0" cy="0"/>
          <a:chOff x="0" y="0"/>
          <a:chExt cx="0" cy="0"/>
        </a:xfrm>
      </p:grpSpPr>
      <p:sp>
        <p:nvSpPr>
          <p:cNvPr id="39" name="Google Shape;39;p24"/>
          <p:cNvSpPr txBox="1">
            <a:spLocks noGrp="1"/>
          </p:cNvSpPr>
          <p:nvPr>
            <p:ph type="title"/>
          </p:nvPr>
        </p:nvSpPr>
        <p:spPr>
          <a:xfrm>
            <a:off x="311760" y="132120"/>
            <a:ext cx="8519760" cy="6253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24"/>
          <p:cNvSpPr txBox="1">
            <a:spLocks noGrp="1"/>
          </p:cNvSpPr>
          <p:nvPr>
            <p:ph type="body" idx="1"/>
          </p:nvPr>
        </p:nvSpPr>
        <p:spPr>
          <a:xfrm>
            <a:off x="311760" y="1152360"/>
            <a:ext cx="4157280" cy="16290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1" name="Google Shape;41;p24"/>
          <p:cNvSpPr txBox="1">
            <a:spLocks noGrp="1"/>
          </p:cNvSpPr>
          <p:nvPr>
            <p:ph type="body" idx="2"/>
          </p:nvPr>
        </p:nvSpPr>
        <p:spPr>
          <a:xfrm>
            <a:off x="4677120" y="1152360"/>
            <a:ext cx="4157280" cy="34156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2" name="Google Shape;42;p24"/>
          <p:cNvSpPr txBox="1">
            <a:spLocks noGrp="1"/>
          </p:cNvSpPr>
          <p:nvPr>
            <p:ph type="body" idx="3"/>
          </p:nvPr>
        </p:nvSpPr>
        <p:spPr>
          <a:xfrm>
            <a:off x="311760" y="2936520"/>
            <a:ext cx="4157280" cy="16290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3" name="Google Shape;43;p24"/>
          <p:cNvSpPr txBox="1">
            <a:spLocks noGrp="1"/>
          </p:cNvSpPr>
          <p:nvPr>
            <p:ph type="sldNum" idx="12"/>
          </p:nvPr>
        </p:nvSpPr>
        <p:spPr>
          <a:xfrm>
            <a:off x="8472600" y="4663080"/>
            <a:ext cx="547920" cy="392760"/>
          </a:xfrm>
          <a:prstGeom prst="rect">
            <a:avLst/>
          </a:prstGeom>
          <a:noFill/>
          <a:ln>
            <a:noFill/>
          </a:ln>
        </p:spPr>
        <p:txBody>
          <a:bodyPr spcFirstLastPara="1" wrap="square" lIns="91425" tIns="91425" rIns="91425" bIns="91425" anchor="ctr" anchorCtr="0">
            <a:noAutofit/>
          </a:bodyPr>
          <a:lstStyle>
            <a:lvl1pPr marL="0" lvl="0"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1pPr>
            <a:lvl2pPr marL="0" lvl="1"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2pPr>
            <a:lvl3pPr marL="0" lvl="2"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3pPr>
            <a:lvl4pPr marL="0" lvl="3"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4pPr>
            <a:lvl5pPr marL="0" lvl="4"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5pPr>
            <a:lvl6pPr marL="0" lvl="5"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6pPr>
            <a:lvl7pPr marL="0" lvl="6"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7pPr>
            <a:lvl8pPr marL="0" lvl="7"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8pPr>
            <a:lvl9pPr marL="0" lvl="8"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44"/>
        <p:cNvGrpSpPr/>
        <p:nvPr/>
      </p:nvGrpSpPr>
      <p:grpSpPr>
        <a:xfrm>
          <a:off x="0" y="0"/>
          <a:ext cx="0" cy="0"/>
          <a:chOff x="0" y="0"/>
          <a:chExt cx="0" cy="0"/>
        </a:xfrm>
      </p:grpSpPr>
      <p:sp>
        <p:nvSpPr>
          <p:cNvPr id="45" name="Google Shape;45;p25"/>
          <p:cNvSpPr txBox="1">
            <a:spLocks noGrp="1"/>
          </p:cNvSpPr>
          <p:nvPr>
            <p:ph type="title"/>
          </p:nvPr>
        </p:nvSpPr>
        <p:spPr>
          <a:xfrm>
            <a:off x="311760" y="132120"/>
            <a:ext cx="8519760" cy="6253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25"/>
          <p:cNvSpPr txBox="1">
            <a:spLocks noGrp="1"/>
          </p:cNvSpPr>
          <p:nvPr>
            <p:ph type="body" idx="1"/>
          </p:nvPr>
        </p:nvSpPr>
        <p:spPr>
          <a:xfrm>
            <a:off x="311760" y="1152360"/>
            <a:ext cx="4157280" cy="34156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7" name="Google Shape;47;p25"/>
          <p:cNvSpPr txBox="1">
            <a:spLocks noGrp="1"/>
          </p:cNvSpPr>
          <p:nvPr>
            <p:ph type="body" idx="2"/>
          </p:nvPr>
        </p:nvSpPr>
        <p:spPr>
          <a:xfrm>
            <a:off x="4677120" y="1152360"/>
            <a:ext cx="4157280" cy="16290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8" name="Google Shape;48;p25"/>
          <p:cNvSpPr txBox="1">
            <a:spLocks noGrp="1"/>
          </p:cNvSpPr>
          <p:nvPr>
            <p:ph type="body" idx="3"/>
          </p:nvPr>
        </p:nvSpPr>
        <p:spPr>
          <a:xfrm>
            <a:off x="4677120" y="2936520"/>
            <a:ext cx="4157280" cy="16290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9" name="Google Shape;49;p25"/>
          <p:cNvSpPr txBox="1">
            <a:spLocks noGrp="1"/>
          </p:cNvSpPr>
          <p:nvPr>
            <p:ph type="sldNum" idx="12"/>
          </p:nvPr>
        </p:nvSpPr>
        <p:spPr>
          <a:xfrm>
            <a:off x="8472600" y="4663080"/>
            <a:ext cx="547920" cy="392760"/>
          </a:xfrm>
          <a:prstGeom prst="rect">
            <a:avLst/>
          </a:prstGeom>
          <a:noFill/>
          <a:ln>
            <a:noFill/>
          </a:ln>
        </p:spPr>
        <p:txBody>
          <a:bodyPr spcFirstLastPara="1" wrap="square" lIns="91425" tIns="91425" rIns="91425" bIns="91425" anchor="ctr" anchorCtr="0">
            <a:noAutofit/>
          </a:bodyPr>
          <a:lstStyle>
            <a:lvl1pPr marL="0" lvl="0"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1pPr>
            <a:lvl2pPr marL="0" lvl="1"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2pPr>
            <a:lvl3pPr marL="0" lvl="2"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3pPr>
            <a:lvl4pPr marL="0" lvl="3"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4pPr>
            <a:lvl5pPr marL="0" lvl="4"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5pPr>
            <a:lvl6pPr marL="0" lvl="5"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6pPr>
            <a:lvl7pPr marL="0" lvl="6"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7pPr>
            <a:lvl8pPr marL="0" lvl="7"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8pPr>
            <a:lvl9pPr marL="0" lvl="8"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4"/>
          <p:cNvSpPr txBox="1">
            <a:spLocks noGrp="1"/>
          </p:cNvSpPr>
          <p:nvPr>
            <p:ph type="title"/>
          </p:nvPr>
        </p:nvSpPr>
        <p:spPr>
          <a:xfrm>
            <a:off x="311760" y="226440"/>
            <a:ext cx="8519760" cy="436320"/>
          </a:xfrm>
          <a:prstGeom prst="rect">
            <a:avLst/>
          </a:prstGeom>
          <a:noFill/>
          <a:ln>
            <a:noFill/>
          </a:ln>
        </p:spPr>
        <p:txBody>
          <a:bodyPr spcFirstLastPara="1" wrap="square" lIns="0" tIns="0" rIns="0" bIns="0"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7" name="Google Shape;7;p14"/>
          <p:cNvSpPr txBox="1">
            <a:spLocks noGrp="1"/>
          </p:cNvSpPr>
          <p:nvPr>
            <p:ph type="body" idx="1"/>
          </p:nvPr>
        </p:nvSpPr>
        <p:spPr>
          <a:xfrm>
            <a:off x="311760" y="1152360"/>
            <a:ext cx="4157280" cy="1629000"/>
          </a:xfrm>
          <a:prstGeom prst="rect">
            <a:avLst/>
          </a:prstGeom>
          <a:noFill/>
          <a:ln>
            <a:noFill/>
          </a:ln>
        </p:spPr>
        <p:txBody>
          <a:bodyPr spcFirstLastPara="1" wrap="square" lIns="0" tIns="0" rIns="0" bIns="0" anchor="t" anchorCtr="0">
            <a:norm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8" name="Google Shape;8;p14"/>
          <p:cNvSpPr txBox="1">
            <a:spLocks noGrp="1"/>
          </p:cNvSpPr>
          <p:nvPr>
            <p:ph type="body" idx="2"/>
          </p:nvPr>
        </p:nvSpPr>
        <p:spPr>
          <a:xfrm>
            <a:off x="4677840" y="1152360"/>
            <a:ext cx="4157280" cy="1629000"/>
          </a:xfrm>
          <a:prstGeom prst="rect">
            <a:avLst/>
          </a:prstGeom>
          <a:noFill/>
          <a:ln>
            <a:noFill/>
          </a:ln>
        </p:spPr>
        <p:txBody>
          <a:bodyPr spcFirstLastPara="1" wrap="square" lIns="0" tIns="0" rIns="0" bIns="0" anchor="t" anchorCtr="0">
            <a:norm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9" name="Google Shape;9;p14"/>
          <p:cNvSpPr txBox="1">
            <a:spLocks noGrp="1"/>
          </p:cNvSpPr>
          <p:nvPr>
            <p:ph type="body" idx="3"/>
          </p:nvPr>
        </p:nvSpPr>
        <p:spPr>
          <a:xfrm>
            <a:off x="311760" y="2936880"/>
            <a:ext cx="8519760" cy="1629000"/>
          </a:xfrm>
          <a:prstGeom prst="rect">
            <a:avLst/>
          </a:prstGeom>
          <a:noFill/>
          <a:ln>
            <a:noFill/>
          </a:ln>
        </p:spPr>
        <p:txBody>
          <a:bodyPr spcFirstLastPara="1" wrap="square" lIns="0" tIns="0" rIns="0" bIns="0" anchor="t" anchorCtr="0">
            <a:norm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10" name="Google Shape;10;p14"/>
          <p:cNvSpPr txBox="1">
            <a:spLocks noGrp="1"/>
          </p:cNvSpPr>
          <p:nvPr>
            <p:ph type="sldNum" idx="12"/>
          </p:nvPr>
        </p:nvSpPr>
        <p:spPr>
          <a:xfrm>
            <a:off x="8472600" y="4663080"/>
            <a:ext cx="547920" cy="39276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buClr>
                <a:schemeClr val="dk2"/>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buClr>
                <a:schemeClr val="dk2"/>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buClr>
                <a:schemeClr val="dk2"/>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buClr>
                <a:schemeClr val="dk2"/>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buClr>
                <a:schemeClr val="dk2"/>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buClr>
                <a:schemeClr val="dk2"/>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buClr>
                <a:schemeClr val="dk2"/>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buClr>
                <a:schemeClr val="dk2"/>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buClr>
                <a:schemeClr val="dk2"/>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FR"/>
              <a:t>‹N°›</a:t>
            </a:fld>
            <a:endParaRPr>
              <a:solidFill>
                <a:srgbClr val="000000"/>
              </a:solidFill>
              <a:latin typeface="Times New Roman"/>
              <a:ea typeface="Times New Roman"/>
              <a:cs typeface="Times New Roman"/>
              <a:sym typeface="Times New Roman"/>
            </a:endParaRPr>
          </a:p>
        </p:txBody>
      </p:sp>
      <p:sp>
        <p:nvSpPr>
          <p:cNvPr id="3" name="ZoneTexte 2">
            <a:extLst>
              <a:ext uri="{FF2B5EF4-FFF2-40B4-BE49-F238E27FC236}">
                <a16:creationId xmlns:a16="http://schemas.microsoft.com/office/drawing/2014/main" id="{74E67D95-7433-D076-A348-0463DA2952AC}"/>
              </a:ext>
            </a:extLst>
          </p:cNvPr>
          <p:cNvSpPr txBox="1"/>
          <p:nvPr userDrawn="1">
            <p:extLst>
              <p:ext uri="{1162E1C5-73C7-4A58-AE30-91384D911F3F}">
                <p184:classification xmlns:p184="http://schemas.microsoft.com/office/powerpoint/2018/4/main" val="ftr"/>
              </p:ext>
            </p:extLst>
          </p:nvPr>
        </p:nvSpPr>
        <p:spPr>
          <a:xfrm>
            <a:off x="6897688" y="4927600"/>
            <a:ext cx="2211387" cy="152400"/>
          </a:xfrm>
          <a:prstGeom prst="rect">
            <a:avLst/>
          </a:prstGeom>
        </p:spPr>
        <p:txBody>
          <a:bodyPr horzOverflow="overflow" lIns="0" tIns="0" rIns="0" bIns="0">
            <a:spAutoFit/>
          </a:bodyPr>
          <a:lstStyle/>
          <a:p>
            <a:pPr algn="l"/>
            <a:r>
              <a:rPr lang="fr-FR" sz="1000">
                <a:solidFill>
                  <a:srgbClr val="000000"/>
                </a:solidFill>
                <a:latin typeface="Calibri" panose="020F0502020204030204" pitchFamily="34" charset="0"/>
                <a:ea typeface="Calibri" panose="020F0502020204030204" pitchFamily="34" charset="0"/>
                <a:cs typeface="Calibri" panose="020F0502020204030204" pitchFamily="34" charset="0"/>
              </a:rPr>
              <a:t>Niveau de confidentialité - C1 (RESTREINT)</a:t>
            </a: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1"/>
        <p:cNvGrpSpPr/>
        <p:nvPr/>
      </p:nvGrpSpPr>
      <p:grpSpPr>
        <a:xfrm>
          <a:off x="0" y="0"/>
          <a:ext cx="0" cy="0"/>
          <a:chOff x="0" y="0"/>
          <a:chExt cx="0" cy="0"/>
        </a:xfrm>
      </p:grpSpPr>
      <p:sp>
        <p:nvSpPr>
          <p:cNvPr id="72" name="Google Shape;72;p16"/>
          <p:cNvSpPr/>
          <p:nvPr/>
        </p:nvSpPr>
        <p:spPr>
          <a:xfrm>
            <a:off x="0" y="0"/>
            <a:ext cx="9143280" cy="888840"/>
          </a:xfrm>
          <a:prstGeom prst="rect">
            <a:avLst/>
          </a:prstGeom>
          <a:solidFill>
            <a:srgbClr val="500064"/>
          </a:solidFill>
          <a:ln>
            <a:noFill/>
          </a:ln>
        </p:spPr>
        <p:txBody>
          <a:bodyPr spcFirstLastPara="1" wrap="square" lIns="68400" tIns="68400" rIns="68400" bIns="68400" anchor="ctr" anchorCtr="0">
            <a:noAutofit/>
          </a:bodyPr>
          <a:lstStyle/>
          <a:p>
            <a:pPr marL="0" marR="0" lvl="0" indent="0" algn="l" rtl="0">
              <a:spcBef>
                <a:spcPts val="0"/>
              </a:spcBef>
              <a:spcAft>
                <a:spcPts val="0"/>
              </a:spcAft>
              <a:buNone/>
            </a:pPr>
            <a:endParaRPr sz="1400" b="0" strike="noStrike">
              <a:solidFill>
                <a:srgbClr val="FFFFFF"/>
              </a:solidFill>
              <a:latin typeface="Arial"/>
              <a:ea typeface="Arial"/>
              <a:cs typeface="Arial"/>
              <a:sym typeface="Arial"/>
            </a:endParaRPr>
          </a:p>
        </p:txBody>
      </p:sp>
      <p:sp>
        <p:nvSpPr>
          <p:cNvPr id="73" name="Google Shape;73;p16"/>
          <p:cNvSpPr/>
          <p:nvPr/>
        </p:nvSpPr>
        <p:spPr>
          <a:xfrm>
            <a:off x="0" y="874080"/>
            <a:ext cx="9143280" cy="33480"/>
          </a:xfrm>
          <a:prstGeom prst="rect">
            <a:avLst/>
          </a:prstGeom>
          <a:solidFill>
            <a:srgbClr val="00AEEF"/>
          </a:solidFill>
          <a:ln>
            <a:noFill/>
          </a:ln>
        </p:spPr>
        <p:txBody>
          <a:bodyPr spcFirstLastPara="1" wrap="square" lIns="68400" tIns="16900" rIns="68400" bIns="16900" anchor="ctr" anchorCtr="0">
            <a:noAutofit/>
          </a:bodyPr>
          <a:lstStyle/>
          <a:p>
            <a:pPr marL="0" marR="0" lvl="0" indent="0" algn="l" rtl="0">
              <a:spcBef>
                <a:spcPts val="0"/>
              </a:spcBef>
              <a:spcAft>
                <a:spcPts val="0"/>
              </a:spcAft>
              <a:buNone/>
            </a:pPr>
            <a:endParaRPr sz="1400" b="0" strike="noStrike">
              <a:solidFill>
                <a:srgbClr val="000000"/>
              </a:solidFill>
              <a:latin typeface="Arial"/>
              <a:ea typeface="Arial"/>
              <a:cs typeface="Arial"/>
              <a:sym typeface="Arial"/>
            </a:endParaRPr>
          </a:p>
        </p:txBody>
      </p:sp>
      <p:sp>
        <p:nvSpPr>
          <p:cNvPr id="74" name="Google Shape;74;p16"/>
          <p:cNvSpPr txBox="1">
            <a:spLocks noGrp="1"/>
          </p:cNvSpPr>
          <p:nvPr>
            <p:ph type="title"/>
          </p:nvPr>
        </p:nvSpPr>
        <p:spPr>
          <a:xfrm>
            <a:off x="311760" y="226440"/>
            <a:ext cx="8519760" cy="436320"/>
          </a:xfrm>
          <a:prstGeom prst="rect">
            <a:avLst/>
          </a:prstGeom>
          <a:noFill/>
          <a:ln>
            <a:noFill/>
          </a:ln>
        </p:spPr>
        <p:txBody>
          <a:bodyPr spcFirstLastPara="1" wrap="square" lIns="0" tIns="0" rIns="0" bIns="0"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75" name="Google Shape;75;p16"/>
          <p:cNvSpPr txBox="1">
            <a:spLocks noGrp="1"/>
          </p:cNvSpPr>
          <p:nvPr>
            <p:ph type="body" idx="1"/>
          </p:nvPr>
        </p:nvSpPr>
        <p:spPr>
          <a:xfrm>
            <a:off x="311760" y="1152360"/>
            <a:ext cx="8519760" cy="3415680"/>
          </a:xfrm>
          <a:prstGeom prst="rect">
            <a:avLst/>
          </a:prstGeom>
          <a:noFill/>
          <a:ln>
            <a:noFill/>
          </a:ln>
        </p:spPr>
        <p:txBody>
          <a:bodyPr spcFirstLastPara="1" wrap="square" lIns="0" tIns="0" rIns="0" bIns="0" anchor="t" anchorCtr="0">
            <a:norm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6" name="Google Shape;76;p16"/>
          <p:cNvSpPr txBox="1">
            <a:spLocks noGrp="1"/>
          </p:cNvSpPr>
          <p:nvPr>
            <p:ph type="sldNum" idx="12"/>
          </p:nvPr>
        </p:nvSpPr>
        <p:spPr>
          <a:xfrm>
            <a:off x="8472600" y="4663080"/>
            <a:ext cx="547920" cy="392760"/>
          </a:xfrm>
          <a:prstGeom prst="rect">
            <a:avLst/>
          </a:prstGeom>
          <a:noFill/>
          <a:ln>
            <a:noFill/>
          </a:ln>
        </p:spPr>
        <p:txBody>
          <a:bodyPr spcFirstLastPara="1" wrap="square" lIns="68400" tIns="68400" rIns="68400" bIns="68400" anchor="ctr" anchorCtr="0">
            <a:noAutofit/>
          </a:bodyPr>
          <a:lstStyle>
            <a:lvl1pPr marL="0" marR="0" lvl="0" indent="0" algn="r" rtl="0">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1pPr>
            <a:lvl2pPr marL="0" marR="0" lvl="1" indent="0" algn="r" rtl="0">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2pPr>
            <a:lvl3pPr marL="0" marR="0" lvl="2" indent="0" algn="r" rtl="0">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3pPr>
            <a:lvl4pPr marL="0" marR="0" lvl="3" indent="0" algn="r" rtl="0">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4pPr>
            <a:lvl5pPr marL="0" marR="0" lvl="4" indent="0" algn="r" rtl="0">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5pPr>
            <a:lvl6pPr marL="0" marR="0" lvl="5" indent="0" algn="r" rtl="0">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6pPr>
            <a:lvl7pPr marL="0" marR="0" lvl="6" indent="0" algn="r" rtl="0">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7pPr>
            <a:lvl8pPr marL="0" marR="0" lvl="7" indent="0" algn="r" rtl="0">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8pPr>
            <a:lvl9pPr marL="0" marR="0" lvl="8" indent="0" algn="r" rtl="0">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FR"/>
              <a:t>‹N°›</a:t>
            </a:fld>
            <a:endParaRPr>
              <a:solidFill>
                <a:srgbClr val="000000"/>
              </a:solidFill>
              <a:latin typeface="Times New Roman"/>
              <a:ea typeface="Times New Roman"/>
              <a:cs typeface="Times New Roman"/>
              <a:sym typeface="Times New Roman"/>
            </a:endParaRPr>
          </a:p>
        </p:txBody>
      </p:sp>
      <p:sp>
        <p:nvSpPr>
          <p:cNvPr id="3" name="ZoneTexte 2">
            <a:extLst>
              <a:ext uri="{FF2B5EF4-FFF2-40B4-BE49-F238E27FC236}">
                <a16:creationId xmlns:a16="http://schemas.microsoft.com/office/drawing/2014/main" id="{CB19B781-BD94-D7D3-522D-2411EE569794}"/>
              </a:ext>
            </a:extLst>
          </p:cNvPr>
          <p:cNvSpPr txBox="1"/>
          <p:nvPr userDrawn="1">
            <p:extLst>
              <p:ext uri="{1162E1C5-73C7-4A58-AE30-91384D911F3F}">
                <p184:classification xmlns:p184="http://schemas.microsoft.com/office/powerpoint/2018/4/main" val="ftr"/>
              </p:ext>
            </p:extLst>
          </p:nvPr>
        </p:nvSpPr>
        <p:spPr>
          <a:xfrm>
            <a:off x="6897688" y="4927600"/>
            <a:ext cx="2211387" cy="152400"/>
          </a:xfrm>
          <a:prstGeom prst="rect">
            <a:avLst/>
          </a:prstGeom>
        </p:spPr>
        <p:txBody>
          <a:bodyPr horzOverflow="overflow" lIns="0" tIns="0" rIns="0" bIns="0">
            <a:spAutoFit/>
          </a:bodyPr>
          <a:lstStyle/>
          <a:p>
            <a:pPr algn="l"/>
            <a:r>
              <a:rPr lang="fr-FR" sz="1000">
                <a:solidFill>
                  <a:srgbClr val="000000"/>
                </a:solidFill>
                <a:latin typeface="Calibri" panose="020F0502020204030204" pitchFamily="34" charset="0"/>
                <a:ea typeface="Calibri" panose="020F0502020204030204" pitchFamily="34" charset="0"/>
                <a:cs typeface="Calibri" panose="020F0502020204030204" pitchFamily="34" charset="0"/>
              </a:rPr>
              <a:t>Niveau de confidentialité - C1 (RESTREINT)</a:t>
            </a:r>
          </a:p>
        </p:txBody>
      </p:sp>
    </p:spTree>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3.xml"/><Relationship Id="rId6" Type="http://schemas.openxmlformats.org/officeDocument/2006/relationships/image" Target="../media/image4.jp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3.xml"/><Relationship Id="rId6" Type="http://schemas.openxmlformats.org/officeDocument/2006/relationships/image" Target="../media/image4.jpg"/><Relationship Id="rId5" Type="http://schemas.openxmlformats.org/officeDocument/2006/relationships/image" Target="../media/image3.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13.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13.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hyperlink" Target="https://www.cs.ucr.edu/~eamonn/MatrixProfile.html" TargetMode="External"/><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g2fb95174dfe_0_3"/>
          <p:cNvSpPr/>
          <p:nvPr/>
        </p:nvSpPr>
        <p:spPr>
          <a:xfrm>
            <a:off x="2016000" y="72000"/>
            <a:ext cx="4961100" cy="7545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None/>
            </a:pPr>
            <a:r>
              <a:rPr lang="fr-FR" sz="4200" b="0" i="0" u="none" strike="noStrike" cap="none">
                <a:solidFill>
                  <a:srgbClr val="FFFFFF"/>
                </a:solidFill>
                <a:latin typeface="Play"/>
                <a:ea typeface="Play"/>
                <a:cs typeface="Play"/>
                <a:sym typeface="Play"/>
              </a:rPr>
              <a:t>Similarity search</a:t>
            </a:r>
            <a:endParaRPr sz="4200" b="0" i="0" u="none" strike="noStrike" cap="none">
              <a:solidFill>
                <a:srgbClr val="000000"/>
              </a:solidFill>
              <a:latin typeface="Arial"/>
              <a:ea typeface="Arial"/>
              <a:cs typeface="Arial"/>
              <a:sym typeface="Arial"/>
            </a:endParaRPr>
          </a:p>
        </p:txBody>
      </p:sp>
      <p:sp>
        <p:nvSpPr>
          <p:cNvPr id="142" name="Google Shape;142;g2fb95174dfe_0_3"/>
          <p:cNvSpPr/>
          <p:nvPr/>
        </p:nvSpPr>
        <p:spPr>
          <a:xfrm>
            <a:off x="7818120" y="216000"/>
            <a:ext cx="1325400" cy="4896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fr-FR" sz="1400" b="0" i="0" u="none" strike="noStrike" cap="none">
                <a:solidFill>
                  <a:srgbClr val="FFFFFF"/>
                </a:solidFill>
                <a:latin typeface="Arial"/>
                <a:ea typeface="Arial"/>
                <a:cs typeface="Arial"/>
                <a:sym typeface="Arial"/>
              </a:rPr>
              <a:t>ECML/PKDD 2024 Tutorial</a:t>
            </a:r>
            <a:endParaRPr sz="1400" b="0" i="0" u="none" strike="noStrike" cap="none">
              <a:solidFill>
                <a:srgbClr val="000000"/>
              </a:solidFill>
              <a:latin typeface="Arial"/>
              <a:ea typeface="Arial"/>
              <a:cs typeface="Arial"/>
              <a:sym typeface="Arial"/>
            </a:endParaRPr>
          </a:p>
        </p:txBody>
      </p:sp>
      <p:sp>
        <p:nvSpPr>
          <p:cNvPr id="143" name="Google Shape;143;g2fb95174dfe_0_3"/>
          <p:cNvSpPr/>
          <p:nvPr/>
        </p:nvSpPr>
        <p:spPr>
          <a:xfrm>
            <a:off x="1980360" y="4780080"/>
            <a:ext cx="5183400" cy="281400"/>
          </a:xfrm>
          <a:prstGeom prst="rect">
            <a:avLst/>
          </a:prstGeom>
          <a:noFill/>
          <a:ln>
            <a:noFill/>
          </a:ln>
        </p:spPr>
        <p:txBody>
          <a:bodyPr spcFirstLastPara="1" wrap="square" lIns="68400" tIns="34200" rIns="68400" bIns="34200" anchor="t" anchorCtr="0">
            <a:noAutofit/>
          </a:bodyPr>
          <a:lstStyle/>
          <a:p>
            <a:pPr marL="0" marR="0" lvl="0" indent="0" algn="ctr" rtl="0">
              <a:lnSpc>
                <a:spcPct val="100000"/>
              </a:lnSpc>
              <a:spcBef>
                <a:spcPts val="0"/>
              </a:spcBef>
              <a:spcAft>
                <a:spcPts val="0"/>
              </a:spcAft>
              <a:buNone/>
            </a:pPr>
            <a:r>
              <a:rPr lang="fr-FR" sz="1400" b="0" i="0" u="sng" strike="noStrike" cap="none">
                <a:solidFill>
                  <a:schemeClr val="hlink"/>
                </a:solidFill>
                <a:latin typeface="Arial"/>
                <a:ea typeface="Arial"/>
                <a:cs typeface="Arial"/>
                <a:sym typeface="Arial"/>
              </a:rPr>
              <a:t>https://aeon-tutorials.github.io/ECML-2024/</a:t>
            </a:r>
            <a:endParaRPr sz="1400" b="0" i="0" u="none" strike="noStrike" cap="none">
              <a:solidFill>
                <a:srgbClr val="000000"/>
              </a:solidFill>
              <a:latin typeface="Arial"/>
              <a:ea typeface="Arial"/>
              <a:cs typeface="Arial"/>
              <a:sym typeface="Arial"/>
            </a:endParaRPr>
          </a:p>
        </p:txBody>
      </p:sp>
      <p:sp>
        <p:nvSpPr>
          <p:cNvPr id="144" name="Google Shape;144;g2fb95174dfe_0_3"/>
          <p:cNvSpPr/>
          <p:nvPr/>
        </p:nvSpPr>
        <p:spPr>
          <a:xfrm>
            <a:off x="131400" y="3095048"/>
            <a:ext cx="4373700" cy="1641600"/>
          </a:xfrm>
          <a:prstGeom prst="rect">
            <a:avLst/>
          </a:prstGeom>
          <a:solidFill>
            <a:srgbClr val="F2CDED"/>
          </a:solidFill>
          <a:ln w="9525" cap="flat" cmpd="sng">
            <a:solidFill>
              <a:srgbClr val="000000"/>
            </a:solidFill>
            <a:prstDash val="solid"/>
            <a:round/>
            <a:headEnd type="none" w="sm" len="sm"/>
            <a:tailEnd type="none" w="sm" len="sm"/>
          </a:ln>
        </p:spPr>
        <p:txBody>
          <a:bodyPr spcFirstLastPara="1" wrap="square" lIns="68400" tIns="34200" rIns="68400" bIns="34200" anchor="b" anchorCtr="0">
            <a:noAutofit/>
          </a:bodyPr>
          <a:lstStyle/>
          <a:p>
            <a:pPr marL="0" marR="0" lvl="0" indent="0" algn="l" rtl="0">
              <a:spcBef>
                <a:spcPts val="0"/>
              </a:spcBef>
              <a:spcAft>
                <a:spcPts val="0"/>
              </a:spcAft>
              <a:buNone/>
            </a:pPr>
            <a:r>
              <a:rPr lang="fr-FR" sz="1400" b="1" i="0" u="none" strike="noStrike" cap="none" dirty="0" err="1">
                <a:solidFill>
                  <a:srgbClr val="000000"/>
                </a:solidFill>
                <a:latin typeface="Arial"/>
                <a:ea typeface="Arial"/>
                <a:cs typeface="Arial"/>
                <a:sym typeface="Arial"/>
              </a:rPr>
              <a:t>What</a:t>
            </a:r>
            <a:r>
              <a:rPr lang="fr-FR" sz="1400" b="1" i="0" u="none" strike="noStrike" cap="none" dirty="0">
                <a:solidFill>
                  <a:srgbClr val="000000"/>
                </a:solidFill>
                <a:latin typeface="Arial"/>
                <a:ea typeface="Arial"/>
                <a:cs typeface="Arial"/>
                <a:sym typeface="Arial"/>
              </a:rPr>
              <a:t> </a:t>
            </a:r>
            <a:r>
              <a:rPr lang="fr-FR" sz="1400" b="1" i="0" u="none" strike="noStrike" cap="none" dirty="0" err="1">
                <a:solidFill>
                  <a:srgbClr val="000000"/>
                </a:solidFill>
                <a:latin typeface="Arial"/>
                <a:ea typeface="Arial"/>
                <a:cs typeface="Arial"/>
                <a:sym typeface="Arial"/>
              </a:rPr>
              <a:t>we</a:t>
            </a:r>
            <a:r>
              <a:rPr lang="fr-FR" sz="1400" b="1" i="0" u="none" strike="noStrike" cap="none" dirty="0">
                <a:solidFill>
                  <a:srgbClr val="000000"/>
                </a:solidFill>
                <a:latin typeface="Arial"/>
                <a:ea typeface="Arial"/>
                <a:cs typeface="Arial"/>
                <a:sym typeface="Arial"/>
              </a:rPr>
              <a:t> </a:t>
            </a:r>
            <a:r>
              <a:rPr lang="fr-FR" sz="1400" b="1" i="0" u="none" strike="noStrike" cap="none" dirty="0" err="1">
                <a:solidFill>
                  <a:srgbClr val="000000"/>
                </a:solidFill>
                <a:latin typeface="Arial"/>
                <a:ea typeface="Arial"/>
                <a:cs typeface="Arial"/>
                <a:sym typeface="Arial"/>
              </a:rPr>
              <a:t>will</a:t>
            </a:r>
            <a:r>
              <a:rPr lang="fr-FR" sz="1400" b="1" i="0" u="none" strike="noStrike" cap="none" dirty="0">
                <a:solidFill>
                  <a:srgbClr val="000000"/>
                </a:solidFill>
                <a:latin typeface="Arial"/>
                <a:ea typeface="Arial"/>
                <a:cs typeface="Arial"/>
                <a:sym typeface="Arial"/>
              </a:rPr>
              <a:t> cover </a:t>
            </a:r>
            <a:r>
              <a:rPr lang="fr-FR" sz="1400" b="1" i="0" u="none" strike="noStrike" cap="none" dirty="0" err="1">
                <a:solidFill>
                  <a:srgbClr val="000000"/>
                </a:solidFill>
                <a:latin typeface="Arial"/>
                <a:ea typeface="Arial"/>
                <a:cs typeface="Arial"/>
                <a:sym typeface="Arial"/>
              </a:rPr>
              <a:t>today</a:t>
            </a:r>
            <a:r>
              <a:rPr lang="fr-FR" sz="1400" b="1" i="0" u="none" strike="noStrike" cap="none" dirty="0">
                <a:solidFill>
                  <a:srgbClr val="000000"/>
                </a:solidFill>
                <a:latin typeface="Arial"/>
                <a:ea typeface="Arial"/>
                <a:cs typeface="Arial"/>
                <a:sym typeface="Arial"/>
              </a:rPr>
              <a:t> :</a:t>
            </a:r>
            <a:endParaRPr sz="1400" b="1" i="0" u="none" strike="noStrike" cap="none" dirty="0">
              <a:solidFill>
                <a:srgbClr val="000000"/>
              </a:solidFill>
              <a:latin typeface="Arial"/>
              <a:ea typeface="Arial"/>
              <a:cs typeface="Arial"/>
              <a:sym typeface="Arial"/>
            </a:endParaRPr>
          </a:p>
          <a:p>
            <a:pPr marL="0" marR="0" lvl="0" indent="0" algn="l" rtl="0">
              <a:spcBef>
                <a:spcPts val="0"/>
              </a:spcBef>
              <a:spcAft>
                <a:spcPts val="0"/>
              </a:spcAft>
              <a:buNone/>
            </a:pPr>
            <a:endParaRPr b="1" dirty="0"/>
          </a:p>
          <a:p>
            <a:pPr marL="457200" marR="0" lvl="0" indent="-317500" algn="l" rtl="0">
              <a:spcBef>
                <a:spcPts val="0"/>
              </a:spcBef>
              <a:spcAft>
                <a:spcPts val="0"/>
              </a:spcAft>
              <a:buSzPts val="1400"/>
              <a:buChar char="➢"/>
            </a:pPr>
            <a:r>
              <a:rPr lang="fr-FR" dirty="0"/>
              <a:t>The </a:t>
            </a:r>
            <a:r>
              <a:rPr lang="fr-FR" dirty="0" err="1"/>
              <a:t>different</a:t>
            </a:r>
            <a:r>
              <a:rPr lang="fr-FR" dirty="0"/>
              <a:t> </a:t>
            </a:r>
            <a:r>
              <a:rPr lang="fr-FR" dirty="0" err="1"/>
              <a:t>kind</a:t>
            </a:r>
            <a:r>
              <a:rPr lang="fr-FR" dirty="0"/>
              <a:t> of </a:t>
            </a:r>
            <a:r>
              <a:rPr lang="fr-FR" dirty="0" err="1"/>
              <a:t>similarity</a:t>
            </a:r>
            <a:r>
              <a:rPr lang="fr-FR" dirty="0"/>
              <a:t> </a:t>
            </a:r>
            <a:r>
              <a:rPr lang="fr-FR" dirty="0" err="1"/>
              <a:t>search</a:t>
            </a:r>
            <a:r>
              <a:rPr lang="fr-FR" dirty="0"/>
              <a:t> </a:t>
            </a:r>
            <a:r>
              <a:rPr lang="fr-FR" dirty="0" err="1"/>
              <a:t>tasks</a:t>
            </a:r>
            <a:r>
              <a:rPr lang="fr-FR" dirty="0"/>
              <a:t> </a:t>
            </a:r>
            <a:r>
              <a:rPr lang="fr-FR" dirty="0" err="1"/>
              <a:t>with</a:t>
            </a:r>
            <a:r>
              <a:rPr lang="fr-FR" dirty="0"/>
              <a:t> </a:t>
            </a:r>
            <a:r>
              <a:rPr lang="fr-FR" dirty="0" err="1"/>
              <a:t>example</a:t>
            </a:r>
            <a:r>
              <a:rPr lang="fr-FR" dirty="0"/>
              <a:t> use cases</a:t>
            </a:r>
            <a:endParaRPr dirty="0"/>
          </a:p>
          <a:p>
            <a:pPr marL="457200" marR="0" lvl="0" indent="-317500" algn="l" rtl="0">
              <a:spcBef>
                <a:spcPts val="0"/>
              </a:spcBef>
              <a:spcAft>
                <a:spcPts val="0"/>
              </a:spcAft>
              <a:buSzPts val="1400"/>
              <a:buChar char="➢"/>
            </a:pPr>
            <a:r>
              <a:rPr lang="fr-FR" dirty="0" err="1"/>
              <a:t>Some</a:t>
            </a:r>
            <a:r>
              <a:rPr lang="fr-FR" dirty="0"/>
              <a:t> benchmarking </a:t>
            </a:r>
            <a:r>
              <a:rPr lang="fr-FR" dirty="0" err="1"/>
              <a:t>results</a:t>
            </a:r>
            <a:endParaRPr dirty="0"/>
          </a:p>
          <a:p>
            <a:pPr marL="457200" marR="0" lvl="0" indent="-317500" algn="l" rtl="0">
              <a:spcBef>
                <a:spcPts val="0"/>
              </a:spcBef>
              <a:spcAft>
                <a:spcPts val="0"/>
              </a:spcAft>
              <a:buSzPts val="1400"/>
              <a:buChar char="➢"/>
            </a:pPr>
            <a:r>
              <a:rPr lang="fr-FR" dirty="0" err="1"/>
              <a:t>Current</a:t>
            </a:r>
            <a:r>
              <a:rPr lang="fr-FR" dirty="0"/>
              <a:t> state of the </a:t>
            </a:r>
            <a:r>
              <a:rPr lang="fr-FR" dirty="0" err="1"/>
              <a:t>aeon</a:t>
            </a:r>
            <a:r>
              <a:rPr lang="fr-FR" dirty="0"/>
              <a:t> </a:t>
            </a:r>
            <a:r>
              <a:rPr lang="fr-FR" dirty="0" err="1"/>
              <a:t>similarity</a:t>
            </a:r>
            <a:r>
              <a:rPr lang="fr-FR" dirty="0"/>
              <a:t> </a:t>
            </a:r>
            <a:r>
              <a:rPr lang="fr-FR" dirty="0" err="1"/>
              <a:t>search</a:t>
            </a:r>
            <a:r>
              <a:rPr lang="fr-FR" dirty="0"/>
              <a:t> API</a:t>
            </a:r>
            <a:endParaRPr dirty="0"/>
          </a:p>
          <a:p>
            <a:pPr marL="457200" marR="0" lvl="0" indent="-317500" algn="l" rtl="0">
              <a:spcBef>
                <a:spcPts val="0"/>
              </a:spcBef>
              <a:spcAft>
                <a:spcPts val="0"/>
              </a:spcAft>
              <a:buSzPts val="1400"/>
              <a:buChar char="➢"/>
            </a:pPr>
            <a:r>
              <a:rPr lang="fr-FR" dirty="0"/>
              <a:t>Plans for the future</a:t>
            </a:r>
            <a:endParaRPr sz="1400" b="0" strike="noStrike" dirty="0">
              <a:solidFill>
                <a:srgbClr val="000000"/>
              </a:solidFill>
              <a:latin typeface="Arial"/>
              <a:ea typeface="Arial"/>
              <a:cs typeface="Arial"/>
              <a:sym typeface="Arial"/>
            </a:endParaRPr>
          </a:p>
        </p:txBody>
      </p:sp>
      <p:sp>
        <p:nvSpPr>
          <p:cNvPr id="145" name="Google Shape;145;g2fb95174dfe_0_3"/>
          <p:cNvSpPr/>
          <p:nvPr/>
        </p:nvSpPr>
        <p:spPr>
          <a:xfrm>
            <a:off x="4617400" y="3086909"/>
            <a:ext cx="4373700" cy="1641600"/>
          </a:xfrm>
          <a:prstGeom prst="rect">
            <a:avLst/>
          </a:prstGeom>
          <a:solidFill>
            <a:srgbClr val="F2CDED"/>
          </a:solidFill>
          <a:ln w="9525" cap="flat" cmpd="sng">
            <a:solidFill>
              <a:srgbClr val="000000"/>
            </a:solidFill>
            <a:prstDash val="solid"/>
            <a:round/>
            <a:headEnd type="none" w="sm" len="sm"/>
            <a:tailEnd type="none" w="sm" len="sm"/>
          </a:ln>
        </p:spPr>
        <p:txBody>
          <a:bodyPr spcFirstLastPara="1" wrap="square" lIns="68400" tIns="34200" rIns="68400" bIns="34200" anchor="b" anchorCtr="0">
            <a:noAutofit/>
          </a:bodyPr>
          <a:lstStyle/>
          <a:p>
            <a:pPr marL="0" lvl="0" indent="0" algn="l" rtl="0">
              <a:spcBef>
                <a:spcPts val="0"/>
              </a:spcBef>
              <a:spcAft>
                <a:spcPts val="0"/>
              </a:spcAft>
              <a:buNone/>
            </a:pPr>
            <a:r>
              <a:rPr lang="fr-FR" b="1" dirty="0" err="1">
                <a:solidFill>
                  <a:schemeClr val="dk1"/>
                </a:solidFill>
              </a:rPr>
              <a:t>What</a:t>
            </a:r>
            <a:r>
              <a:rPr lang="fr-FR" b="1" dirty="0">
                <a:solidFill>
                  <a:schemeClr val="dk1"/>
                </a:solidFill>
              </a:rPr>
              <a:t> </a:t>
            </a:r>
            <a:r>
              <a:rPr lang="fr-FR" b="1" dirty="0" err="1">
                <a:solidFill>
                  <a:schemeClr val="dk1"/>
                </a:solidFill>
              </a:rPr>
              <a:t>we</a:t>
            </a:r>
            <a:r>
              <a:rPr lang="fr-FR" b="1" dirty="0">
                <a:solidFill>
                  <a:schemeClr val="dk1"/>
                </a:solidFill>
              </a:rPr>
              <a:t> </a:t>
            </a:r>
            <a:r>
              <a:rPr lang="fr-FR" b="1" dirty="0" err="1">
                <a:solidFill>
                  <a:schemeClr val="dk1"/>
                </a:solidFill>
              </a:rPr>
              <a:t>won’t</a:t>
            </a:r>
            <a:r>
              <a:rPr lang="fr-FR" b="1" dirty="0">
                <a:solidFill>
                  <a:schemeClr val="dk1"/>
                </a:solidFill>
              </a:rPr>
              <a:t> cover </a:t>
            </a:r>
            <a:r>
              <a:rPr lang="fr-FR" b="1" dirty="0" err="1">
                <a:solidFill>
                  <a:schemeClr val="dk1"/>
                </a:solidFill>
              </a:rPr>
              <a:t>today</a:t>
            </a:r>
            <a:r>
              <a:rPr lang="fr-FR" b="1" dirty="0">
                <a:solidFill>
                  <a:schemeClr val="dk1"/>
                </a:solidFill>
              </a:rPr>
              <a:t> :</a:t>
            </a:r>
            <a:endParaRPr b="1" dirty="0">
              <a:solidFill>
                <a:schemeClr val="dk1"/>
              </a:solidFill>
            </a:endParaRPr>
          </a:p>
          <a:p>
            <a:pPr marL="0" lvl="0" indent="0" algn="l" rtl="0">
              <a:spcBef>
                <a:spcPts val="0"/>
              </a:spcBef>
              <a:spcAft>
                <a:spcPts val="0"/>
              </a:spcAft>
              <a:buNone/>
            </a:pPr>
            <a:endParaRPr b="1" dirty="0">
              <a:solidFill>
                <a:schemeClr val="dk1"/>
              </a:solidFill>
            </a:endParaRPr>
          </a:p>
          <a:p>
            <a:pPr marL="457200" lvl="0" indent="-317500" algn="l" rtl="0">
              <a:spcBef>
                <a:spcPts val="0"/>
              </a:spcBef>
              <a:spcAft>
                <a:spcPts val="0"/>
              </a:spcAft>
              <a:buClr>
                <a:schemeClr val="dk1"/>
              </a:buClr>
              <a:buSzPts val="1400"/>
              <a:buChar char="➢"/>
            </a:pPr>
            <a:r>
              <a:rPr lang="fr-FR" dirty="0" err="1">
                <a:solidFill>
                  <a:schemeClr val="dk1"/>
                </a:solidFill>
              </a:rPr>
              <a:t>Mathematical</a:t>
            </a:r>
            <a:r>
              <a:rPr lang="fr-FR" dirty="0">
                <a:solidFill>
                  <a:schemeClr val="dk1"/>
                </a:solidFill>
              </a:rPr>
              <a:t> </a:t>
            </a:r>
            <a:r>
              <a:rPr lang="fr-FR" dirty="0" err="1">
                <a:solidFill>
                  <a:schemeClr val="dk1"/>
                </a:solidFill>
              </a:rPr>
              <a:t>details</a:t>
            </a:r>
            <a:r>
              <a:rPr lang="fr-FR" dirty="0">
                <a:solidFill>
                  <a:schemeClr val="dk1"/>
                </a:solidFill>
              </a:rPr>
              <a:t> </a:t>
            </a:r>
            <a:r>
              <a:rPr lang="fr-FR" dirty="0" err="1">
                <a:solidFill>
                  <a:schemeClr val="dk1"/>
                </a:solidFill>
              </a:rPr>
              <a:t>behind</a:t>
            </a:r>
            <a:r>
              <a:rPr lang="fr-FR" dirty="0">
                <a:solidFill>
                  <a:schemeClr val="dk1"/>
                </a:solidFill>
              </a:rPr>
              <a:t> the </a:t>
            </a:r>
            <a:r>
              <a:rPr lang="fr-FR" dirty="0" err="1">
                <a:solidFill>
                  <a:schemeClr val="dk1"/>
                </a:solidFill>
              </a:rPr>
              <a:t>computational</a:t>
            </a:r>
            <a:r>
              <a:rPr lang="fr-FR" dirty="0">
                <a:solidFill>
                  <a:schemeClr val="dk1"/>
                </a:solidFill>
              </a:rPr>
              <a:t> optimisation (</a:t>
            </a:r>
            <a:r>
              <a:rPr lang="fr-FR" dirty="0" err="1">
                <a:solidFill>
                  <a:schemeClr val="dk1"/>
                </a:solidFill>
              </a:rPr>
              <a:t>see</a:t>
            </a:r>
            <a:r>
              <a:rPr lang="fr-FR" dirty="0">
                <a:solidFill>
                  <a:schemeClr val="dk1"/>
                </a:solidFill>
              </a:rPr>
              <a:t> </a:t>
            </a:r>
            <a:r>
              <a:rPr lang="fr-FR" dirty="0" err="1">
                <a:solidFill>
                  <a:schemeClr val="dk1"/>
                </a:solidFill>
              </a:rPr>
              <a:t>example</a:t>
            </a:r>
            <a:r>
              <a:rPr lang="fr-FR" dirty="0">
                <a:solidFill>
                  <a:schemeClr val="dk1"/>
                </a:solidFill>
              </a:rPr>
              <a:t> notebooks in </a:t>
            </a:r>
            <a:r>
              <a:rPr lang="fr-FR" dirty="0" err="1">
                <a:solidFill>
                  <a:schemeClr val="dk1"/>
                </a:solidFill>
              </a:rPr>
              <a:t>aeon</a:t>
            </a:r>
            <a:r>
              <a:rPr lang="fr-FR" dirty="0">
                <a:solidFill>
                  <a:schemeClr val="dk1"/>
                </a:solidFill>
              </a:rPr>
              <a:t>)</a:t>
            </a:r>
            <a:endParaRPr dirty="0">
              <a:solidFill>
                <a:schemeClr val="dk1"/>
              </a:solidFill>
            </a:endParaRPr>
          </a:p>
          <a:p>
            <a:pPr marL="457200" lvl="0" indent="-317500" algn="l" rtl="0">
              <a:spcBef>
                <a:spcPts val="0"/>
              </a:spcBef>
              <a:spcAft>
                <a:spcPts val="0"/>
              </a:spcAft>
              <a:buClr>
                <a:schemeClr val="dk1"/>
              </a:buClr>
              <a:buSzPts val="1400"/>
              <a:buChar char="➢"/>
            </a:pPr>
            <a:r>
              <a:rPr lang="fr-FR" dirty="0">
                <a:solidFill>
                  <a:schemeClr val="dk1"/>
                </a:solidFill>
              </a:rPr>
              <a:t>The full state-of-the-art </a:t>
            </a:r>
            <a:r>
              <a:rPr lang="fr-FR" dirty="0" err="1">
                <a:solidFill>
                  <a:schemeClr val="dk1"/>
                </a:solidFill>
              </a:rPr>
              <a:t>review</a:t>
            </a:r>
            <a:endParaRPr dirty="0">
              <a:solidFill>
                <a:schemeClr val="dk1"/>
              </a:solidFill>
            </a:endParaRPr>
          </a:p>
          <a:p>
            <a:pPr marL="457200" lvl="0" indent="-317500" algn="l" rtl="0">
              <a:spcBef>
                <a:spcPts val="0"/>
              </a:spcBef>
              <a:spcAft>
                <a:spcPts val="0"/>
              </a:spcAft>
              <a:buClr>
                <a:schemeClr val="dk1"/>
              </a:buClr>
              <a:buSzPts val="1400"/>
              <a:buChar char="➢"/>
            </a:pPr>
            <a:r>
              <a:rPr lang="fr-FR" dirty="0">
                <a:solidFill>
                  <a:schemeClr val="dk1"/>
                </a:solidFill>
              </a:rPr>
              <a:t>Expand on the uses of matrix profiles (Next section </a:t>
            </a:r>
            <a:r>
              <a:rPr lang="fr-FR" dirty="0" err="1">
                <a:solidFill>
                  <a:schemeClr val="dk1"/>
                </a:solidFill>
              </a:rPr>
              <a:t>will</a:t>
            </a:r>
            <a:r>
              <a:rPr lang="fr-FR" dirty="0">
                <a:solidFill>
                  <a:schemeClr val="dk1"/>
                </a:solidFill>
              </a:rPr>
              <a:t> cover </a:t>
            </a:r>
            <a:r>
              <a:rPr lang="fr-FR" dirty="0" err="1">
                <a:solidFill>
                  <a:schemeClr val="dk1"/>
                </a:solidFill>
              </a:rPr>
              <a:t>some</a:t>
            </a:r>
            <a:r>
              <a:rPr lang="fr-FR" dirty="0">
                <a:solidFill>
                  <a:schemeClr val="dk1"/>
                </a:solidFill>
              </a:rPr>
              <a:t> of </a:t>
            </a:r>
            <a:r>
              <a:rPr lang="fr-FR" dirty="0" err="1">
                <a:solidFill>
                  <a:schemeClr val="dk1"/>
                </a:solidFill>
              </a:rPr>
              <a:t>them</a:t>
            </a:r>
            <a:r>
              <a:rPr lang="fr-FR" dirty="0">
                <a:solidFill>
                  <a:schemeClr val="dk1"/>
                </a:solidFill>
              </a:rPr>
              <a:t> !)</a:t>
            </a:r>
            <a:endParaRPr b="1" dirty="0"/>
          </a:p>
        </p:txBody>
      </p:sp>
      <p:pic>
        <p:nvPicPr>
          <p:cNvPr id="3" name="Google Shape;239;g2fb95174dfe_0_55">
            <a:extLst>
              <a:ext uri="{FF2B5EF4-FFF2-40B4-BE49-F238E27FC236}">
                <a16:creationId xmlns:a16="http://schemas.microsoft.com/office/drawing/2014/main" id="{38143F4C-FF65-829F-BEE7-48F10630D7B5}"/>
              </a:ext>
            </a:extLst>
          </p:cNvPr>
          <p:cNvPicPr preferRelativeResize="0"/>
          <p:nvPr/>
        </p:nvPicPr>
        <p:blipFill>
          <a:blip r:embed="rId3">
            <a:alphaModFix/>
          </a:blip>
          <a:srcRect t="13421"/>
          <a:stretch/>
        </p:blipFill>
        <p:spPr>
          <a:xfrm>
            <a:off x="1896850" y="902563"/>
            <a:ext cx="5328540" cy="2113563"/>
          </a:xfrm>
          <a:prstGeom prst="rect">
            <a:avLst/>
          </a:prstGeom>
          <a:noFill/>
          <a:ln>
            <a:noFill/>
          </a:ln>
        </p:spPr>
      </p:pic>
      <p:sp>
        <p:nvSpPr>
          <p:cNvPr id="6" name="Google Shape;243;g2fb95174dfe_0_55">
            <a:extLst>
              <a:ext uri="{FF2B5EF4-FFF2-40B4-BE49-F238E27FC236}">
                <a16:creationId xmlns:a16="http://schemas.microsoft.com/office/drawing/2014/main" id="{F93A0DA0-0715-57F8-3860-0B3D5B049963}"/>
              </a:ext>
            </a:extLst>
          </p:cNvPr>
          <p:cNvSpPr/>
          <p:nvPr/>
        </p:nvSpPr>
        <p:spPr>
          <a:xfrm>
            <a:off x="6192283" y="2691882"/>
            <a:ext cx="116614" cy="104327"/>
          </a:xfrm>
          <a:prstGeom prst="ellipse">
            <a:avLst/>
          </a:prstGeom>
          <a:solidFill>
            <a:srgbClr val="64FF00">
              <a:alpha val="329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cxnSp>
        <p:nvCxnSpPr>
          <p:cNvPr id="7" name="Google Shape;244;g2fb95174dfe_0_55">
            <a:extLst>
              <a:ext uri="{FF2B5EF4-FFF2-40B4-BE49-F238E27FC236}">
                <a16:creationId xmlns:a16="http://schemas.microsoft.com/office/drawing/2014/main" id="{817B8038-261A-2F8A-C33C-C576679A6FF5}"/>
              </a:ext>
            </a:extLst>
          </p:cNvPr>
          <p:cNvCxnSpPr>
            <a:cxnSpLocks/>
            <a:stCxn id="6" idx="0"/>
            <a:endCxn id="9" idx="1"/>
          </p:cNvCxnSpPr>
          <p:nvPr/>
        </p:nvCxnSpPr>
        <p:spPr>
          <a:xfrm flipV="1">
            <a:off x="6250590" y="2362874"/>
            <a:ext cx="375122" cy="329008"/>
          </a:xfrm>
          <a:prstGeom prst="straightConnector1">
            <a:avLst/>
          </a:prstGeom>
          <a:noFill/>
          <a:ln w="9525" cap="flat" cmpd="sng">
            <a:solidFill>
              <a:schemeClr val="dk2"/>
            </a:solidFill>
            <a:prstDash val="solid"/>
            <a:round/>
            <a:headEnd type="none" w="med" len="med"/>
            <a:tailEnd type="none" w="med" len="med"/>
          </a:ln>
        </p:spPr>
      </p:cxnSp>
      <p:pic>
        <p:nvPicPr>
          <p:cNvPr id="8" name="Google Shape;241;g2fb95174dfe_0_55">
            <a:extLst>
              <a:ext uri="{FF2B5EF4-FFF2-40B4-BE49-F238E27FC236}">
                <a16:creationId xmlns:a16="http://schemas.microsoft.com/office/drawing/2014/main" id="{92592FE9-8558-1509-106B-99F06AA959ED}"/>
              </a:ext>
            </a:extLst>
          </p:cNvPr>
          <p:cNvPicPr preferRelativeResize="0"/>
          <p:nvPr/>
        </p:nvPicPr>
        <p:blipFill>
          <a:blip r:embed="rId4">
            <a:alphaModFix/>
          </a:blip>
          <a:stretch>
            <a:fillRect/>
          </a:stretch>
        </p:blipFill>
        <p:spPr>
          <a:xfrm>
            <a:off x="2240024" y="1314450"/>
            <a:ext cx="1119634" cy="1048424"/>
          </a:xfrm>
          <a:prstGeom prst="rect">
            <a:avLst/>
          </a:prstGeom>
          <a:noFill/>
          <a:ln w="28575" cap="flat" cmpd="sng">
            <a:solidFill>
              <a:srgbClr val="FF0000"/>
            </a:solidFill>
            <a:prstDash val="solid"/>
            <a:round/>
            <a:headEnd type="none" w="sm" len="sm"/>
            <a:tailEnd type="none" w="sm" len="sm"/>
          </a:ln>
        </p:spPr>
      </p:pic>
      <p:cxnSp>
        <p:nvCxnSpPr>
          <p:cNvPr id="16" name="Google Shape;244;g2fb95174dfe_0_55">
            <a:extLst>
              <a:ext uri="{FF2B5EF4-FFF2-40B4-BE49-F238E27FC236}">
                <a16:creationId xmlns:a16="http://schemas.microsoft.com/office/drawing/2014/main" id="{810EDB47-4389-AF95-7558-835E1EBCA0D7}"/>
              </a:ext>
            </a:extLst>
          </p:cNvPr>
          <p:cNvCxnSpPr>
            <a:cxnSpLocks/>
            <a:stCxn id="15" idx="0"/>
            <a:endCxn id="8" idx="3"/>
          </p:cNvCxnSpPr>
          <p:nvPr/>
        </p:nvCxnSpPr>
        <p:spPr>
          <a:xfrm flipH="1" flipV="1">
            <a:off x="3359658" y="1838662"/>
            <a:ext cx="2186083" cy="164700"/>
          </a:xfrm>
          <a:prstGeom prst="straightConnector1">
            <a:avLst/>
          </a:prstGeom>
          <a:noFill/>
          <a:ln w="9525" cap="flat" cmpd="sng">
            <a:solidFill>
              <a:schemeClr val="dk2"/>
            </a:solidFill>
            <a:prstDash val="solid"/>
            <a:round/>
            <a:headEnd type="none" w="med" len="med"/>
            <a:tailEnd type="none" w="med" len="med"/>
          </a:ln>
        </p:spPr>
      </p:cxnSp>
      <p:pic>
        <p:nvPicPr>
          <p:cNvPr id="9" name="Google Shape;245;g2fb95174dfe_0_55">
            <a:extLst>
              <a:ext uri="{FF2B5EF4-FFF2-40B4-BE49-F238E27FC236}">
                <a16:creationId xmlns:a16="http://schemas.microsoft.com/office/drawing/2014/main" id="{1FF75928-1B50-5F47-46B6-9F03A9B66018}"/>
              </a:ext>
            </a:extLst>
          </p:cNvPr>
          <p:cNvPicPr preferRelativeResize="0"/>
          <p:nvPr/>
        </p:nvPicPr>
        <p:blipFill>
          <a:blip r:embed="rId5">
            <a:alphaModFix/>
          </a:blip>
          <a:stretch>
            <a:fillRect/>
          </a:stretch>
        </p:blipFill>
        <p:spPr>
          <a:xfrm>
            <a:off x="6625712" y="1896255"/>
            <a:ext cx="1119635" cy="933237"/>
          </a:xfrm>
          <a:prstGeom prst="rect">
            <a:avLst/>
          </a:prstGeom>
          <a:noFill/>
          <a:ln w="28575" cap="flat" cmpd="sng">
            <a:solidFill>
              <a:schemeClr val="accent1"/>
            </a:solidFill>
            <a:prstDash val="solid"/>
            <a:round/>
            <a:headEnd type="none" w="sm" len="sm"/>
            <a:tailEnd type="none" w="sm" len="sm"/>
          </a:ln>
        </p:spPr>
      </p:pic>
      <p:pic>
        <p:nvPicPr>
          <p:cNvPr id="10" name="Google Shape;246;g2fb95174dfe_0_55">
            <a:extLst>
              <a:ext uri="{FF2B5EF4-FFF2-40B4-BE49-F238E27FC236}">
                <a16:creationId xmlns:a16="http://schemas.microsoft.com/office/drawing/2014/main" id="{2CFC95FD-B24E-1995-7232-430E524E4AA7}"/>
              </a:ext>
            </a:extLst>
          </p:cNvPr>
          <p:cNvPicPr preferRelativeResize="0"/>
          <p:nvPr/>
        </p:nvPicPr>
        <p:blipFill rotWithShape="1">
          <a:blip r:embed="rId6">
            <a:alphaModFix/>
          </a:blip>
          <a:srcRect/>
          <a:stretch/>
        </p:blipFill>
        <p:spPr>
          <a:xfrm>
            <a:off x="3765549" y="1715547"/>
            <a:ext cx="1119635" cy="537796"/>
          </a:xfrm>
          <a:prstGeom prst="rect">
            <a:avLst/>
          </a:prstGeom>
          <a:noFill/>
          <a:ln w="9525" cap="flat" cmpd="sng">
            <a:solidFill>
              <a:srgbClr val="000000"/>
            </a:solidFill>
            <a:prstDash val="solid"/>
            <a:round/>
            <a:headEnd type="none" w="sm" len="sm"/>
            <a:tailEnd type="none" w="sm" len="sm"/>
          </a:ln>
        </p:spPr>
      </p:pic>
      <p:sp>
        <p:nvSpPr>
          <p:cNvPr id="15" name="Google Shape;243;g2fb95174dfe_0_55">
            <a:extLst>
              <a:ext uri="{FF2B5EF4-FFF2-40B4-BE49-F238E27FC236}">
                <a16:creationId xmlns:a16="http://schemas.microsoft.com/office/drawing/2014/main" id="{E40629B2-9042-BEB7-DA43-C679A91D1CD4}"/>
              </a:ext>
            </a:extLst>
          </p:cNvPr>
          <p:cNvSpPr/>
          <p:nvPr/>
        </p:nvSpPr>
        <p:spPr>
          <a:xfrm>
            <a:off x="5487434" y="2003362"/>
            <a:ext cx="116614" cy="104327"/>
          </a:xfrm>
          <a:prstGeom prst="ellipse">
            <a:avLst/>
          </a:prstGeom>
          <a:solidFill>
            <a:srgbClr val="FF2121">
              <a:alpha val="329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 name="Rectangle 1">
            <a:extLst>
              <a:ext uri="{FF2B5EF4-FFF2-40B4-BE49-F238E27FC236}">
                <a16:creationId xmlns:a16="http://schemas.microsoft.com/office/drawing/2014/main" id="{0E776E56-49AF-4FB5-F9D9-A76AADA42C25}"/>
              </a:ext>
            </a:extLst>
          </p:cNvPr>
          <p:cNvSpPr/>
          <p:nvPr/>
        </p:nvSpPr>
        <p:spPr>
          <a:xfrm>
            <a:off x="6792685" y="4931229"/>
            <a:ext cx="2359479" cy="20410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 name="Rectangle 1">
            <a:extLst>
              <a:ext uri="{FF2B5EF4-FFF2-40B4-BE49-F238E27FC236}">
                <a16:creationId xmlns:a16="http://schemas.microsoft.com/office/drawing/2014/main" id="{F7D1B73B-C283-5EAF-2856-71497FBD15D3}"/>
              </a:ext>
            </a:extLst>
          </p:cNvPr>
          <p:cNvSpPr/>
          <p:nvPr/>
        </p:nvSpPr>
        <p:spPr>
          <a:xfrm>
            <a:off x="6792685" y="4931229"/>
            <a:ext cx="2359479" cy="20410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209" name="Google Shape;209;g2fb95174dfe_0_48"/>
          <p:cNvSpPr/>
          <p:nvPr/>
        </p:nvSpPr>
        <p:spPr>
          <a:xfrm>
            <a:off x="1080000" y="80520"/>
            <a:ext cx="6977100" cy="11541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None/>
            </a:pPr>
            <a:r>
              <a:rPr lang="fr-FR" sz="3600" b="0" strike="noStrike">
                <a:solidFill>
                  <a:srgbClr val="FFFFFF"/>
                </a:solidFill>
                <a:latin typeface="Play"/>
                <a:ea typeface="Play"/>
                <a:cs typeface="Play"/>
                <a:sym typeface="Play"/>
              </a:rPr>
              <a:t>Query Search : current state</a:t>
            </a:r>
            <a:endParaRPr sz="3600" b="0" strike="noStrike">
              <a:solidFill>
                <a:srgbClr val="000000"/>
              </a:solidFill>
              <a:latin typeface="Arial"/>
              <a:ea typeface="Arial"/>
              <a:cs typeface="Arial"/>
              <a:sym typeface="Arial"/>
            </a:endParaRPr>
          </a:p>
        </p:txBody>
      </p:sp>
      <p:sp>
        <p:nvSpPr>
          <p:cNvPr id="210" name="Google Shape;210;g2fb95174dfe_0_48"/>
          <p:cNvSpPr/>
          <p:nvPr/>
        </p:nvSpPr>
        <p:spPr>
          <a:xfrm>
            <a:off x="7818120" y="112320"/>
            <a:ext cx="1325400" cy="4896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fr-FR" sz="1400" b="0" strike="noStrike">
                <a:solidFill>
                  <a:srgbClr val="FFFFFF"/>
                </a:solidFill>
                <a:latin typeface="Arial"/>
                <a:ea typeface="Arial"/>
                <a:cs typeface="Arial"/>
                <a:sym typeface="Arial"/>
              </a:rPr>
              <a:t>ECML/PKDD 2024 Tutorial</a:t>
            </a:r>
            <a:endParaRPr sz="1400" b="0" strike="noStrike">
              <a:solidFill>
                <a:srgbClr val="000000"/>
              </a:solidFill>
              <a:latin typeface="Arial"/>
              <a:ea typeface="Arial"/>
              <a:cs typeface="Arial"/>
              <a:sym typeface="Arial"/>
            </a:endParaRPr>
          </a:p>
        </p:txBody>
      </p:sp>
      <p:sp>
        <p:nvSpPr>
          <p:cNvPr id="211" name="Google Shape;211;g2fb95174dfe_0_48"/>
          <p:cNvSpPr/>
          <p:nvPr/>
        </p:nvSpPr>
        <p:spPr>
          <a:xfrm>
            <a:off x="256200" y="1012999"/>
            <a:ext cx="4192800" cy="4056900"/>
          </a:xfrm>
          <a:prstGeom prst="rect">
            <a:avLst/>
          </a:prstGeom>
          <a:solidFill>
            <a:srgbClr val="F2CDED"/>
          </a:solidFill>
          <a:ln w="10075" cap="flat" cmpd="sng">
            <a:solidFill>
              <a:srgbClr val="000000"/>
            </a:solidFill>
            <a:prstDash val="solid"/>
            <a:round/>
            <a:headEnd type="none" w="sm" len="sm"/>
            <a:tailEnd type="none" w="sm" len="sm"/>
          </a:ln>
        </p:spPr>
        <p:txBody>
          <a:bodyPr spcFirstLastPara="1" wrap="square" lIns="54350" tIns="20150" rIns="54350" bIns="20150" anchor="t" anchorCtr="0">
            <a:noAutofit/>
          </a:bodyPr>
          <a:lstStyle/>
          <a:p>
            <a:pPr marL="0" marR="0" lvl="0" indent="0" algn="l" rtl="0">
              <a:lnSpc>
                <a:spcPct val="90000"/>
              </a:lnSpc>
              <a:spcBef>
                <a:spcPts val="0"/>
              </a:spcBef>
              <a:spcAft>
                <a:spcPts val="0"/>
              </a:spcAft>
              <a:buNone/>
            </a:pPr>
            <a:r>
              <a:rPr lang="fr-FR" sz="2000" b="1" u="sng" strike="noStrike" dirty="0" err="1">
                <a:solidFill>
                  <a:srgbClr val="000000"/>
                </a:solidFill>
                <a:latin typeface="Arial"/>
                <a:ea typeface="Arial"/>
                <a:cs typeface="Arial"/>
                <a:sym typeface="Arial"/>
              </a:rPr>
              <a:t>Query</a:t>
            </a:r>
            <a:r>
              <a:rPr lang="fr-FR" sz="2000" b="1" u="sng" strike="noStrike" dirty="0">
                <a:solidFill>
                  <a:srgbClr val="000000"/>
                </a:solidFill>
                <a:latin typeface="Arial"/>
                <a:ea typeface="Arial"/>
                <a:cs typeface="Arial"/>
                <a:sym typeface="Arial"/>
              </a:rPr>
              <a:t> </a:t>
            </a:r>
            <a:r>
              <a:rPr lang="fr-FR" sz="2000" b="1" u="sng" strike="noStrike" dirty="0" err="1">
                <a:solidFill>
                  <a:srgbClr val="000000"/>
                </a:solidFill>
                <a:latin typeface="Arial"/>
                <a:ea typeface="Arial"/>
                <a:cs typeface="Arial"/>
                <a:sym typeface="Arial"/>
              </a:rPr>
              <a:t>search</a:t>
            </a:r>
            <a:r>
              <a:rPr lang="fr-FR" sz="2000" b="1" u="sng" strike="noStrike" dirty="0">
                <a:solidFill>
                  <a:srgbClr val="000000"/>
                </a:solidFill>
                <a:latin typeface="Arial"/>
                <a:ea typeface="Arial"/>
                <a:cs typeface="Arial"/>
                <a:sym typeface="Arial"/>
              </a:rPr>
              <a:t> API :</a:t>
            </a:r>
            <a:endParaRPr sz="2000" b="1" u="sng" strike="noStrike" dirty="0">
              <a:solidFill>
                <a:srgbClr val="000000"/>
              </a:solidFill>
              <a:latin typeface="Arial"/>
              <a:ea typeface="Arial"/>
              <a:cs typeface="Arial"/>
              <a:sym typeface="Arial"/>
            </a:endParaRPr>
          </a:p>
          <a:p>
            <a:pPr marL="0" marR="0" lvl="0" indent="0" algn="l" rtl="0">
              <a:lnSpc>
                <a:spcPct val="90000"/>
              </a:lnSpc>
              <a:spcBef>
                <a:spcPts val="0"/>
              </a:spcBef>
              <a:spcAft>
                <a:spcPts val="0"/>
              </a:spcAft>
              <a:buNone/>
            </a:pPr>
            <a:endParaRPr sz="1800" b="1" strike="noStrike" dirty="0">
              <a:solidFill>
                <a:srgbClr val="000000"/>
              </a:solidFill>
              <a:latin typeface="Arial"/>
              <a:ea typeface="Arial"/>
              <a:cs typeface="Arial"/>
              <a:sym typeface="Arial"/>
            </a:endParaRPr>
          </a:p>
          <a:p>
            <a:pPr marL="457200" marR="0" lvl="0" indent="-342900" algn="l" rtl="0">
              <a:lnSpc>
                <a:spcPct val="90000"/>
              </a:lnSpc>
              <a:spcBef>
                <a:spcPts val="0"/>
              </a:spcBef>
              <a:spcAft>
                <a:spcPts val="0"/>
              </a:spcAft>
              <a:buClr>
                <a:srgbClr val="000000"/>
              </a:buClr>
              <a:buSzPts val="1800"/>
              <a:buFont typeface="Arial"/>
              <a:buChar char="➢"/>
            </a:pPr>
            <a:r>
              <a:rPr lang="fr-FR" sz="1800" b="1" dirty="0"/>
              <a:t>inverse distance</a:t>
            </a:r>
            <a:r>
              <a:rPr lang="fr-FR" sz="1800" b="0" strike="noStrike" dirty="0">
                <a:solidFill>
                  <a:srgbClr val="000000"/>
                </a:solidFill>
                <a:latin typeface="Arial"/>
                <a:ea typeface="Arial"/>
                <a:cs typeface="Arial"/>
                <a:sym typeface="Arial"/>
              </a:rPr>
              <a:t> : to </a:t>
            </a:r>
            <a:r>
              <a:rPr lang="fr-FR" sz="1800" b="0" strike="noStrike" dirty="0" err="1">
                <a:solidFill>
                  <a:srgbClr val="000000"/>
                </a:solidFill>
                <a:latin typeface="Arial"/>
                <a:ea typeface="Arial"/>
                <a:cs typeface="Arial"/>
                <a:sym typeface="Arial"/>
              </a:rPr>
              <a:t>find</a:t>
            </a:r>
            <a:r>
              <a:rPr lang="fr-FR" sz="1800" b="0" strike="noStrike" dirty="0">
                <a:solidFill>
                  <a:srgbClr val="000000"/>
                </a:solidFill>
                <a:latin typeface="Arial"/>
                <a:ea typeface="Arial"/>
                <a:cs typeface="Arial"/>
                <a:sym typeface="Arial"/>
              </a:rPr>
              <a:t> best or </a:t>
            </a:r>
            <a:r>
              <a:rPr lang="fr-FR" sz="1800" b="0" strike="noStrike" dirty="0" err="1">
                <a:solidFill>
                  <a:srgbClr val="000000"/>
                </a:solidFill>
                <a:latin typeface="Arial"/>
                <a:ea typeface="Arial"/>
                <a:cs typeface="Arial"/>
                <a:sym typeface="Arial"/>
              </a:rPr>
              <a:t>worst</a:t>
            </a:r>
            <a:r>
              <a:rPr lang="fr-FR" sz="1800" b="0" strike="noStrike" dirty="0">
                <a:solidFill>
                  <a:srgbClr val="000000"/>
                </a:solidFill>
                <a:latin typeface="Arial"/>
                <a:ea typeface="Arial"/>
                <a:cs typeface="Arial"/>
                <a:sym typeface="Arial"/>
              </a:rPr>
              <a:t> matches</a:t>
            </a:r>
            <a:endParaRPr sz="1800" b="0" strike="noStrike" dirty="0">
              <a:solidFill>
                <a:srgbClr val="000000"/>
              </a:solidFill>
              <a:latin typeface="Arial"/>
              <a:ea typeface="Arial"/>
              <a:cs typeface="Arial"/>
              <a:sym typeface="Arial"/>
            </a:endParaRPr>
          </a:p>
          <a:p>
            <a:pPr marL="457200" marR="0" lvl="0" indent="0" algn="l" rtl="0">
              <a:lnSpc>
                <a:spcPct val="90000"/>
              </a:lnSpc>
              <a:spcBef>
                <a:spcPts val="0"/>
              </a:spcBef>
              <a:spcAft>
                <a:spcPts val="0"/>
              </a:spcAft>
              <a:buNone/>
            </a:pPr>
            <a:endParaRPr sz="1800" dirty="0"/>
          </a:p>
          <a:p>
            <a:pPr marL="457200" marR="0" lvl="0" indent="-342900" algn="l" rtl="0">
              <a:lnSpc>
                <a:spcPct val="90000"/>
              </a:lnSpc>
              <a:spcBef>
                <a:spcPts val="0"/>
              </a:spcBef>
              <a:spcAft>
                <a:spcPts val="0"/>
              </a:spcAft>
              <a:buSzPts val="1800"/>
              <a:buChar char="➢"/>
            </a:pPr>
            <a:r>
              <a:rPr lang="fr-FR" sz="1800" b="1" strike="noStrike" dirty="0" err="1">
                <a:solidFill>
                  <a:srgbClr val="000000"/>
                </a:solidFill>
                <a:latin typeface="Arial"/>
                <a:ea typeface="Arial"/>
                <a:cs typeface="Arial"/>
                <a:sym typeface="Arial"/>
              </a:rPr>
              <a:t>normalize</a:t>
            </a:r>
            <a:r>
              <a:rPr lang="fr-FR" sz="1800" b="0" strike="noStrike" dirty="0">
                <a:solidFill>
                  <a:srgbClr val="000000"/>
                </a:solidFill>
                <a:latin typeface="Arial"/>
                <a:ea typeface="Arial"/>
                <a:cs typeface="Arial"/>
                <a:sym typeface="Arial"/>
              </a:rPr>
              <a:t> : </a:t>
            </a:r>
            <a:r>
              <a:rPr lang="fr-FR" sz="1800" dirty="0" err="1"/>
              <a:t>whether</a:t>
            </a:r>
            <a:r>
              <a:rPr lang="fr-FR" sz="1800" b="0" strike="noStrike" dirty="0">
                <a:solidFill>
                  <a:srgbClr val="000000"/>
                </a:solidFill>
                <a:latin typeface="Arial"/>
                <a:ea typeface="Arial"/>
                <a:cs typeface="Arial"/>
                <a:sym typeface="Arial"/>
              </a:rPr>
              <a:t> to </a:t>
            </a:r>
            <a:r>
              <a:rPr lang="fr-FR" sz="1800" b="0" strike="noStrike" dirty="0" err="1">
                <a:solidFill>
                  <a:srgbClr val="000000"/>
                </a:solidFill>
                <a:latin typeface="Arial"/>
                <a:ea typeface="Arial"/>
                <a:cs typeface="Arial"/>
                <a:sym typeface="Arial"/>
              </a:rPr>
              <a:t>compute</a:t>
            </a:r>
            <a:r>
              <a:rPr lang="fr-FR" sz="1800" b="0" strike="noStrike" dirty="0">
                <a:solidFill>
                  <a:srgbClr val="000000"/>
                </a:solidFill>
                <a:latin typeface="Arial"/>
                <a:ea typeface="Arial"/>
                <a:cs typeface="Arial"/>
                <a:sym typeface="Arial"/>
              </a:rPr>
              <a:t> a z-</a:t>
            </a:r>
            <a:r>
              <a:rPr lang="fr-FR" sz="1800" b="0" strike="noStrike" dirty="0" err="1">
                <a:solidFill>
                  <a:srgbClr val="000000"/>
                </a:solidFill>
                <a:latin typeface="Arial"/>
                <a:ea typeface="Arial"/>
                <a:cs typeface="Arial"/>
                <a:sym typeface="Arial"/>
              </a:rPr>
              <a:t>normalized</a:t>
            </a:r>
            <a:r>
              <a:rPr lang="fr-FR" sz="1800" b="0" strike="noStrike" dirty="0">
                <a:solidFill>
                  <a:srgbClr val="000000"/>
                </a:solidFill>
                <a:latin typeface="Arial"/>
                <a:ea typeface="Arial"/>
                <a:cs typeface="Arial"/>
                <a:sym typeface="Arial"/>
              </a:rPr>
              <a:t> distance</a:t>
            </a:r>
            <a:endParaRPr sz="1800" b="0" strike="noStrike" dirty="0">
              <a:solidFill>
                <a:srgbClr val="000000"/>
              </a:solidFill>
              <a:latin typeface="Arial"/>
              <a:ea typeface="Arial"/>
              <a:cs typeface="Arial"/>
              <a:sym typeface="Arial"/>
            </a:endParaRPr>
          </a:p>
          <a:p>
            <a:pPr marL="457200" marR="0" lvl="0" indent="0" algn="l" rtl="0">
              <a:lnSpc>
                <a:spcPct val="90000"/>
              </a:lnSpc>
              <a:spcBef>
                <a:spcPts val="0"/>
              </a:spcBef>
              <a:spcAft>
                <a:spcPts val="0"/>
              </a:spcAft>
              <a:buNone/>
            </a:pPr>
            <a:endParaRPr sz="1800" dirty="0"/>
          </a:p>
          <a:p>
            <a:pPr marL="457200" marR="0" lvl="0" indent="-342900" algn="l" rtl="0">
              <a:lnSpc>
                <a:spcPct val="90000"/>
              </a:lnSpc>
              <a:spcBef>
                <a:spcPts val="0"/>
              </a:spcBef>
              <a:spcAft>
                <a:spcPts val="0"/>
              </a:spcAft>
              <a:buSzPts val="1800"/>
              <a:buChar char="➢"/>
            </a:pPr>
            <a:r>
              <a:rPr lang="fr-FR" sz="1800" b="1" strike="noStrike" dirty="0">
                <a:solidFill>
                  <a:srgbClr val="000000"/>
                </a:solidFill>
                <a:latin typeface="Arial"/>
                <a:ea typeface="Arial"/>
                <a:cs typeface="Arial"/>
                <a:sym typeface="Arial"/>
              </a:rPr>
              <a:t>distance </a:t>
            </a:r>
            <a:r>
              <a:rPr lang="fr-FR" sz="1800" b="0" strike="noStrike" dirty="0">
                <a:solidFill>
                  <a:srgbClr val="000000"/>
                </a:solidFill>
                <a:latin typeface="Arial"/>
                <a:ea typeface="Arial"/>
                <a:cs typeface="Arial"/>
                <a:sym typeface="Arial"/>
              </a:rPr>
              <a:t>: </a:t>
            </a:r>
            <a:r>
              <a:rPr lang="fr-FR" sz="1800" b="0" strike="noStrike" dirty="0" err="1">
                <a:solidFill>
                  <a:srgbClr val="000000"/>
                </a:solidFill>
                <a:latin typeface="Arial"/>
                <a:ea typeface="Arial"/>
                <a:cs typeface="Arial"/>
                <a:sym typeface="Arial"/>
              </a:rPr>
              <a:t>which</a:t>
            </a:r>
            <a:r>
              <a:rPr lang="fr-FR" sz="1800" b="0" strike="noStrike" dirty="0">
                <a:solidFill>
                  <a:srgbClr val="000000"/>
                </a:solidFill>
                <a:latin typeface="Arial"/>
                <a:ea typeface="Arial"/>
                <a:cs typeface="Arial"/>
                <a:sym typeface="Arial"/>
              </a:rPr>
              <a:t> distance function to use (can </a:t>
            </a:r>
            <a:r>
              <a:rPr lang="fr-FR" sz="1800" b="0" strike="noStrike" dirty="0" err="1">
                <a:solidFill>
                  <a:srgbClr val="000000"/>
                </a:solidFill>
                <a:latin typeface="Arial"/>
                <a:ea typeface="Arial"/>
                <a:cs typeface="Arial"/>
                <a:sym typeface="Arial"/>
              </a:rPr>
              <a:t>provide</a:t>
            </a:r>
            <a:r>
              <a:rPr lang="fr-FR" sz="1800" b="0" strike="noStrike" dirty="0">
                <a:solidFill>
                  <a:srgbClr val="000000"/>
                </a:solidFill>
                <a:latin typeface="Arial"/>
                <a:ea typeface="Arial"/>
                <a:cs typeface="Arial"/>
                <a:sym typeface="Arial"/>
              </a:rPr>
              <a:t> </a:t>
            </a:r>
            <a:r>
              <a:rPr lang="fr-FR" sz="1800" b="0" strike="noStrike" dirty="0" err="1">
                <a:solidFill>
                  <a:srgbClr val="000000"/>
                </a:solidFill>
                <a:latin typeface="Arial"/>
                <a:ea typeface="Arial"/>
                <a:cs typeface="Arial"/>
                <a:sym typeface="Arial"/>
              </a:rPr>
              <a:t>your</a:t>
            </a:r>
            <a:r>
              <a:rPr lang="fr-FR" sz="1800" b="0" strike="noStrike" dirty="0">
                <a:solidFill>
                  <a:srgbClr val="000000"/>
                </a:solidFill>
                <a:latin typeface="Arial"/>
                <a:ea typeface="Arial"/>
                <a:cs typeface="Arial"/>
                <a:sym typeface="Arial"/>
              </a:rPr>
              <a:t> </a:t>
            </a:r>
            <a:r>
              <a:rPr lang="fr-FR" sz="1800" b="0" strike="noStrike" dirty="0" err="1">
                <a:solidFill>
                  <a:srgbClr val="000000"/>
                </a:solidFill>
                <a:latin typeface="Arial"/>
                <a:ea typeface="Arial"/>
                <a:cs typeface="Arial"/>
                <a:sym typeface="Arial"/>
              </a:rPr>
              <a:t>own</a:t>
            </a:r>
            <a:r>
              <a:rPr lang="fr-FR" sz="1800" b="0" strike="noStrike" dirty="0">
                <a:solidFill>
                  <a:srgbClr val="000000"/>
                </a:solidFill>
                <a:latin typeface="Arial"/>
                <a:ea typeface="Arial"/>
                <a:cs typeface="Arial"/>
                <a:sym typeface="Arial"/>
              </a:rPr>
              <a:t>)</a:t>
            </a:r>
            <a:endParaRPr sz="1800" b="0" strike="noStrike" dirty="0">
              <a:solidFill>
                <a:srgbClr val="000000"/>
              </a:solidFill>
              <a:latin typeface="Arial"/>
              <a:ea typeface="Arial"/>
              <a:cs typeface="Arial"/>
              <a:sym typeface="Arial"/>
            </a:endParaRPr>
          </a:p>
          <a:p>
            <a:pPr marL="457200" marR="0" lvl="0" indent="0" algn="l" rtl="0">
              <a:lnSpc>
                <a:spcPct val="90000"/>
              </a:lnSpc>
              <a:spcBef>
                <a:spcPts val="0"/>
              </a:spcBef>
              <a:spcAft>
                <a:spcPts val="0"/>
              </a:spcAft>
              <a:buNone/>
            </a:pPr>
            <a:endParaRPr sz="1800" dirty="0"/>
          </a:p>
          <a:p>
            <a:pPr marL="457200" marR="0" lvl="0" indent="-342900" algn="l" rtl="0">
              <a:lnSpc>
                <a:spcPct val="90000"/>
              </a:lnSpc>
              <a:spcBef>
                <a:spcPts val="0"/>
              </a:spcBef>
              <a:spcAft>
                <a:spcPts val="0"/>
              </a:spcAft>
              <a:buSzPts val="1800"/>
              <a:buChar char="➢"/>
            </a:pPr>
            <a:r>
              <a:rPr lang="fr-FR" sz="1800" b="1" strike="noStrike" dirty="0">
                <a:solidFill>
                  <a:srgbClr val="000000"/>
                </a:solidFill>
                <a:latin typeface="Arial"/>
                <a:ea typeface="Arial"/>
                <a:cs typeface="Arial"/>
                <a:sym typeface="Arial"/>
              </a:rPr>
              <a:t>k &amp; </a:t>
            </a:r>
            <a:r>
              <a:rPr lang="fr-FR" sz="1800" b="1" strike="noStrike" dirty="0" err="1">
                <a:solidFill>
                  <a:srgbClr val="000000"/>
                </a:solidFill>
                <a:latin typeface="Arial"/>
                <a:ea typeface="Arial"/>
                <a:cs typeface="Arial"/>
                <a:sym typeface="Arial"/>
              </a:rPr>
              <a:t>threshold</a:t>
            </a:r>
            <a:r>
              <a:rPr lang="fr-FR" sz="1800" b="0" strike="noStrike" dirty="0">
                <a:solidFill>
                  <a:srgbClr val="000000"/>
                </a:solidFill>
                <a:latin typeface="Arial"/>
                <a:ea typeface="Arial"/>
                <a:cs typeface="Arial"/>
                <a:sym typeface="Arial"/>
              </a:rPr>
              <a:t> : the </a:t>
            </a:r>
            <a:r>
              <a:rPr lang="fr-FR" sz="1800" dirty="0" err="1">
                <a:solidFill>
                  <a:schemeClr val="dk1"/>
                </a:solidFill>
              </a:rPr>
              <a:t>matching</a:t>
            </a:r>
            <a:r>
              <a:rPr lang="fr-FR" sz="1800" dirty="0">
                <a:solidFill>
                  <a:schemeClr val="dk1"/>
                </a:solidFill>
              </a:rPr>
              <a:t> </a:t>
            </a:r>
            <a:r>
              <a:rPr lang="fr-FR" sz="1800" b="0" strike="noStrike" dirty="0">
                <a:solidFill>
                  <a:srgbClr val="000000"/>
                </a:solidFill>
                <a:latin typeface="Arial"/>
                <a:ea typeface="Arial"/>
                <a:cs typeface="Arial"/>
                <a:sym typeface="Arial"/>
              </a:rPr>
              <a:t>conditions</a:t>
            </a:r>
            <a:endParaRPr sz="1800" b="0" strike="noStrike" dirty="0">
              <a:solidFill>
                <a:srgbClr val="000000"/>
              </a:solidFill>
              <a:latin typeface="Arial"/>
              <a:ea typeface="Arial"/>
              <a:cs typeface="Arial"/>
              <a:sym typeface="Arial"/>
            </a:endParaRPr>
          </a:p>
          <a:p>
            <a:pPr marL="457200" marR="0" lvl="0" indent="0" algn="l" rtl="0">
              <a:lnSpc>
                <a:spcPct val="90000"/>
              </a:lnSpc>
              <a:spcBef>
                <a:spcPts val="0"/>
              </a:spcBef>
              <a:spcAft>
                <a:spcPts val="0"/>
              </a:spcAft>
              <a:buNone/>
            </a:pPr>
            <a:endParaRPr sz="1800" dirty="0"/>
          </a:p>
          <a:p>
            <a:pPr marL="457200" marR="0" lvl="0" indent="-342900" algn="l" rtl="0">
              <a:lnSpc>
                <a:spcPct val="90000"/>
              </a:lnSpc>
              <a:spcBef>
                <a:spcPts val="0"/>
              </a:spcBef>
              <a:spcAft>
                <a:spcPts val="0"/>
              </a:spcAft>
              <a:buSzPts val="1800"/>
              <a:buChar char="➢"/>
            </a:pPr>
            <a:r>
              <a:rPr lang="fr-FR" sz="1800" b="1" strike="noStrike" dirty="0" err="1">
                <a:solidFill>
                  <a:srgbClr val="000000"/>
                </a:solidFill>
                <a:latin typeface="Arial"/>
                <a:ea typeface="Arial"/>
                <a:cs typeface="Arial"/>
                <a:sym typeface="Arial"/>
              </a:rPr>
              <a:t>speedup</a:t>
            </a:r>
            <a:r>
              <a:rPr lang="fr-FR" sz="1800" b="0" strike="noStrike" dirty="0">
                <a:solidFill>
                  <a:srgbClr val="000000"/>
                </a:solidFill>
                <a:latin typeface="Arial"/>
                <a:ea typeface="Arial"/>
                <a:cs typeface="Arial"/>
                <a:sym typeface="Arial"/>
              </a:rPr>
              <a:t> : </a:t>
            </a:r>
            <a:r>
              <a:rPr lang="fr-FR" sz="1800" b="0" strike="noStrike" dirty="0" err="1">
                <a:solidFill>
                  <a:srgbClr val="000000"/>
                </a:solidFill>
                <a:latin typeface="Arial"/>
                <a:ea typeface="Arial"/>
                <a:cs typeface="Arial"/>
                <a:sym typeface="Arial"/>
              </a:rPr>
              <a:t>which</a:t>
            </a:r>
            <a:r>
              <a:rPr lang="fr-FR" sz="1800" b="0" strike="noStrike" dirty="0">
                <a:solidFill>
                  <a:srgbClr val="000000"/>
                </a:solidFill>
                <a:latin typeface="Arial"/>
                <a:ea typeface="Arial"/>
                <a:cs typeface="Arial"/>
                <a:sym typeface="Arial"/>
              </a:rPr>
              <a:t> distance profile </a:t>
            </a:r>
            <a:r>
              <a:rPr lang="fr-FR" sz="1800" b="0" strike="noStrike" dirty="0" err="1">
                <a:solidFill>
                  <a:srgbClr val="000000"/>
                </a:solidFill>
                <a:latin typeface="Arial"/>
                <a:ea typeface="Arial"/>
                <a:cs typeface="Arial"/>
                <a:sym typeface="Arial"/>
              </a:rPr>
              <a:t>implementation</a:t>
            </a:r>
            <a:r>
              <a:rPr lang="fr-FR" sz="1800" b="0" strike="noStrike" dirty="0">
                <a:solidFill>
                  <a:srgbClr val="000000"/>
                </a:solidFill>
                <a:latin typeface="Arial"/>
                <a:ea typeface="Arial"/>
                <a:cs typeface="Arial"/>
                <a:sym typeface="Arial"/>
              </a:rPr>
              <a:t> to use </a:t>
            </a:r>
            <a:endParaRPr sz="1800" b="1" strike="noStrike" dirty="0">
              <a:solidFill>
                <a:srgbClr val="000000"/>
              </a:solidFill>
              <a:latin typeface="Arial"/>
              <a:ea typeface="Arial"/>
              <a:cs typeface="Arial"/>
              <a:sym typeface="Arial"/>
            </a:endParaRPr>
          </a:p>
        </p:txBody>
      </p:sp>
      <p:sp>
        <p:nvSpPr>
          <p:cNvPr id="212" name="Google Shape;212;g2fb95174dfe_0_48"/>
          <p:cNvSpPr/>
          <p:nvPr/>
        </p:nvSpPr>
        <p:spPr>
          <a:xfrm>
            <a:off x="4675800" y="1006524"/>
            <a:ext cx="4192800" cy="4056900"/>
          </a:xfrm>
          <a:prstGeom prst="rect">
            <a:avLst/>
          </a:prstGeom>
          <a:solidFill>
            <a:srgbClr val="F2CDED"/>
          </a:solidFill>
          <a:ln w="10075" cap="flat" cmpd="sng">
            <a:solidFill>
              <a:srgbClr val="000000"/>
            </a:solidFill>
            <a:prstDash val="solid"/>
            <a:round/>
            <a:headEnd type="none" w="sm" len="sm"/>
            <a:tailEnd type="none" w="sm" len="sm"/>
          </a:ln>
        </p:spPr>
        <p:txBody>
          <a:bodyPr spcFirstLastPara="1" wrap="square" lIns="54350" tIns="20150" rIns="54350" bIns="20150" anchor="t" anchorCtr="0">
            <a:noAutofit/>
          </a:bodyPr>
          <a:lstStyle/>
          <a:p>
            <a:pPr marL="0" marR="0" lvl="0" indent="0" algn="just" rtl="0">
              <a:lnSpc>
                <a:spcPct val="90000"/>
              </a:lnSpc>
              <a:spcBef>
                <a:spcPts val="0"/>
              </a:spcBef>
              <a:spcAft>
                <a:spcPts val="0"/>
              </a:spcAft>
              <a:buNone/>
            </a:pPr>
            <a:r>
              <a:rPr lang="fr-FR" sz="2000" b="1" u="sng" strike="noStrike" dirty="0" err="1">
                <a:solidFill>
                  <a:srgbClr val="000000"/>
                </a:solidFill>
                <a:latin typeface="Arial"/>
                <a:ea typeface="Arial"/>
                <a:cs typeface="Arial"/>
                <a:sym typeface="Arial"/>
              </a:rPr>
              <a:t>Current</a:t>
            </a:r>
            <a:r>
              <a:rPr lang="fr-FR" sz="2000" b="1" u="sng" strike="noStrike" dirty="0">
                <a:solidFill>
                  <a:srgbClr val="000000"/>
                </a:solidFill>
                <a:latin typeface="Arial"/>
                <a:ea typeface="Arial"/>
                <a:cs typeface="Arial"/>
                <a:sym typeface="Arial"/>
              </a:rPr>
              <a:t> </a:t>
            </a:r>
            <a:r>
              <a:rPr lang="fr-FR" sz="2000" b="1" u="sng" strike="noStrike" dirty="0" err="1">
                <a:solidFill>
                  <a:srgbClr val="000000"/>
                </a:solidFill>
                <a:latin typeface="Arial"/>
                <a:ea typeface="Arial"/>
                <a:cs typeface="Arial"/>
                <a:sym typeface="Arial"/>
              </a:rPr>
              <a:t>implementations</a:t>
            </a:r>
            <a:r>
              <a:rPr lang="fr-FR" sz="2000" b="1" u="sng" strike="noStrike" dirty="0">
                <a:solidFill>
                  <a:srgbClr val="000000"/>
                </a:solidFill>
                <a:latin typeface="Arial"/>
                <a:ea typeface="Arial"/>
                <a:cs typeface="Arial"/>
                <a:sym typeface="Arial"/>
              </a:rPr>
              <a:t> :</a:t>
            </a:r>
            <a:endParaRPr sz="2000" b="1" u="sng" strike="noStrike" dirty="0">
              <a:solidFill>
                <a:srgbClr val="000000"/>
              </a:solidFill>
              <a:latin typeface="Arial"/>
              <a:ea typeface="Arial"/>
              <a:cs typeface="Arial"/>
              <a:sym typeface="Arial"/>
            </a:endParaRPr>
          </a:p>
          <a:p>
            <a:pPr marL="0" marR="0" lvl="0" indent="0" algn="ctr" rtl="0">
              <a:lnSpc>
                <a:spcPct val="90000"/>
              </a:lnSpc>
              <a:spcBef>
                <a:spcPts val="0"/>
              </a:spcBef>
              <a:spcAft>
                <a:spcPts val="0"/>
              </a:spcAft>
              <a:buNone/>
            </a:pPr>
            <a:endParaRPr sz="1900" b="1" strike="noStrike" dirty="0">
              <a:solidFill>
                <a:srgbClr val="000000"/>
              </a:solidFill>
              <a:latin typeface="Arial"/>
              <a:ea typeface="Arial"/>
              <a:cs typeface="Arial"/>
              <a:sym typeface="Arial"/>
            </a:endParaRPr>
          </a:p>
          <a:p>
            <a:pPr marL="457200" marR="0" lvl="0" indent="-342900" algn="just" rtl="0">
              <a:lnSpc>
                <a:spcPct val="90000"/>
              </a:lnSpc>
              <a:spcBef>
                <a:spcPts val="0"/>
              </a:spcBef>
              <a:spcAft>
                <a:spcPts val="0"/>
              </a:spcAft>
              <a:buSzPts val="1800"/>
              <a:buChar char="➢"/>
            </a:pPr>
            <a:r>
              <a:rPr lang="fr-FR" sz="1800" b="1" dirty="0" err="1"/>
              <a:t>g</a:t>
            </a:r>
            <a:r>
              <a:rPr lang="fr-FR" sz="1800" b="1" strike="noStrike" dirty="0" err="1">
                <a:solidFill>
                  <a:srgbClr val="000000"/>
                </a:solidFill>
                <a:latin typeface="Arial"/>
                <a:ea typeface="Arial"/>
                <a:cs typeface="Arial"/>
                <a:sym typeface="Arial"/>
              </a:rPr>
              <a:t>eneric</a:t>
            </a:r>
            <a:r>
              <a:rPr lang="fr-FR" sz="1800" b="0" strike="noStrike" dirty="0">
                <a:solidFill>
                  <a:srgbClr val="000000"/>
                </a:solidFill>
                <a:latin typeface="Arial"/>
                <a:ea typeface="Arial"/>
                <a:cs typeface="Arial"/>
                <a:sym typeface="Arial"/>
              </a:rPr>
              <a:t> </a:t>
            </a:r>
            <a:r>
              <a:rPr lang="fr-FR" sz="1800" b="0" strike="noStrike" dirty="0" err="1">
                <a:solidFill>
                  <a:srgbClr val="000000"/>
                </a:solidFill>
                <a:latin typeface="Arial"/>
                <a:ea typeface="Arial"/>
                <a:cs typeface="Arial"/>
                <a:sym typeface="Arial"/>
              </a:rPr>
              <a:t>implementation</a:t>
            </a:r>
            <a:r>
              <a:rPr lang="fr-FR" sz="1800" b="0" strike="noStrike" dirty="0">
                <a:solidFill>
                  <a:srgbClr val="000000"/>
                </a:solidFill>
                <a:latin typeface="Arial"/>
                <a:ea typeface="Arial"/>
                <a:cs typeface="Arial"/>
                <a:sym typeface="Arial"/>
              </a:rPr>
              <a:t> for </a:t>
            </a:r>
            <a:r>
              <a:rPr lang="fr-FR" sz="1800" b="1" strike="noStrike" dirty="0" err="1">
                <a:solidFill>
                  <a:srgbClr val="000000"/>
                </a:solidFill>
                <a:latin typeface="Arial"/>
                <a:ea typeface="Arial"/>
                <a:cs typeface="Arial"/>
                <a:sym typeface="Arial"/>
              </a:rPr>
              <a:t>any</a:t>
            </a:r>
            <a:r>
              <a:rPr lang="fr-FR" sz="1800" b="1" strike="noStrike" dirty="0">
                <a:solidFill>
                  <a:srgbClr val="000000"/>
                </a:solidFill>
                <a:latin typeface="Arial"/>
                <a:ea typeface="Arial"/>
                <a:cs typeface="Arial"/>
                <a:sym typeface="Arial"/>
              </a:rPr>
              <a:t> distance </a:t>
            </a:r>
            <a:endParaRPr sz="1800" b="1" strike="noStrike" dirty="0">
              <a:solidFill>
                <a:srgbClr val="000000"/>
              </a:solidFill>
              <a:latin typeface="Arial"/>
              <a:ea typeface="Arial"/>
              <a:cs typeface="Arial"/>
              <a:sym typeface="Arial"/>
            </a:endParaRPr>
          </a:p>
          <a:p>
            <a:pPr marL="457200" marR="0" lvl="0" indent="0" algn="just" rtl="0">
              <a:lnSpc>
                <a:spcPct val="90000"/>
              </a:lnSpc>
              <a:spcBef>
                <a:spcPts val="0"/>
              </a:spcBef>
              <a:spcAft>
                <a:spcPts val="0"/>
              </a:spcAft>
              <a:buNone/>
            </a:pPr>
            <a:endParaRPr sz="1800" dirty="0"/>
          </a:p>
          <a:p>
            <a:pPr marL="457200" marR="0" lvl="0" indent="-342900" algn="just" rtl="0">
              <a:lnSpc>
                <a:spcPct val="90000"/>
              </a:lnSpc>
              <a:spcBef>
                <a:spcPts val="0"/>
              </a:spcBef>
              <a:spcAft>
                <a:spcPts val="0"/>
              </a:spcAft>
              <a:buSzPts val="1800"/>
              <a:buChar char="➢"/>
            </a:pPr>
            <a:r>
              <a:rPr lang="fr-FR" sz="1800" b="1" strike="noStrike" dirty="0">
                <a:solidFill>
                  <a:srgbClr val="000000"/>
                </a:solidFill>
                <a:latin typeface="Arial"/>
                <a:ea typeface="Arial"/>
                <a:cs typeface="Arial"/>
                <a:sym typeface="Arial"/>
              </a:rPr>
              <a:t>MASS</a:t>
            </a:r>
            <a:r>
              <a:rPr lang="fr-FR" sz="1800" b="0" strike="noStrike" dirty="0">
                <a:solidFill>
                  <a:srgbClr val="000000"/>
                </a:solidFill>
                <a:latin typeface="Arial"/>
                <a:ea typeface="Arial"/>
                <a:cs typeface="Arial"/>
                <a:sym typeface="Arial"/>
              </a:rPr>
              <a:t> [cite] for :</a:t>
            </a:r>
            <a:endParaRPr sz="1800" b="0" strike="noStrike" dirty="0">
              <a:solidFill>
                <a:srgbClr val="000000"/>
              </a:solidFill>
              <a:latin typeface="Arial"/>
              <a:ea typeface="Arial"/>
              <a:cs typeface="Arial"/>
              <a:sym typeface="Arial"/>
            </a:endParaRPr>
          </a:p>
          <a:p>
            <a:pPr marL="914400" marR="0" lvl="1" indent="-342900" algn="just" rtl="0">
              <a:lnSpc>
                <a:spcPct val="90000"/>
              </a:lnSpc>
              <a:spcBef>
                <a:spcPts val="0"/>
              </a:spcBef>
              <a:spcAft>
                <a:spcPts val="0"/>
              </a:spcAft>
              <a:buSzPts val="1800"/>
              <a:buChar char="○"/>
            </a:pPr>
            <a:r>
              <a:rPr lang="fr-FR" sz="1800" i="1" dirty="0"/>
              <a:t>(</a:t>
            </a:r>
            <a:r>
              <a:rPr lang="fr-FR" sz="1800" b="0" i="1" strike="noStrike" dirty="0">
                <a:solidFill>
                  <a:srgbClr val="000000"/>
                </a:solidFill>
                <a:latin typeface="Arial"/>
                <a:ea typeface="Arial"/>
                <a:cs typeface="Arial"/>
                <a:sym typeface="Arial"/>
              </a:rPr>
              <a:t>z-</a:t>
            </a:r>
            <a:r>
              <a:rPr lang="fr-FR" sz="1800" b="0" i="1" strike="noStrike" dirty="0" err="1">
                <a:solidFill>
                  <a:srgbClr val="000000"/>
                </a:solidFill>
                <a:latin typeface="Arial"/>
                <a:ea typeface="Arial"/>
                <a:cs typeface="Arial"/>
                <a:sym typeface="Arial"/>
              </a:rPr>
              <a:t>normalized</a:t>
            </a:r>
            <a:r>
              <a:rPr lang="fr-FR" sz="1800" i="1" dirty="0"/>
              <a:t>)</a:t>
            </a:r>
            <a:r>
              <a:rPr lang="fr-FR" sz="1800" b="0" i="1" strike="noStrike" dirty="0">
                <a:solidFill>
                  <a:srgbClr val="000000"/>
                </a:solidFill>
                <a:latin typeface="Arial"/>
                <a:ea typeface="Arial"/>
                <a:cs typeface="Arial"/>
                <a:sym typeface="Arial"/>
              </a:rPr>
              <a:t> </a:t>
            </a:r>
            <a:r>
              <a:rPr lang="fr-FR" sz="1800" b="0" i="1" strike="noStrike" dirty="0" err="1">
                <a:solidFill>
                  <a:srgbClr val="000000"/>
                </a:solidFill>
                <a:latin typeface="Arial"/>
                <a:ea typeface="Arial"/>
                <a:cs typeface="Arial"/>
                <a:sym typeface="Arial"/>
              </a:rPr>
              <a:t>Euclidean</a:t>
            </a:r>
            <a:endParaRPr sz="1800" b="0" i="1" strike="noStrike" dirty="0">
              <a:solidFill>
                <a:srgbClr val="000000"/>
              </a:solidFill>
              <a:latin typeface="Arial"/>
              <a:ea typeface="Arial"/>
              <a:cs typeface="Arial"/>
              <a:sym typeface="Arial"/>
            </a:endParaRPr>
          </a:p>
          <a:p>
            <a:pPr marL="914400" marR="0" lvl="1" indent="-342900" algn="just" rtl="0">
              <a:lnSpc>
                <a:spcPct val="90000"/>
              </a:lnSpc>
              <a:spcBef>
                <a:spcPts val="0"/>
              </a:spcBef>
              <a:spcAft>
                <a:spcPts val="0"/>
              </a:spcAft>
              <a:buSzPts val="1800"/>
              <a:buChar char="○"/>
            </a:pPr>
            <a:r>
              <a:rPr lang="fr-FR" sz="1800" i="1" dirty="0"/>
              <a:t>(</a:t>
            </a:r>
            <a:r>
              <a:rPr lang="fr-FR" sz="1800" b="0" i="1" strike="noStrike" dirty="0">
                <a:solidFill>
                  <a:srgbClr val="000000"/>
                </a:solidFill>
                <a:latin typeface="Arial"/>
                <a:ea typeface="Arial"/>
                <a:cs typeface="Arial"/>
                <a:sym typeface="Arial"/>
              </a:rPr>
              <a:t>z-</a:t>
            </a:r>
            <a:r>
              <a:rPr lang="fr-FR" sz="1800" b="0" i="1" strike="noStrike" dirty="0" err="1">
                <a:solidFill>
                  <a:srgbClr val="000000"/>
                </a:solidFill>
                <a:latin typeface="Arial"/>
                <a:ea typeface="Arial"/>
                <a:cs typeface="Arial"/>
                <a:sym typeface="Arial"/>
              </a:rPr>
              <a:t>normalized</a:t>
            </a:r>
            <a:r>
              <a:rPr lang="fr-FR" sz="1800" b="0" i="1" strike="noStrike" dirty="0">
                <a:solidFill>
                  <a:srgbClr val="000000"/>
                </a:solidFill>
                <a:latin typeface="Arial"/>
                <a:ea typeface="Arial"/>
                <a:cs typeface="Arial"/>
                <a:sym typeface="Arial"/>
              </a:rPr>
              <a:t>) </a:t>
            </a:r>
            <a:r>
              <a:rPr lang="fr-FR" sz="1800" b="0" i="1" strike="noStrike" dirty="0" err="1">
                <a:solidFill>
                  <a:srgbClr val="000000"/>
                </a:solidFill>
                <a:latin typeface="Arial"/>
                <a:ea typeface="Arial"/>
                <a:cs typeface="Arial"/>
                <a:sym typeface="Arial"/>
              </a:rPr>
              <a:t>Squared</a:t>
            </a:r>
            <a:endParaRPr sz="1800" i="1" dirty="0"/>
          </a:p>
          <a:p>
            <a:pPr marL="914400" marR="0" lvl="0" indent="0" algn="just" rtl="0">
              <a:lnSpc>
                <a:spcPct val="90000"/>
              </a:lnSpc>
              <a:spcBef>
                <a:spcPts val="0"/>
              </a:spcBef>
              <a:spcAft>
                <a:spcPts val="0"/>
              </a:spcAft>
              <a:buNone/>
            </a:pPr>
            <a:endParaRPr sz="1800" i="1" dirty="0"/>
          </a:p>
          <a:p>
            <a:pPr marL="457200" marR="0" lvl="0" indent="-342900" algn="just" rtl="0">
              <a:lnSpc>
                <a:spcPct val="90000"/>
              </a:lnSpc>
              <a:spcBef>
                <a:spcPts val="0"/>
              </a:spcBef>
              <a:spcAft>
                <a:spcPts val="0"/>
              </a:spcAft>
              <a:buSzPts val="1800"/>
              <a:buChar char="➢"/>
            </a:pPr>
            <a:r>
              <a:rPr lang="fr-FR" sz="1800" b="1" dirty="0" err="1"/>
              <a:t>supported</a:t>
            </a:r>
            <a:r>
              <a:rPr lang="fr-FR" sz="1800" b="1" dirty="0"/>
              <a:t> inputs </a:t>
            </a:r>
            <a:r>
              <a:rPr lang="fr-FR" sz="1800" dirty="0"/>
              <a:t>:</a:t>
            </a:r>
            <a:endParaRPr sz="1800" dirty="0"/>
          </a:p>
          <a:p>
            <a:pPr marL="914400" marR="0" lvl="1" indent="-342900" algn="just" rtl="0">
              <a:lnSpc>
                <a:spcPct val="90000"/>
              </a:lnSpc>
              <a:spcBef>
                <a:spcPts val="0"/>
              </a:spcBef>
              <a:spcAft>
                <a:spcPts val="0"/>
              </a:spcAft>
              <a:buSzPts val="1800"/>
              <a:buChar char="○"/>
            </a:pPr>
            <a:r>
              <a:rPr lang="fr-FR" sz="1800" dirty="0" err="1"/>
              <a:t>univariate</a:t>
            </a:r>
            <a:r>
              <a:rPr lang="fr-FR" sz="1800" dirty="0"/>
              <a:t> and </a:t>
            </a:r>
            <a:r>
              <a:rPr lang="fr-FR" sz="1800" b="0" strike="noStrike" dirty="0" err="1">
                <a:solidFill>
                  <a:srgbClr val="000000"/>
                </a:solidFill>
                <a:latin typeface="Arial"/>
                <a:ea typeface="Arial"/>
                <a:cs typeface="Arial"/>
                <a:sym typeface="Arial"/>
              </a:rPr>
              <a:t>multivariate</a:t>
            </a:r>
            <a:r>
              <a:rPr lang="fr-FR" sz="1800" b="0" strike="noStrike" dirty="0">
                <a:solidFill>
                  <a:srgbClr val="000000"/>
                </a:solidFill>
                <a:latin typeface="Arial"/>
                <a:ea typeface="Arial"/>
                <a:cs typeface="Arial"/>
                <a:sym typeface="Arial"/>
              </a:rPr>
              <a:t> </a:t>
            </a:r>
            <a:r>
              <a:rPr lang="fr-FR" sz="1800" dirty="0">
                <a:solidFill>
                  <a:schemeClr val="dk1"/>
                </a:solidFill>
              </a:rPr>
              <a:t>time </a:t>
            </a:r>
            <a:r>
              <a:rPr lang="fr-FR" sz="1800" dirty="0" err="1">
                <a:solidFill>
                  <a:schemeClr val="dk1"/>
                </a:solidFill>
              </a:rPr>
              <a:t>series</a:t>
            </a:r>
            <a:endParaRPr sz="1800" dirty="0"/>
          </a:p>
          <a:p>
            <a:pPr marL="914400" marR="0" lvl="1" indent="-342900" algn="just" rtl="0">
              <a:lnSpc>
                <a:spcPct val="90000"/>
              </a:lnSpc>
              <a:spcBef>
                <a:spcPts val="0"/>
              </a:spcBef>
              <a:spcAft>
                <a:spcPts val="0"/>
              </a:spcAft>
              <a:buSzPts val="1800"/>
              <a:buChar char="○"/>
            </a:pPr>
            <a:r>
              <a:rPr lang="fr-FR" sz="1800" dirty="0" err="1"/>
              <a:t>equal</a:t>
            </a:r>
            <a:r>
              <a:rPr lang="fr-FR" sz="1800" dirty="0"/>
              <a:t> and </a:t>
            </a:r>
            <a:r>
              <a:rPr lang="fr-FR" sz="1800" b="0" strike="noStrike" dirty="0" err="1">
                <a:solidFill>
                  <a:srgbClr val="000000"/>
                </a:solidFill>
                <a:latin typeface="Arial"/>
                <a:ea typeface="Arial"/>
                <a:cs typeface="Arial"/>
                <a:sym typeface="Arial"/>
              </a:rPr>
              <a:t>unequal</a:t>
            </a:r>
            <a:r>
              <a:rPr lang="fr-FR" sz="1800" b="0" strike="noStrike" dirty="0">
                <a:solidFill>
                  <a:srgbClr val="000000"/>
                </a:solidFill>
                <a:latin typeface="Arial"/>
                <a:ea typeface="Arial"/>
                <a:cs typeface="Arial"/>
                <a:sym typeface="Arial"/>
              </a:rPr>
              <a:t> </a:t>
            </a:r>
            <a:r>
              <a:rPr lang="fr-FR" sz="1800" b="0" strike="noStrike" dirty="0" err="1">
                <a:solidFill>
                  <a:srgbClr val="000000"/>
                </a:solidFill>
                <a:latin typeface="Arial"/>
                <a:ea typeface="Arial"/>
                <a:cs typeface="Arial"/>
                <a:sym typeface="Arial"/>
              </a:rPr>
              <a:t>length</a:t>
            </a:r>
            <a:r>
              <a:rPr lang="fr-FR" sz="1800" dirty="0"/>
              <a:t> time </a:t>
            </a:r>
            <a:r>
              <a:rPr lang="fr-FR" sz="1800" dirty="0" err="1"/>
              <a:t>series</a:t>
            </a:r>
            <a:r>
              <a:rPr lang="fr-FR" sz="1800" dirty="0"/>
              <a:t> </a:t>
            </a:r>
            <a:endParaRPr sz="1800" b="1" strike="noStrike" dirty="0">
              <a:solidFill>
                <a:srgbClr val="000000"/>
              </a:solidFill>
              <a:latin typeface="Arial"/>
              <a:ea typeface="Arial"/>
              <a:cs typeface="Arial"/>
              <a:sym typeface="Arial"/>
            </a:endParaRPr>
          </a:p>
          <a:p>
            <a:pPr marL="0" marR="0" lvl="0" indent="0" algn="l" rtl="0">
              <a:lnSpc>
                <a:spcPct val="90000"/>
              </a:lnSpc>
              <a:spcBef>
                <a:spcPts val="0"/>
              </a:spcBef>
              <a:spcAft>
                <a:spcPts val="0"/>
              </a:spcAft>
              <a:buNone/>
            </a:pPr>
            <a:endParaRPr sz="2100" b="1" strike="noStrike" dirty="0">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8"/>
          <p:cNvSpPr/>
          <p:nvPr/>
        </p:nvSpPr>
        <p:spPr>
          <a:xfrm>
            <a:off x="1260000" y="144000"/>
            <a:ext cx="6617100" cy="11541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None/>
            </a:pPr>
            <a:r>
              <a:rPr lang="fr-FR" sz="3600">
                <a:solidFill>
                  <a:srgbClr val="FFFFFF"/>
                </a:solidFill>
                <a:latin typeface="Play"/>
                <a:ea typeface="Play"/>
                <a:cs typeface="Play"/>
                <a:sym typeface="Play"/>
              </a:rPr>
              <a:t>Benchmark for MASS</a:t>
            </a:r>
            <a:endParaRPr sz="3600" b="0" strike="noStrike">
              <a:solidFill>
                <a:srgbClr val="000000"/>
              </a:solidFill>
              <a:latin typeface="Arial"/>
              <a:ea typeface="Arial"/>
              <a:cs typeface="Arial"/>
              <a:sym typeface="Arial"/>
            </a:endParaRPr>
          </a:p>
        </p:txBody>
      </p:sp>
      <p:sp>
        <p:nvSpPr>
          <p:cNvPr id="218" name="Google Shape;218;p8"/>
          <p:cNvSpPr/>
          <p:nvPr/>
        </p:nvSpPr>
        <p:spPr>
          <a:xfrm>
            <a:off x="7818120" y="216000"/>
            <a:ext cx="1325400" cy="4896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fr-FR" sz="1400" b="0" strike="noStrike">
                <a:solidFill>
                  <a:srgbClr val="FFFFFF"/>
                </a:solidFill>
                <a:latin typeface="Arial"/>
                <a:ea typeface="Arial"/>
                <a:cs typeface="Arial"/>
                <a:sym typeface="Arial"/>
              </a:rPr>
              <a:t>ECML/PKDD 2024 Tutorial</a:t>
            </a:r>
            <a:endParaRPr sz="1400" b="0" strike="noStrike">
              <a:solidFill>
                <a:srgbClr val="000000"/>
              </a:solidFill>
              <a:latin typeface="Arial"/>
              <a:ea typeface="Arial"/>
              <a:cs typeface="Arial"/>
              <a:sym typeface="Arial"/>
            </a:endParaRPr>
          </a:p>
        </p:txBody>
      </p:sp>
      <p:pic>
        <p:nvPicPr>
          <p:cNvPr id="219" name="Google Shape;219;p8"/>
          <p:cNvPicPr preferRelativeResize="0"/>
          <p:nvPr/>
        </p:nvPicPr>
        <p:blipFill rotWithShape="1">
          <a:blip r:embed="rId3">
            <a:alphaModFix/>
          </a:blip>
          <a:srcRect b="5051"/>
          <a:stretch/>
        </p:blipFill>
        <p:spPr>
          <a:xfrm>
            <a:off x="960625" y="1185924"/>
            <a:ext cx="3580625" cy="3719349"/>
          </a:xfrm>
          <a:prstGeom prst="rect">
            <a:avLst/>
          </a:prstGeom>
          <a:noFill/>
          <a:ln>
            <a:noFill/>
          </a:ln>
        </p:spPr>
      </p:pic>
      <p:pic>
        <p:nvPicPr>
          <p:cNvPr id="220" name="Google Shape;220;p8"/>
          <p:cNvPicPr preferRelativeResize="0"/>
          <p:nvPr/>
        </p:nvPicPr>
        <p:blipFill rotWithShape="1">
          <a:blip r:embed="rId4">
            <a:alphaModFix/>
          </a:blip>
          <a:srcRect b="4315"/>
          <a:stretch/>
        </p:blipFill>
        <p:spPr>
          <a:xfrm>
            <a:off x="4705050" y="1185925"/>
            <a:ext cx="3500175" cy="3748225"/>
          </a:xfrm>
          <a:prstGeom prst="rect">
            <a:avLst/>
          </a:prstGeom>
          <a:noFill/>
          <a:ln>
            <a:noFill/>
          </a:ln>
        </p:spPr>
      </p:pic>
      <p:sp>
        <p:nvSpPr>
          <p:cNvPr id="221" name="Google Shape;221;p8"/>
          <p:cNvSpPr txBox="1"/>
          <p:nvPr/>
        </p:nvSpPr>
        <p:spPr>
          <a:xfrm>
            <a:off x="2989275" y="4781750"/>
            <a:ext cx="3500100" cy="325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FR" sz="1500">
                <a:solidFill>
                  <a:srgbClr val="434343"/>
                </a:solidFill>
              </a:rPr>
              <a:t>x-axis : size of the input time series</a:t>
            </a:r>
            <a:endParaRPr sz="1500">
              <a:solidFill>
                <a:srgbClr val="434343"/>
              </a:solidFill>
            </a:endParaRPr>
          </a:p>
        </p:txBody>
      </p:sp>
      <p:sp>
        <p:nvSpPr>
          <p:cNvPr id="222" name="Google Shape;222;p8"/>
          <p:cNvSpPr txBox="1"/>
          <p:nvPr/>
        </p:nvSpPr>
        <p:spPr>
          <a:xfrm>
            <a:off x="2991875" y="864375"/>
            <a:ext cx="4524000" cy="32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FR" sz="1500">
                <a:solidFill>
                  <a:srgbClr val="434343"/>
                </a:solidFill>
              </a:rPr>
              <a:t>query length as a fraction of the input size</a:t>
            </a:r>
            <a:endParaRPr sz="1500">
              <a:solidFill>
                <a:srgbClr val="434343"/>
              </a:solidFill>
            </a:endParaRPr>
          </a:p>
        </p:txBody>
      </p:sp>
      <p:sp>
        <p:nvSpPr>
          <p:cNvPr id="2" name="Rectangle 1">
            <a:extLst>
              <a:ext uri="{FF2B5EF4-FFF2-40B4-BE49-F238E27FC236}">
                <a16:creationId xmlns:a16="http://schemas.microsoft.com/office/drawing/2014/main" id="{74FA3CE5-6A81-3422-E4C0-4EE6D36C935B}"/>
              </a:ext>
            </a:extLst>
          </p:cNvPr>
          <p:cNvSpPr/>
          <p:nvPr/>
        </p:nvSpPr>
        <p:spPr>
          <a:xfrm>
            <a:off x="6792685" y="4931229"/>
            <a:ext cx="2359479" cy="20410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g2fb95174dfe_0_126"/>
          <p:cNvSpPr/>
          <p:nvPr/>
        </p:nvSpPr>
        <p:spPr>
          <a:xfrm>
            <a:off x="1260000" y="144000"/>
            <a:ext cx="6617100" cy="11541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None/>
            </a:pPr>
            <a:r>
              <a:rPr lang="fr-FR" sz="3600" b="0" strike="noStrike">
                <a:solidFill>
                  <a:srgbClr val="FFFFFF"/>
                </a:solidFill>
                <a:latin typeface="Play"/>
                <a:ea typeface="Play"/>
                <a:cs typeface="Play"/>
                <a:sym typeface="Play"/>
              </a:rPr>
              <a:t>Query Search : future plan</a:t>
            </a:r>
            <a:endParaRPr sz="3600" b="0" strike="noStrike">
              <a:solidFill>
                <a:srgbClr val="000000"/>
              </a:solidFill>
              <a:latin typeface="Arial"/>
              <a:ea typeface="Arial"/>
              <a:cs typeface="Arial"/>
              <a:sym typeface="Arial"/>
            </a:endParaRPr>
          </a:p>
        </p:txBody>
      </p:sp>
      <p:sp>
        <p:nvSpPr>
          <p:cNvPr id="228" name="Google Shape;228;g2fb95174dfe_0_126"/>
          <p:cNvSpPr/>
          <p:nvPr/>
        </p:nvSpPr>
        <p:spPr>
          <a:xfrm>
            <a:off x="7818120" y="216000"/>
            <a:ext cx="1325400" cy="4896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fr-FR" sz="1400" b="0" strike="noStrike">
                <a:solidFill>
                  <a:srgbClr val="FFFFFF"/>
                </a:solidFill>
                <a:latin typeface="Arial"/>
                <a:ea typeface="Arial"/>
                <a:cs typeface="Arial"/>
                <a:sym typeface="Arial"/>
              </a:rPr>
              <a:t>ECML/PKDD 2024 Tutorial</a:t>
            </a:r>
            <a:endParaRPr sz="1400" b="0" strike="noStrike">
              <a:solidFill>
                <a:srgbClr val="000000"/>
              </a:solidFill>
              <a:latin typeface="Arial"/>
              <a:ea typeface="Arial"/>
              <a:cs typeface="Arial"/>
              <a:sym typeface="Arial"/>
            </a:endParaRPr>
          </a:p>
        </p:txBody>
      </p:sp>
      <p:sp>
        <p:nvSpPr>
          <p:cNvPr id="229" name="Google Shape;229;g2fb95174dfe_0_126"/>
          <p:cNvSpPr/>
          <p:nvPr/>
        </p:nvSpPr>
        <p:spPr>
          <a:xfrm>
            <a:off x="4758600" y="1237875"/>
            <a:ext cx="4192800" cy="3593700"/>
          </a:xfrm>
          <a:prstGeom prst="rect">
            <a:avLst/>
          </a:prstGeom>
          <a:solidFill>
            <a:srgbClr val="F2CDED"/>
          </a:solidFill>
          <a:ln w="10075" cap="flat" cmpd="sng">
            <a:solidFill>
              <a:srgbClr val="000000"/>
            </a:solidFill>
            <a:prstDash val="solid"/>
            <a:round/>
            <a:headEnd type="none" w="sm" len="sm"/>
            <a:tailEnd type="none" w="sm" len="sm"/>
          </a:ln>
        </p:spPr>
        <p:txBody>
          <a:bodyPr spcFirstLastPara="1" wrap="square" lIns="54350" tIns="20150" rIns="54350" bIns="20150" anchor="t" anchorCtr="0">
            <a:noAutofit/>
          </a:bodyPr>
          <a:lstStyle/>
          <a:p>
            <a:pPr marL="0" marR="0" lvl="0" indent="0" algn="l" rtl="0">
              <a:lnSpc>
                <a:spcPct val="90000"/>
              </a:lnSpc>
              <a:spcBef>
                <a:spcPts val="0"/>
              </a:spcBef>
              <a:spcAft>
                <a:spcPts val="0"/>
              </a:spcAft>
              <a:buNone/>
            </a:pPr>
            <a:r>
              <a:rPr lang="fr-FR" sz="2100" b="1" u="sng" dirty="0" err="1"/>
              <a:t>Planned</a:t>
            </a:r>
            <a:r>
              <a:rPr lang="fr-FR" sz="2100" b="1" u="sng" dirty="0"/>
              <a:t> </a:t>
            </a:r>
            <a:r>
              <a:rPr lang="fr-FR" sz="2100" b="1" u="sng" dirty="0" err="1"/>
              <a:t>implementations</a:t>
            </a:r>
            <a:r>
              <a:rPr lang="fr-FR" sz="2100" dirty="0"/>
              <a:t>:</a:t>
            </a:r>
            <a:endParaRPr sz="2100" dirty="0"/>
          </a:p>
          <a:p>
            <a:pPr marL="0" marR="0" lvl="0" indent="0" algn="l" rtl="0">
              <a:lnSpc>
                <a:spcPct val="90000"/>
              </a:lnSpc>
              <a:spcBef>
                <a:spcPts val="0"/>
              </a:spcBef>
              <a:spcAft>
                <a:spcPts val="0"/>
              </a:spcAft>
              <a:buNone/>
            </a:pPr>
            <a:endParaRPr sz="2100" dirty="0"/>
          </a:p>
          <a:p>
            <a:pPr marL="457200" marR="0" lvl="0" indent="-342900" algn="l" rtl="0">
              <a:lnSpc>
                <a:spcPct val="90000"/>
              </a:lnSpc>
              <a:spcBef>
                <a:spcPts val="0"/>
              </a:spcBef>
              <a:spcAft>
                <a:spcPts val="0"/>
              </a:spcAft>
              <a:buClr>
                <a:schemeClr val="dk1"/>
              </a:buClr>
              <a:buSzPts val="1800"/>
              <a:buChar char="➢"/>
            </a:pPr>
            <a:r>
              <a:rPr lang="fr-FR" sz="2100" dirty="0" err="1">
                <a:solidFill>
                  <a:schemeClr val="dk1"/>
                </a:solidFill>
              </a:rPr>
              <a:t>Early</a:t>
            </a:r>
            <a:r>
              <a:rPr lang="fr-FR" sz="2100" dirty="0">
                <a:solidFill>
                  <a:schemeClr val="dk1"/>
                </a:solidFill>
              </a:rPr>
              <a:t> </a:t>
            </a:r>
            <a:r>
              <a:rPr lang="fr-FR" sz="2100" dirty="0" err="1">
                <a:solidFill>
                  <a:schemeClr val="dk1"/>
                </a:solidFill>
              </a:rPr>
              <a:t>abandoning</a:t>
            </a:r>
            <a:r>
              <a:rPr lang="fr-FR" sz="2100" dirty="0">
                <a:solidFill>
                  <a:schemeClr val="dk1"/>
                </a:solidFill>
              </a:rPr>
              <a:t> and </a:t>
            </a:r>
            <a:r>
              <a:rPr lang="fr-FR" sz="2100" dirty="0" err="1">
                <a:solidFill>
                  <a:schemeClr val="dk1"/>
                </a:solidFill>
              </a:rPr>
              <a:t>pruning</a:t>
            </a:r>
            <a:r>
              <a:rPr lang="fr-FR" sz="2100" dirty="0">
                <a:solidFill>
                  <a:schemeClr val="dk1"/>
                </a:solidFill>
              </a:rPr>
              <a:t> for </a:t>
            </a:r>
            <a:r>
              <a:rPr lang="fr-FR" sz="2100" dirty="0" err="1">
                <a:solidFill>
                  <a:schemeClr val="dk1"/>
                </a:solidFill>
              </a:rPr>
              <a:t>elastic</a:t>
            </a:r>
            <a:r>
              <a:rPr lang="fr-FR" sz="2100" dirty="0">
                <a:solidFill>
                  <a:schemeClr val="dk1"/>
                </a:solidFill>
              </a:rPr>
              <a:t> distances [2]</a:t>
            </a:r>
          </a:p>
          <a:p>
            <a:pPr marL="114300" marR="0" lvl="0" algn="l" rtl="0">
              <a:lnSpc>
                <a:spcPct val="90000"/>
              </a:lnSpc>
              <a:spcBef>
                <a:spcPts val="0"/>
              </a:spcBef>
              <a:spcAft>
                <a:spcPts val="0"/>
              </a:spcAft>
              <a:buClr>
                <a:schemeClr val="dk1"/>
              </a:buClr>
              <a:buSzPts val="1800"/>
            </a:pPr>
            <a:endParaRPr sz="2100" dirty="0">
              <a:solidFill>
                <a:schemeClr val="dk1"/>
              </a:solidFill>
            </a:endParaRPr>
          </a:p>
          <a:p>
            <a:pPr marL="457200" marR="0" lvl="0" indent="-342900" algn="l" rtl="0">
              <a:lnSpc>
                <a:spcPct val="90000"/>
              </a:lnSpc>
              <a:spcBef>
                <a:spcPts val="0"/>
              </a:spcBef>
              <a:spcAft>
                <a:spcPts val="0"/>
              </a:spcAft>
              <a:buClr>
                <a:schemeClr val="dk1"/>
              </a:buClr>
              <a:buSzPts val="1800"/>
              <a:buChar char="➢"/>
            </a:pPr>
            <a:r>
              <a:rPr lang="fr-FR" sz="2100" dirty="0" err="1">
                <a:solidFill>
                  <a:schemeClr val="dk1"/>
                </a:solidFill>
              </a:rPr>
              <a:t>Optimized</a:t>
            </a:r>
            <a:r>
              <a:rPr lang="fr-FR" sz="2100" dirty="0">
                <a:solidFill>
                  <a:schemeClr val="dk1"/>
                </a:solidFill>
              </a:rPr>
              <a:t> </a:t>
            </a:r>
            <a:r>
              <a:rPr lang="fr-FR" sz="2100" dirty="0" err="1">
                <a:solidFill>
                  <a:schemeClr val="dk1"/>
                </a:solidFill>
              </a:rPr>
              <a:t>lower</a:t>
            </a:r>
            <a:r>
              <a:rPr lang="fr-FR" sz="2100" dirty="0">
                <a:solidFill>
                  <a:schemeClr val="dk1"/>
                </a:solidFill>
              </a:rPr>
              <a:t> </a:t>
            </a:r>
            <a:r>
              <a:rPr lang="fr-FR" sz="2100" dirty="0" err="1">
                <a:solidFill>
                  <a:schemeClr val="dk1"/>
                </a:solidFill>
              </a:rPr>
              <a:t>bounding</a:t>
            </a:r>
            <a:r>
              <a:rPr lang="fr-FR" sz="2100" dirty="0">
                <a:solidFill>
                  <a:schemeClr val="dk1"/>
                </a:solidFill>
              </a:rPr>
              <a:t> computation for </a:t>
            </a:r>
            <a:r>
              <a:rPr lang="fr-FR" sz="2100" dirty="0" err="1">
                <a:solidFill>
                  <a:schemeClr val="dk1"/>
                </a:solidFill>
              </a:rPr>
              <a:t>elastic</a:t>
            </a:r>
            <a:r>
              <a:rPr lang="fr-FR" sz="2100" dirty="0">
                <a:solidFill>
                  <a:schemeClr val="dk1"/>
                </a:solidFill>
              </a:rPr>
              <a:t> distances </a:t>
            </a:r>
            <a:r>
              <a:rPr lang="fr-FR" sz="2100" dirty="0" err="1">
                <a:solidFill>
                  <a:schemeClr val="dk1"/>
                </a:solidFill>
              </a:rPr>
              <a:t>when</a:t>
            </a:r>
            <a:r>
              <a:rPr lang="fr-FR" sz="2100" dirty="0">
                <a:solidFill>
                  <a:schemeClr val="dk1"/>
                </a:solidFill>
              </a:rPr>
              <a:t> </a:t>
            </a:r>
            <a:r>
              <a:rPr lang="fr-FR" sz="2100" dirty="0" err="1">
                <a:solidFill>
                  <a:schemeClr val="dk1"/>
                </a:solidFill>
              </a:rPr>
              <a:t>using</a:t>
            </a:r>
            <a:r>
              <a:rPr lang="fr-FR" sz="2100" dirty="0">
                <a:solidFill>
                  <a:schemeClr val="dk1"/>
                </a:solidFill>
              </a:rPr>
              <a:t> </a:t>
            </a:r>
            <a:r>
              <a:rPr lang="fr-FR" sz="2100" dirty="0" err="1">
                <a:solidFill>
                  <a:schemeClr val="dk1"/>
                </a:solidFill>
              </a:rPr>
              <a:t>sliding</a:t>
            </a:r>
            <a:r>
              <a:rPr lang="fr-FR" sz="2100" dirty="0">
                <a:solidFill>
                  <a:schemeClr val="dk1"/>
                </a:solidFill>
              </a:rPr>
              <a:t> </a:t>
            </a:r>
            <a:r>
              <a:rPr lang="fr-FR" sz="2100" dirty="0" err="1">
                <a:solidFill>
                  <a:schemeClr val="dk1"/>
                </a:solidFill>
              </a:rPr>
              <a:t>subsequences</a:t>
            </a:r>
            <a:endParaRPr sz="2100" dirty="0">
              <a:solidFill>
                <a:schemeClr val="dk1"/>
              </a:solidFill>
            </a:endParaRPr>
          </a:p>
          <a:p>
            <a:pPr marL="457200" marR="0" lvl="0" indent="0" algn="l" rtl="0">
              <a:lnSpc>
                <a:spcPct val="90000"/>
              </a:lnSpc>
              <a:spcBef>
                <a:spcPts val="0"/>
              </a:spcBef>
              <a:spcAft>
                <a:spcPts val="0"/>
              </a:spcAft>
              <a:buNone/>
            </a:pPr>
            <a:endParaRPr sz="2100" dirty="0">
              <a:solidFill>
                <a:schemeClr val="dk1"/>
              </a:solidFill>
            </a:endParaRPr>
          </a:p>
          <a:p>
            <a:pPr marL="457200" marR="0" lvl="0" indent="-342900" algn="l" rtl="0">
              <a:lnSpc>
                <a:spcPct val="90000"/>
              </a:lnSpc>
              <a:spcBef>
                <a:spcPts val="0"/>
              </a:spcBef>
              <a:spcAft>
                <a:spcPts val="0"/>
              </a:spcAft>
              <a:buClr>
                <a:schemeClr val="dk1"/>
              </a:buClr>
              <a:buSzPts val="1800"/>
              <a:buChar char="➢"/>
            </a:pPr>
            <a:r>
              <a:rPr lang="fr-FR" sz="2100" dirty="0">
                <a:solidFill>
                  <a:schemeClr val="dk1"/>
                </a:solidFill>
              </a:rPr>
              <a:t>CUDA Kernels to </a:t>
            </a:r>
            <a:r>
              <a:rPr lang="fr-FR" sz="2100" dirty="0" err="1">
                <a:solidFill>
                  <a:schemeClr val="dk1"/>
                </a:solidFill>
              </a:rPr>
              <a:t>leverage</a:t>
            </a:r>
            <a:r>
              <a:rPr lang="fr-FR" sz="2100" dirty="0">
                <a:solidFill>
                  <a:schemeClr val="dk1"/>
                </a:solidFill>
              </a:rPr>
              <a:t> </a:t>
            </a:r>
            <a:r>
              <a:rPr lang="fr-FR" sz="2100" dirty="0" err="1">
                <a:solidFill>
                  <a:schemeClr val="dk1"/>
                </a:solidFill>
              </a:rPr>
              <a:t>GPUs</a:t>
            </a:r>
            <a:br>
              <a:rPr lang="fr-FR" sz="1800" dirty="0">
                <a:solidFill>
                  <a:schemeClr val="dk1"/>
                </a:solidFill>
              </a:rPr>
            </a:br>
            <a:endParaRPr sz="1800" dirty="0">
              <a:solidFill>
                <a:schemeClr val="dk1"/>
              </a:solidFill>
            </a:endParaRPr>
          </a:p>
          <a:p>
            <a:pPr marL="0" marR="0" lvl="0" indent="0" algn="l" rtl="0">
              <a:lnSpc>
                <a:spcPct val="90000"/>
              </a:lnSpc>
              <a:spcBef>
                <a:spcPts val="0"/>
              </a:spcBef>
              <a:spcAft>
                <a:spcPts val="0"/>
              </a:spcAft>
              <a:buNone/>
            </a:pPr>
            <a:endParaRPr sz="1800" dirty="0">
              <a:solidFill>
                <a:schemeClr val="dk1"/>
              </a:solidFill>
            </a:endParaRPr>
          </a:p>
          <a:p>
            <a:pPr marL="457200" marR="0" lvl="0" indent="0" algn="l" rtl="0">
              <a:lnSpc>
                <a:spcPct val="90000"/>
              </a:lnSpc>
              <a:spcBef>
                <a:spcPts val="0"/>
              </a:spcBef>
              <a:spcAft>
                <a:spcPts val="0"/>
              </a:spcAft>
              <a:buNone/>
            </a:pPr>
            <a:endParaRPr sz="2100" dirty="0"/>
          </a:p>
          <a:p>
            <a:pPr marL="0" marR="0" lvl="0" indent="0" algn="l" rtl="0">
              <a:lnSpc>
                <a:spcPct val="90000"/>
              </a:lnSpc>
              <a:spcBef>
                <a:spcPts val="0"/>
              </a:spcBef>
              <a:spcAft>
                <a:spcPts val="0"/>
              </a:spcAft>
              <a:buNone/>
            </a:pPr>
            <a:endParaRPr sz="2100" b="0" strike="noStrike" dirty="0">
              <a:solidFill>
                <a:srgbClr val="000000"/>
              </a:solidFill>
              <a:latin typeface="Arial"/>
              <a:ea typeface="Arial"/>
              <a:cs typeface="Arial"/>
              <a:sym typeface="Arial"/>
            </a:endParaRPr>
          </a:p>
        </p:txBody>
      </p:sp>
      <p:sp>
        <p:nvSpPr>
          <p:cNvPr id="230" name="Google Shape;230;g2fb95174dfe_0_126"/>
          <p:cNvSpPr/>
          <p:nvPr/>
        </p:nvSpPr>
        <p:spPr>
          <a:xfrm>
            <a:off x="212925" y="1237875"/>
            <a:ext cx="4321200" cy="1616400"/>
          </a:xfrm>
          <a:prstGeom prst="rect">
            <a:avLst/>
          </a:prstGeom>
          <a:solidFill>
            <a:srgbClr val="F2CDED"/>
          </a:solidFill>
          <a:ln w="10075" cap="flat" cmpd="sng">
            <a:solidFill>
              <a:srgbClr val="000000"/>
            </a:solidFill>
            <a:prstDash val="solid"/>
            <a:round/>
            <a:headEnd type="none" w="sm" len="sm"/>
            <a:tailEnd type="none" w="sm" len="sm"/>
          </a:ln>
        </p:spPr>
        <p:txBody>
          <a:bodyPr spcFirstLastPara="1" wrap="square" lIns="54350" tIns="20150" rIns="54350" bIns="20150" anchor="t" anchorCtr="0">
            <a:noAutofit/>
          </a:bodyPr>
          <a:lstStyle/>
          <a:p>
            <a:pPr marL="0" lvl="0" indent="0" algn="l" rtl="0">
              <a:lnSpc>
                <a:spcPct val="90000"/>
              </a:lnSpc>
              <a:spcBef>
                <a:spcPts val="0"/>
              </a:spcBef>
              <a:spcAft>
                <a:spcPts val="0"/>
              </a:spcAft>
              <a:buNone/>
            </a:pPr>
            <a:r>
              <a:rPr lang="fr-FR" sz="2100" b="1" u="sng" dirty="0">
                <a:solidFill>
                  <a:schemeClr val="dk1"/>
                </a:solidFill>
              </a:rPr>
              <a:t>API options :</a:t>
            </a:r>
            <a:endParaRPr sz="2100" b="1" u="sng" dirty="0">
              <a:solidFill>
                <a:schemeClr val="dk1"/>
              </a:solidFill>
            </a:endParaRPr>
          </a:p>
          <a:p>
            <a:pPr marL="0" lvl="0" indent="0" algn="l" rtl="0">
              <a:lnSpc>
                <a:spcPct val="90000"/>
              </a:lnSpc>
              <a:spcBef>
                <a:spcPts val="0"/>
              </a:spcBef>
              <a:spcAft>
                <a:spcPts val="0"/>
              </a:spcAft>
              <a:buNone/>
            </a:pPr>
            <a:endParaRPr sz="2100" dirty="0">
              <a:solidFill>
                <a:schemeClr val="dk1"/>
              </a:solidFill>
            </a:endParaRPr>
          </a:p>
          <a:p>
            <a:pPr marL="457200" lvl="0" indent="-361950" algn="l" rtl="0">
              <a:lnSpc>
                <a:spcPct val="90000"/>
              </a:lnSpc>
              <a:spcBef>
                <a:spcPts val="0"/>
              </a:spcBef>
              <a:spcAft>
                <a:spcPts val="0"/>
              </a:spcAft>
              <a:buClr>
                <a:schemeClr val="dk1"/>
              </a:buClr>
              <a:buSzPts val="2100"/>
              <a:buChar char="➢"/>
            </a:pPr>
            <a:r>
              <a:rPr lang="fr-FR" sz="2100" dirty="0">
                <a:solidFill>
                  <a:schemeClr val="dk1"/>
                </a:solidFill>
              </a:rPr>
              <a:t>Channel </a:t>
            </a:r>
            <a:r>
              <a:rPr lang="fr-FR" sz="2100" dirty="0" err="1">
                <a:solidFill>
                  <a:schemeClr val="dk1"/>
                </a:solidFill>
              </a:rPr>
              <a:t>dependent</a:t>
            </a:r>
            <a:r>
              <a:rPr lang="fr-FR" sz="2100" dirty="0">
                <a:solidFill>
                  <a:schemeClr val="dk1"/>
                </a:solidFill>
              </a:rPr>
              <a:t> or </a:t>
            </a:r>
            <a:r>
              <a:rPr lang="fr-FR" sz="2100" dirty="0" err="1">
                <a:solidFill>
                  <a:schemeClr val="dk1"/>
                </a:solidFill>
              </a:rPr>
              <a:t>independent</a:t>
            </a:r>
            <a:r>
              <a:rPr lang="fr-FR" sz="2100" dirty="0">
                <a:solidFill>
                  <a:schemeClr val="dk1"/>
                </a:solidFill>
              </a:rPr>
              <a:t> distance computations</a:t>
            </a:r>
            <a:endParaRPr sz="2100" dirty="0">
              <a:solidFill>
                <a:schemeClr val="dk1"/>
              </a:solidFill>
            </a:endParaRPr>
          </a:p>
          <a:p>
            <a:pPr marL="0" lvl="0" indent="0" algn="l" rtl="0">
              <a:lnSpc>
                <a:spcPct val="90000"/>
              </a:lnSpc>
              <a:spcBef>
                <a:spcPts val="0"/>
              </a:spcBef>
              <a:spcAft>
                <a:spcPts val="0"/>
              </a:spcAft>
              <a:buNone/>
            </a:pPr>
            <a:endParaRPr sz="2100" dirty="0">
              <a:solidFill>
                <a:schemeClr val="dk1"/>
              </a:solidFill>
            </a:endParaRPr>
          </a:p>
          <a:p>
            <a:pPr marL="0" lvl="0" indent="0" algn="l" rtl="0">
              <a:lnSpc>
                <a:spcPct val="90000"/>
              </a:lnSpc>
              <a:spcBef>
                <a:spcPts val="0"/>
              </a:spcBef>
              <a:spcAft>
                <a:spcPts val="0"/>
              </a:spcAft>
              <a:buNone/>
            </a:pPr>
            <a:endParaRPr sz="2100" dirty="0">
              <a:solidFill>
                <a:schemeClr val="dk1"/>
              </a:solidFill>
            </a:endParaRPr>
          </a:p>
          <a:p>
            <a:pPr marL="457200" marR="0" lvl="0" indent="0" algn="l" rtl="0">
              <a:lnSpc>
                <a:spcPct val="90000"/>
              </a:lnSpc>
              <a:spcBef>
                <a:spcPts val="0"/>
              </a:spcBef>
              <a:spcAft>
                <a:spcPts val="0"/>
              </a:spcAft>
              <a:buNone/>
            </a:pPr>
            <a:endParaRPr sz="2000" b="1" u="sng" dirty="0"/>
          </a:p>
          <a:p>
            <a:pPr marL="0" marR="0" lvl="0" indent="0" algn="l" rtl="0">
              <a:lnSpc>
                <a:spcPct val="90000"/>
              </a:lnSpc>
              <a:spcBef>
                <a:spcPts val="0"/>
              </a:spcBef>
              <a:spcAft>
                <a:spcPts val="0"/>
              </a:spcAft>
              <a:buNone/>
            </a:pPr>
            <a:endParaRPr sz="2000" b="1" u="sng" dirty="0"/>
          </a:p>
        </p:txBody>
      </p:sp>
      <p:sp>
        <p:nvSpPr>
          <p:cNvPr id="231" name="Google Shape;231;g2fb95174dfe_0_126"/>
          <p:cNvSpPr/>
          <p:nvPr/>
        </p:nvSpPr>
        <p:spPr>
          <a:xfrm>
            <a:off x="212925" y="3136525"/>
            <a:ext cx="4321200" cy="1695000"/>
          </a:xfrm>
          <a:prstGeom prst="rect">
            <a:avLst/>
          </a:prstGeom>
          <a:solidFill>
            <a:srgbClr val="F2CDED"/>
          </a:solidFill>
          <a:ln w="10075" cap="flat" cmpd="sng">
            <a:solidFill>
              <a:srgbClr val="000000"/>
            </a:solidFill>
            <a:prstDash val="solid"/>
            <a:round/>
            <a:headEnd type="none" w="sm" len="sm"/>
            <a:tailEnd type="none" w="sm" len="sm"/>
          </a:ln>
        </p:spPr>
        <p:txBody>
          <a:bodyPr spcFirstLastPara="1" wrap="square" lIns="54350" tIns="20150" rIns="54350" bIns="20150" anchor="t" anchorCtr="0">
            <a:noAutofit/>
          </a:bodyPr>
          <a:lstStyle/>
          <a:p>
            <a:pPr marL="0" lvl="0" indent="0" algn="l" rtl="0">
              <a:lnSpc>
                <a:spcPct val="90000"/>
              </a:lnSpc>
              <a:spcBef>
                <a:spcPts val="0"/>
              </a:spcBef>
              <a:spcAft>
                <a:spcPts val="0"/>
              </a:spcAft>
              <a:buNone/>
            </a:pPr>
            <a:r>
              <a:rPr lang="fr-FR" sz="2100" b="1" u="sng" dirty="0">
                <a:solidFill>
                  <a:schemeClr val="dk1"/>
                </a:solidFill>
              </a:rPr>
              <a:t>More code optimisations :</a:t>
            </a:r>
            <a:endParaRPr sz="2100" b="1" u="sng" dirty="0">
              <a:solidFill>
                <a:schemeClr val="dk1"/>
              </a:solidFill>
            </a:endParaRPr>
          </a:p>
          <a:p>
            <a:pPr marL="0" lvl="0" indent="0" algn="l" rtl="0">
              <a:lnSpc>
                <a:spcPct val="90000"/>
              </a:lnSpc>
              <a:spcBef>
                <a:spcPts val="0"/>
              </a:spcBef>
              <a:spcAft>
                <a:spcPts val="0"/>
              </a:spcAft>
              <a:buNone/>
            </a:pPr>
            <a:endParaRPr sz="2100" dirty="0">
              <a:solidFill>
                <a:schemeClr val="dk1"/>
              </a:solidFill>
            </a:endParaRPr>
          </a:p>
          <a:p>
            <a:pPr marL="457200" lvl="0" indent="-361950" algn="l" rtl="0">
              <a:lnSpc>
                <a:spcPct val="90000"/>
              </a:lnSpc>
              <a:spcBef>
                <a:spcPts val="0"/>
              </a:spcBef>
              <a:spcAft>
                <a:spcPts val="0"/>
              </a:spcAft>
              <a:buClr>
                <a:schemeClr val="dk1"/>
              </a:buClr>
              <a:buSzPts val="2100"/>
              <a:buChar char="➢"/>
            </a:pPr>
            <a:r>
              <a:rPr lang="fr-FR" sz="2100" dirty="0">
                <a:solidFill>
                  <a:schemeClr val="dk1"/>
                </a:solidFill>
              </a:rPr>
              <a:t>Due to the </a:t>
            </a:r>
            <a:r>
              <a:rPr lang="fr-FR" sz="2100" dirty="0" err="1">
                <a:solidFill>
                  <a:schemeClr val="dk1"/>
                </a:solidFill>
              </a:rPr>
              <a:t>versatility</a:t>
            </a:r>
            <a:r>
              <a:rPr lang="fr-FR" sz="2100" dirty="0">
                <a:solidFill>
                  <a:schemeClr val="dk1"/>
                </a:solidFill>
              </a:rPr>
              <a:t> of the API, </a:t>
            </a:r>
            <a:r>
              <a:rPr lang="fr-FR" sz="2100" dirty="0" err="1">
                <a:solidFill>
                  <a:schemeClr val="dk1"/>
                </a:solidFill>
              </a:rPr>
              <a:t>some</a:t>
            </a:r>
            <a:r>
              <a:rPr lang="fr-FR" sz="2100" dirty="0">
                <a:solidFill>
                  <a:schemeClr val="dk1"/>
                </a:solidFill>
              </a:rPr>
              <a:t> part of the code are not as optimal as </a:t>
            </a:r>
            <a:r>
              <a:rPr lang="fr-FR" sz="2100" dirty="0" err="1">
                <a:solidFill>
                  <a:schemeClr val="dk1"/>
                </a:solidFill>
              </a:rPr>
              <a:t>they</a:t>
            </a:r>
            <a:r>
              <a:rPr lang="fr-FR" sz="2100" dirty="0">
                <a:solidFill>
                  <a:schemeClr val="dk1"/>
                </a:solidFill>
              </a:rPr>
              <a:t> </a:t>
            </a:r>
            <a:r>
              <a:rPr lang="fr-FR" sz="2100" dirty="0" err="1">
                <a:solidFill>
                  <a:schemeClr val="dk1"/>
                </a:solidFill>
              </a:rPr>
              <a:t>could</a:t>
            </a:r>
            <a:r>
              <a:rPr lang="fr-FR" sz="2100" dirty="0">
                <a:solidFill>
                  <a:schemeClr val="dk1"/>
                </a:solidFill>
              </a:rPr>
              <a:t> </a:t>
            </a:r>
            <a:r>
              <a:rPr lang="fr-FR" sz="2100" dirty="0" err="1">
                <a:solidFill>
                  <a:schemeClr val="dk1"/>
                </a:solidFill>
              </a:rPr>
              <a:t>be</a:t>
            </a:r>
            <a:endParaRPr sz="2100" dirty="0">
              <a:solidFill>
                <a:schemeClr val="dk1"/>
              </a:solidFill>
            </a:endParaRPr>
          </a:p>
          <a:p>
            <a:pPr marL="457200" marR="0" lvl="0" indent="0" algn="l" rtl="0">
              <a:lnSpc>
                <a:spcPct val="90000"/>
              </a:lnSpc>
              <a:spcBef>
                <a:spcPts val="0"/>
              </a:spcBef>
              <a:spcAft>
                <a:spcPts val="0"/>
              </a:spcAft>
              <a:buNone/>
            </a:pPr>
            <a:endParaRPr sz="2000" b="1" u="sng" dirty="0"/>
          </a:p>
          <a:p>
            <a:pPr marL="0" marR="0" lvl="0" indent="0" algn="l" rtl="0">
              <a:lnSpc>
                <a:spcPct val="90000"/>
              </a:lnSpc>
              <a:spcBef>
                <a:spcPts val="0"/>
              </a:spcBef>
              <a:spcAft>
                <a:spcPts val="0"/>
              </a:spcAft>
              <a:buNone/>
            </a:pPr>
            <a:endParaRPr sz="2000" b="1" u="sng" dirty="0"/>
          </a:p>
        </p:txBody>
      </p:sp>
      <p:sp>
        <p:nvSpPr>
          <p:cNvPr id="2" name="Rectangle 1">
            <a:extLst>
              <a:ext uri="{FF2B5EF4-FFF2-40B4-BE49-F238E27FC236}">
                <a16:creationId xmlns:a16="http://schemas.microsoft.com/office/drawing/2014/main" id="{5C81D2A7-1262-3B06-787D-B512285DB754}"/>
              </a:ext>
            </a:extLst>
          </p:cNvPr>
          <p:cNvSpPr/>
          <p:nvPr/>
        </p:nvSpPr>
        <p:spPr>
          <a:xfrm>
            <a:off x="6792685" y="4931229"/>
            <a:ext cx="2359479" cy="20410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3" name="Rectangle 2">
            <a:extLst>
              <a:ext uri="{FF2B5EF4-FFF2-40B4-BE49-F238E27FC236}">
                <a16:creationId xmlns:a16="http://schemas.microsoft.com/office/drawing/2014/main" id="{F08348A3-C986-3F0A-BA29-D19CB8E5A7C8}"/>
              </a:ext>
            </a:extLst>
          </p:cNvPr>
          <p:cNvSpPr/>
          <p:nvPr/>
        </p:nvSpPr>
        <p:spPr>
          <a:xfrm>
            <a:off x="6792685" y="4931229"/>
            <a:ext cx="2359479" cy="20410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236" name="Google Shape;236;g2fb95174dfe_0_55"/>
          <p:cNvSpPr/>
          <p:nvPr/>
        </p:nvSpPr>
        <p:spPr>
          <a:xfrm>
            <a:off x="2091450" y="149700"/>
            <a:ext cx="4961100" cy="6222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None/>
            </a:pPr>
            <a:r>
              <a:rPr lang="fr-FR" sz="3600" b="0" strike="noStrike">
                <a:solidFill>
                  <a:srgbClr val="FFFFFF"/>
                </a:solidFill>
                <a:latin typeface="Play"/>
                <a:ea typeface="Play"/>
                <a:cs typeface="Play"/>
                <a:sym typeface="Play"/>
              </a:rPr>
              <a:t>Series Search</a:t>
            </a:r>
            <a:endParaRPr sz="3600" b="0" strike="noStrike">
              <a:solidFill>
                <a:srgbClr val="000000"/>
              </a:solidFill>
              <a:latin typeface="Arial"/>
              <a:ea typeface="Arial"/>
              <a:cs typeface="Arial"/>
              <a:sym typeface="Arial"/>
            </a:endParaRPr>
          </a:p>
        </p:txBody>
      </p:sp>
      <p:sp>
        <p:nvSpPr>
          <p:cNvPr id="237" name="Google Shape;237;g2fb95174dfe_0_55"/>
          <p:cNvSpPr/>
          <p:nvPr/>
        </p:nvSpPr>
        <p:spPr>
          <a:xfrm>
            <a:off x="7818120" y="216000"/>
            <a:ext cx="1325400" cy="4896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fr-FR" sz="1400" b="0" strike="noStrike">
                <a:solidFill>
                  <a:srgbClr val="FFFFFF"/>
                </a:solidFill>
                <a:latin typeface="Arial"/>
                <a:ea typeface="Arial"/>
                <a:cs typeface="Arial"/>
                <a:sym typeface="Arial"/>
              </a:rPr>
              <a:t>ECML/PKDD 2024 Tutorial</a:t>
            </a:r>
            <a:endParaRPr sz="1400" b="0" strike="noStrike">
              <a:solidFill>
                <a:srgbClr val="000000"/>
              </a:solidFill>
              <a:latin typeface="Arial"/>
              <a:ea typeface="Arial"/>
              <a:cs typeface="Arial"/>
              <a:sym typeface="Arial"/>
            </a:endParaRPr>
          </a:p>
        </p:txBody>
      </p:sp>
      <p:pic>
        <p:nvPicPr>
          <p:cNvPr id="239" name="Google Shape;239;g2fb95174dfe_0_55"/>
          <p:cNvPicPr preferRelativeResize="0"/>
          <p:nvPr/>
        </p:nvPicPr>
        <p:blipFill>
          <a:blip r:embed="rId3">
            <a:alphaModFix/>
          </a:blip>
          <a:stretch>
            <a:fillRect/>
          </a:stretch>
        </p:blipFill>
        <p:spPr>
          <a:xfrm>
            <a:off x="685800" y="1301211"/>
            <a:ext cx="7670489" cy="3879270"/>
          </a:xfrm>
          <a:prstGeom prst="rect">
            <a:avLst/>
          </a:prstGeom>
          <a:noFill/>
          <a:ln>
            <a:noFill/>
          </a:ln>
        </p:spPr>
      </p:pic>
      <p:cxnSp>
        <p:nvCxnSpPr>
          <p:cNvPr id="240" name="Google Shape;240;g2fb95174dfe_0_55"/>
          <p:cNvCxnSpPr>
            <a:stCxn id="241" idx="3"/>
            <a:endCxn id="242" idx="2"/>
          </p:cNvCxnSpPr>
          <p:nvPr/>
        </p:nvCxnSpPr>
        <p:spPr>
          <a:xfrm>
            <a:off x="3736654" y="3464600"/>
            <a:ext cx="2106328" cy="168469"/>
          </a:xfrm>
          <a:prstGeom prst="straightConnector1">
            <a:avLst/>
          </a:prstGeom>
          <a:noFill/>
          <a:ln w="28575" cap="flat" cmpd="sng">
            <a:solidFill>
              <a:schemeClr val="dk2"/>
            </a:solidFill>
            <a:prstDash val="solid"/>
            <a:round/>
            <a:headEnd type="none" w="med" len="med"/>
            <a:tailEnd type="none" w="med" len="med"/>
          </a:ln>
        </p:spPr>
      </p:cxnSp>
      <p:sp>
        <p:nvSpPr>
          <p:cNvPr id="242" name="Google Shape;242;g2fb95174dfe_0_55"/>
          <p:cNvSpPr/>
          <p:nvPr/>
        </p:nvSpPr>
        <p:spPr>
          <a:xfrm>
            <a:off x="5842982" y="3535719"/>
            <a:ext cx="180300" cy="194700"/>
          </a:xfrm>
          <a:prstGeom prst="ellipse">
            <a:avLst/>
          </a:prstGeom>
          <a:solidFill>
            <a:srgbClr val="FF0000">
              <a:alpha val="32940"/>
            </a:srgbClr>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43" name="Google Shape;243;g2fb95174dfe_0_55"/>
          <p:cNvSpPr/>
          <p:nvPr/>
        </p:nvSpPr>
        <p:spPr>
          <a:xfrm>
            <a:off x="6908177" y="4692277"/>
            <a:ext cx="180300" cy="194700"/>
          </a:xfrm>
          <a:prstGeom prst="ellipse">
            <a:avLst/>
          </a:prstGeom>
          <a:solidFill>
            <a:srgbClr val="64FF00">
              <a:alpha val="329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cxnSp>
        <p:nvCxnSpPr>
          <p:cNvPr id="244" name="Google Shape;244;g2fb95174dfe_0_55"/>
          <p:cNvCxnSpPr>
            <a:stCxn id="243" idx="0"/>
            <a:endCxn id="245" idx="2"/>
          </p:cNvCxnSpPr>
          <p:nvPr/>
        </p:nvCxnSpPr>
        <p:spPr>
          <a:xfrm flipV="1">
            <a:off x="6998327" y="4468351"/>
            <a:ext cx="359503" cy="223926"/>
          </a:xfrm>
          <a:prstGeom prst="straightConnector1">
            <a:avLst/>
          </a:prstGeom>
          <a:noFill/>
          <a:ln w="9525" cap="flat" cmpd="sng">
            <a:solidFill>
              <a:schemeClr val="dk2"/>
            </a:solidFill>
            <a:prstDash val="solid"/>
            <a:round/>
            <a:headEnd type="none" w="med" len="med"/>
            <a:tailEnd type="none" w="med" len="med"/>
          </a:ln>
        </p:spPr>
      </p:cxnSp>
      <p:pic>
        <p:nvPicPr>
          <p:cNvPr id="241" name="Google Shape;241;g2fb95174dfe_0_55"/>
          <p:cNvPicPr preferRelativeResize="0"/>
          <p:nvPr/>
        </p:nvPicPr>
        <p:blipFill>
          <a:blip r:embed="rId4">
            <a:alphaModFix/>
          </a:blip>
          <a:stretch>
            <a:fillRect/>
          </a:stretch>
        </p:blipFill>
        <p:spPr>
          <a:xfrm>
            <a:off x="2764654" y="2865700"/>
            <a:ext cx="972000" cy="1197800"/>
          </a:xfrm>
          <a:prstGeom prst="rect">
            <a:avLst/>
          </a:prstGeom>
          <a:noFill/>
          <a:ln w="28575" cap="flat" cmpd="sng">
            <a:solidFill>
              <a:srgbClr val="FF0000"/>
            </a:solidFill>
            <a:prstDash val="solid"/>
            <a:round/>
            <a:headEnd type="none" w="sm" len="sm"/>
            <a:tailEnd type="none" w="sm" len="sm"/>
          </a:ln>
        </p:spPr>
      </p:pic>
      <p:pic>
        <p:nvPicPr>
          <p:cNvPr id="245" name="Google Shape;245;g2fb95174dfe_0_55"/>
          <p:cNvPicPr preferRelativeResize="0"/>
          <p:nvPr/>
        </p:nvPicPr>
        <p:blipFill>
          <a:blip r:embed="rId5">
            <a:alphaModFix/>
          </a:blip>
          <a:stretch>
            <a:fillRect/>
          </a:stretch>
        </p:blipFill>
        <p:spPr>
          <a:xfrm>
            <a:off x="6647342" y="3214801"/>
            <a:ext cx="1420975" cy="1253550"/>
          </a:xfrm>
          <a:prstGeom prst="rect">
            <a:avLst/>
          </a:prstGeom>
          <a:noFill/>
          <a:ln w="28575" cap="flat" cmpd="sng">
            <a:solidFill>
              <a:schemeClr val="accent1"/>
            </a:solidFill>
            <a:prstDash val="solid"/>
            <a:round/>
            <a:headEnd type="none" w="sm" len="sm"/>
            <a:tailEnd type="none" w="sm" len="sm"/>
          </a:ln>
        </p:spPr>
      </p:pic>
      <p:pic>
        <p:nvPicPr>
          <p:cNvPr id="246" name="Google Shape;246;g2fb95174dfe_0_55"/>
          <p:cNvPicPr preferRelativeResize="0"/>
          <p:nvPr/>
        </p:nvPicPr>
        <p:blipFill rotWithShape="1">
          <a:blip r:embed="rId6">
            <a:alphaModFix/>
          </a:blip>
          <a:srcRect/>
          <a:stretch/>
        </p:blipFill>
        <p:spPr>
          <a:xfrm>
            <a:off x="3992335" y="3126921"/>
            <a:ext cx="1596183" cy="737130"/>
          </a:xfrm>
          <a:prstGeom prst="rect">
            <a:avLst/>
          </a:prstGeom>
          <a:noFill/>
          <a:ln w="9525" cap="flat" cmpd="sng">
            <a:solidFill>
              <a:srgbClr val="000000"/>
            </a:solidFill>
            <a:prstDash val="solid"/>
            <a:round/>
            <a:headEnd type="none" w="sm" len="sm"/>
            <a:tailEnd type="none" w="sm" len="sm"/>
          </a:ln>
        </p:spPr>
      </p:pic>
      <p:sp>
        <p:nvSpPr>
          <p:cNvPr id="2" name="Google Shape;187;g2fb95174dfe_0_114">
            <a:extLst>
              <a:ext uri="{FF2B5EF4-FFF2-40B4-BE49-F238E27FC236}">
                <a16:creationId xmlns:a16="http://schemas.microsoft.com/office/drawing/2014/main" id="{BE75F8A1-8992-9BC1-D5B8-276BD1F1D646}"/>
              </a:ext>
            </a:extLst>
          </p:cNvPr>
          <p:cNvSpPr/>
          <p:nvPr/>
        </p:nvSpPr>
        <p:spPr>
          <a:xfrm>
            <a:off x="252000" y="924882"/>
            <a:ext cx="8604000" cy="360000"/>
          </a:xfrm>
          <a:prstGeom prst="rect">
            <a:avLst/>
          </a:prstGeom>
          <a:solidFill>
            <a:srgbClr val="F2CDED"/>
          </a:solidFill>
          <a:ln w="10075" cap="flat" cmpd="sng">
            <a:solidFill>
              <a:srgbClr val="000000"/>
            </a:solidFill>
            <a:prstDash val="solid"/>
            <a:round/>
            <a:headEnd type="none" w="sm" len="sm"/>
            <a:tailEnd type="none" w="sm" len="sm"/>
          </a:ln>
        </p:spPr>
        <p:txBody>
          <a:bodyPr spcFirstLastPara="1" wrap="square" lIns="54350" tIns="20150" rIns="54350" bIns="20150" anchor="ctr" anchorCtr="0">
            <a:noAutofit/>
          </a:bodyPr>
          <a:lstStyle/>
          <a:p>
            <a:pPr marL="0" marR="0" lvl="0" indent="0" algn="ctr" rtl="0">
              <a:lnSpc>
                <a:spcPct val="90000"/>
              </a:lnSpc>
              <a:spcBef>
                <a:spcPts val="0"/>
              </a:spcBef>
              <a:spcAft>
                <a:spcPts val="0"/>
              </a:spcAft>
              <a:buNone/>
            </a:pPr>
            <a:r>
              <a:rPr lang="fr-FR" sz="2100" b="1" strike="noStrike" dirty="0">
                <a:solidFill>
                  <a:srgbClr val="000000"/>
                </a:solidFill>
                <a:latin typeface="Arial"/>
                <a:ea typeface="Arial"/>
                <a:cs typeface="Arial"/>
                <a:sym typeface="Arial"/>
              </a:rPr>
              <a:t>Case </a:t>
            </a:r>
            <a:r>
              <a:rPr lang="fr-FR" sz="2100" b="1" dirty="0"/>
              <a:t>1</a:t>
            </a:r>
            <a:r>
              <a:rPr lang="fr-FR" sz="2100" b="1" strike="noStrike" dirty="0">
                <a:solidFill>
                  <a:srgbClr val="000000"/>
                </a:solidFill>
                <a:latin typeface="Arial"/>
                <a:ea typeface="Arial"/>
                <a:cs typeface="Arial"/>
                <a:sym typeface="Arial"/>
              </a:rPr>
              <a:t> : </a:t>
            </a:r>
            <a:r>
              <a:rPr lang="fr-FR" sz="2100" b="1" dirty="0"/>
              <a:t>motifs and discords </a:t>
            </a:r>
            <a:r>
              <a:rPr lang="fr-FR" sz="2100" b="1" dirty="0" err="1"/>
              <a:t>between</a:t>
            </a:r>
            <a:r>
              <a:rPr lang="fr-FR" sz="2100" b="1" dirty="0"/>
              <a:t> </a:t>
            </a:r>
            <a:r>
              <a:rPr lang="fr-FR" sz="2100" b="1" dirty="0" err="1"/>
              <a:t>two</a:t>
            </a:r>
            <a:r>
              <a:rPr lang="fr-FR" sz="2100" b="1" dirty="0"/>
              <a:t> time </a:t>
            </a:r>
            <a:r>
              <a:rPr lang="fr-FR" sz="2100" b="1" dirty="0" err="1"/>
              <a:t>series</a:t>
            </a:r>
            <a:endParaRPr sz="2100" b="0" strike="noStrike" dirty="0">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3" name="Rectangle 2">
            <a:extLst>
              <a:ext uri="{FF2B5EF4-FFF2-40B4-BE49-F238E27FC236}">
                <a16:creationId xmlns:a16="http://schemas.microsoft.com/office/drawing/2014/main" id="{2712CB91-7DDE-F7E1-F529-4830AB667B39}"/>
              </a:ext>
            </a:extLst>
          </p:cNvPr>
          <p:cNvSpPr/>
          <p:nvPr/>
        </p:nvSpPr>
        <p:spPr>
          <a:xfrm>
            <a:off x="6792685" y="4931229"/>
            <a:ext cx="2359479" cy="20410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pic>
        <p:nvPicPr>
          <p:cNvPr id="251" name="Google Shape;251;g2fb95174dfe_0_158"/>
          <p:cNvPicPr preferRelativeResize="0"/>
          <p:nvPr/>
        </p:nvPicPr>
        <p:blipFill rotWithShape="1">
          <a:blip r:embed="rId3">
            <a:alphaModFix/>
          </a:blip>
          <a:srcRect r="11971" b="1029"/>
          <a:stretch/>
        </p:blipFill>
        <p:spPr>
          <a:xfrm>
            <a:off x="999952" y="1308604"/>
            <a:ext cx="6686073" cy="3834896"/>
          </a:xfrm>
          <a:prstGeom prst="rect">
            <a:avLst/>
          </a:prstGeom>
          <a:noFill/>
          <a:ln>
            <a:noFill/>
          </a:ln>
        </p:spPr>
      </p:pic>
      <p:sp>
        <p:nvSpPr>
          <p:cNvPr id="252" name="Google Shape;252;g2fb95174dfe_0_158"/>
          <p:cNvSpPr/>
          <p:nvPr/>
        </p:nvSpPr>
        <p:spPr>
          <a:xfrm>
            <a:off x="2091450" y="149700"/>
            <a:ext cx="4961100" cy="6222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None/>
            </a:pPr>
            <a:r>
              <a:rPr lang="fr-FR" sz="3600" b="0" strike="noStrike">
                <a:solidFill>
                  <a:srgbClr val="FFFFFF"/>
                </a:solidFill>
                <a:latin typeface="Play"/>
                <a:ea typeface="Play"/>
                <a:cs typeface="Play"/>
                <a:sym typeface="Play"/>
              </a:rPr>
              <a:t>Series Search</a:t>
            </a:r>
            <a:endParaRPr sz="3600" b="0" strike="noStrike">
              <a:solidFill>
                <a:srgbClr val="000000"/>
              </a:solidFill>
              <a:latin typeface="Arial"/>
              <a:ea typeface="Arial"/>
              <a:cs typeface="Arial"/>
              <a:sym typeface="Arial"/>
            </a:endParaRPr>
          </a:p>
        </p:txBody>
      </p:sp>
      <p:sp>
        <p:nvSpPr>
          <p:cNvPr id="253" name="Google Shape;253;g2fb95174dfe_0_158"/>
          <p:cNvSpPr/>
          <p:nvPr/>
        </p:nvSpPr>
        <p:spPr>
          <a:xfrm>
            <a:off x="7818120" y="216000"/>
            <a:ext cx="1325400" cy="4896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fr-FR" sz="1400" b="0" strike="noStrike">
                <a:solidFill>
                  <a:srgbClr val="FFFFFF"/>
                </a:solidFill>
                <a:latin typeface="Arial"/>
                <a:ea typeface="Arial"/>
                <a:cs typeface="Arial"/>
                <a:sym typeface="Arial"/>
              </a:rPr>
              <a:t>ECML/PKDD 2024 Tutorial</a:t>
            </a:r>
            <a:endParaRPr sz="1400" b="0" strike="noStrike">
              <a:solidFill>
                <a:srgbClr val="000000"/>
              </a:solidFill>
              <a:latin typeface="Arial"/>
              <a:ea typeface="Arial"/>
              <a:cs typeface="Arial"/>
              <a:sym typeface="Arial"/>
            </a:endParaRPr>
          </a:p>
        </p:txBody>
      </p:sp>
      <p:sp>
        <p:nvSpPr>
          <p:cNvPr id="254" name="Google Shape;254;g2fb95174dfe_0_158"/>
          <p:cNvSpPr/>
          <p:nvPr/>
        </p:nvSpPr>
        <p:spPr>
          <a:xfrm>
            <a:off x="6118481" y="3506500"/>
            <a:ext cx="180300" cy="194700"/>
          </a:xfrm>
          <a:prstGeom prst="ellipse">
            <a:avLst/>
          </a:prstGeom>
          <a:solidFill>
            <a:srgbClr val="FF0000">
              <a:alpha val="329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55" name="Google Shape;255;g2fb95174dfe_0_158"/>
          <p:cNvSpPr/>
          <p:nvPr/>
        </p:nvSpPr>
        <p:spPr>
          <a:xfrm>
            <a:off x="6451641" y="4018555"/>
            <a:ext cx="1132800" cy="489600"/>
          </a:xfrm>
          <a:prstGeom prst="rect">
            <a:avLst/>
          </a:prstGeom>
          <a:solidFill>
            <a:srgbClr val="64FF00">
              <a:alpha val="329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fr-FR"/>
              <a:t>a repeating motif in X1 </a:t>
            </a:r>
            <a:endParaRPr/>
          </a:p>
        </p:txBody>
      </p:sp>
      <p:sp>
        <p:nvSpPr>
          <p:cNvPr id="256" name="Google Shape;256;g2fb95174dfe_0_158"/>
          <p:cNvSpPr/>
          <p:nvPr/>
        </p:nvSpPr>
        <p:spPr>
          <a:xfrm>
            <a:off x="6927891" y="4673830"/>
            <a:ext cx="180300" cy="194700"/>
          </a:xfrm>
          <a:prstGeom prst="ellipse">
            <a:avLst/>
          </a:prstGeom>
          <a:solidFill>
            <a:srgbClr val="64FF00">
              <a:alpha val="329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58" name="Google Shape;258;g2fb95174dfe_0_158"/>
          <p:cNvSpPr/>
          <p:nvPr/>
        </p:nvSpPr>
        <p:spPr>
          <a:xfrm>
            <a:off x="6451641" y="3261080"/>
            <a:ext cx="874500" cy="489600"/>
          </a:xfrm>
          <a:prstGeom prst="rect">
            <a:avLst/>
          </a:prstGeom>
          <a:solidFill>
            <a:srgbClr val="FF0000">
              <a:alpha val="329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fr-FR" dirty="0"/>
              <a:t>discord in X1 </a:t>
            </a:r>
            <a:endParaRPr dirty="0"/>
          </a:p>
        </p:txBody>
      </p:sp>
      <p:sp>
        <p:nvSpPr>
          <p:cNvPr id="2" name="Google Shape;187;g2fb95174dfe_0_114">
            <a:extLst>
              <a:ext uri="{FF2B5EF4-FFF2-40B4-BE49-F238E27FC236}">
                <a16:creationId xmlns:a16="http://schemas.microsoft.com/office/drawing/2014/main" id="{B8B6930E-D4AE-9907-9056-2104820295BC}"/>
              </a:ext>
            </a:extLst>
          </p:cNvPr>
          <p:cNvSpPr/>
          <p:nvPr/>
        </p:nvSpPr>
        <p:spPr>
          <a:xfrm>
            <a:off x="252000" y="933043"/>
            <a:ext cx="8604000" cy="360000"/>
          </a:xfrm>
          <a:prstGeom prst="rect">
            <a:avLst/>
          </a:prstGeom>
          <a:solidFill>
            <a:srgbClr val="F2CDED"/>
          </a:solidFill>
          <a:ln w="10075" cap="flat" cmpd="sng">
            <a:solidFill>
              <a:srgbClr val="000000"/>
            </a:solidFill>
            <a:prstDash val="solid"/>
            <a:round/>
            <a:headEnd type="none" w="sm" len="sm"/>
            <a:tailEnd type="none" w="sm" len="sm"/>
          </a:ln>
        </p:spPr>
        <p:txBody>
          <a:bodyPr spcFirstLastPara="1" wrap="square" lIns="54350" tIns="20150" rIns="54350" bIns="20150" anchor="ctr" anchorCtr="0">
            <a:noAutofit/>
          </a:bodyPr>
          <a:lstStyle/>
          <a:p>
            <a:pPr marL="0" marR="0" lvl="0" indent="0" algn="ctr" rtl="0">
              <a:lnSpc>
                <a:spcPct val="90000"/>
              </a:lnSpc>
              <a:spcBef>
                <a:spcPts val="0"/>
              </a:spcBef>
              <a:spcAft>
                <a:spcPts val="0"/>
              </a:spcAft>
              <a:buNone/>
            </a:pPr>
            <a:r>
              <a:rPr lang="fr-FR" sz="2100" b="1" strike="noStrike" dirty="0">
                <a:solidFill>
                  <a:srgbClr val="000000"/>
                </a:solidFill>
                <a:latin typeface="Arial"/>
                <a:ea typeface="Arial"/>
                <a:cs typeface="Arial"/>
                <a:sym typeface="Arial"/>
              </a:rPr>
              <a:t>Case 2 : </a:t>
            </a:r>
            <a:r>
              <a:rPr lang="fr-FR" sz="2100" b="1" dirty="0"/>
              <a:t>motifs and discords in the </a:t>
            </a:r>
            <a:r>
              <a:rPr lang="fr-FR" sz="2100" b="1" dirty="0" err="1"/>
              <a:t>same</a:t>
            </a:r>
            <a:r>
              <a:rPr lang="fr-FR" sz="2100" b="1" dirty="0"/>
              <a:t> time </a:t>
            </a:r>
            <a:r>
              <a:rPr lang="fr-FR" sz="2100" b="1" dirty="0" err="1"/>
              <a:t>series</a:t>
            </a:r>
            <a:endParaRPr sz="2100" b="0" strike="noStrike" dirty="0">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4" name="Rectangle 3">
            <a:extLst>
              <a:ext uri="{FF2B5EF4-FFF2-40B4-BE49-F238E27FC236}">
                <a16:creationId xmlns:a16="http://schemas.microsoft.com/office/drawing/2014/main" id="{36EDAD55-24E1-7534-125F-FD4A4C0A033E}"/>
              </a:ext>
            </a:extLst>
          </p:cNvPr>
          <p:cNvSpPr/>
          <p:nvPr/>
        </p:nvSpPr>
        <p:spPr>
          <a:xfrm>
            <a:off x="6792685" y="4931229"/>
            <a:ext cx="2359479" cy="20410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pic>
        <p:nvPicPr>
          <p:cNvPr id="251" name="Google Shape;251;g2fb95174dfe_0_158"/>
          <p:cNvPicPr preferRelativeResize="0"/>
          <p:nvPr/>
        </p:nvPicPr>
        <p:blipFill rotWithShape="1">
          <a:blip r:embed="rId3">
            <a:alphaModFix/>
          </a:blip>
          <a:srcRect r="11971" b="1029"/>
          <a:stretch/>
        </p:blipFill>
        <p:spPr>
          <a:xfrm>
            <a:off x="999952" y="1308604"/>
            <a:ext cx="6686073" cy="3834896"/>
          </a:xfrm>
          <a:prstGeom prst="rect">
            <a:avLst/>
          </a:prstGeom>
          <a:noFill/>
          <a:ln>
            <a:noFill/>
          </a:ln>
        </p:spPr>
      </p:pic>
      <p:sp>
        <p:nvSpPr>
          <p:cNvPr id="252" name="Google Shape;252;g2fb95174dfe_0_158"/>
          <p:cNvSpPr/>
          <p:nvPr/>
        </p:nvSpPr>
        <p:spPr>
          <a:xfrm>
            <a:off x="2091450" y="149700"/>
            <a:ext cx="4961100" cy="6222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None/>
            </a:pPr>
            <a:r>
              <a:rPr lang="fr-FR" sz="3600" b="0" strike="noStrike">
                <a:solidFill>
                  <a:srgbClr val="FFFFFF"/>
                </a:solidFill>
                <a:latin typeface="Play"/>
                <a:ea typeface="Play"/>
                <a:cs typeface="Play"/>
                <a:sym typeface="Play"/>
              </a:rPr>
              <a:t>Series Search</a:t>
            </a:r>
            <a:endParaRPr sz="3600" b="0" strike="noStrike">
              <a:solidFill>
                <a:srgbClr val="000000"/>
              </a:solidFill>
              <a:latin typeface="Arial"/>
              <a:ea typeface="Arial"/>
              <a:cs typeface="Arial"/>
              <a:sym typeface="Arial"/>
            </a:endParaRPr>
          </a:p>
        </p:txBody>
      </p:sp>
      <p:sp>
        <p:nvSpPr>
          <p:cNvPr id="253" name="Google Shape;253;g2fb95174dfe_0_158"/>
          <p:cNvSpPr/>
          <p:nvPr/>
        </p:nvSpPr>
        <p:spPr>
          <a:xfrm>
            <a:off x="7818120" y="216000"/>
            <a:ext cx="1325400" cy="4896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fr-FR" sz="1400" b="0" strike="noStrike">
                <a:solidFill>
                  <a:srgbClr val="FFFFFF"/>
                </a:solidFill>
                <a:latin typeface="Arial"/>
                <a:ea typeface="Arial"/>
                <a:cs typeface="Arial"/>
                <a:sym typeface="Arial"/>
              </a:rPr>
              <a:t>ECML/PKDD 2024 Tutorial</a:t>
            </a:r>
            <a:endParaRPr sz="1400" b="0" strike="noStrike">
              <a:solidFill>
                <a:srgbClr val="000000"/>
              </a:solidFill>
              <a:latin typeface="Arial"/>
              <a:ea typeface="Arial"/>
              <a:cs typeface="Arial"/>
              <a:sym typeface="Arial"/>
            </a:endParaRPr>
          </a:p>
        </p:txBody>
      </p:sp>
      <p:sp>
        <p:nvSpPr>
          <p:cNvPr id="254" name="Google Shape;254;g2fb95174dfe_0_158"/>
          <p:cNvSpPr/>
          <p:nvPr/>
        </p:nvSpPr>
        <p:spPr>
          <a:xfrm>
            <a:off x="6118481" y="3506500"/>
            <a:ext cx="180300" cy="194700"/>
          </a:xfrm>
          <a:prstGeom prst="ellipse">
            <a:avLst/>
          </a:prstGeom>
          <a:solidFill>
            <a:srgbClr val="FF0000">
              <a:alpha val="329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55" name="Google Shape;255;g2fb95174dfe_0_158"/>
          <p:cNvSpPr/>
          <p:nvPr/>
        </p:nvSpPr>
        <p:spPr>
          <a:xfrm>
            <a:off x="6451641" y="4018555"/>
            <a:ext cx="1132800" cy="489600"/>
          </a:xfrm>
          <a:prstGeom prst="rect">
            <a:avLst/>
          </a:prstGeom>
          <a:solidFill>
            <a:srgbClr val="64FF00">
              <a:alpha val="329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fr-FR"/>
              <a:t>a repeating motif in X1 </a:t>
            </a:r>
            <a:endParaRPr/>
          </a:p>
        </p:txBody>
      </p:sp>
      <p:sp>
        <p:nvSpPr>
          <p:cNvPr id="256" name="Google Shape;256;g2fb95174dfe_0_158"/>
          <p:cNvSpPr/>
          <p:nvPr/>
        </p:nvSpPr>
        <p:spPr>
          <a:xfrm>
            <a:off x="6927891" y="4673830"/>
            <a:ext cx="180300" cy="194700"/>
          </a:xfrm>
          <a:prstGeom prst="ellipse">
            <a:avLst/>
          </a:prstGeom>
          <a:solidFill>
            <a:srgbClr val="64FF00">
              <a:alpha val="329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58" name="Google Shape;258;g2fb95174dfe_0_158"/>
          <p:cNvSpPr/>
          <p:nvPr/>
        </p:nvSpPr>
        <p:spPr>
          <a:xfrm>
            <a:off x="6451641" y="3261080"/>
            <a:ext cx="874500" cy="489600"/>
          </a:xfrm>
          <a:prstGeom prst="rect">
            <a:avLst/>
          </a:prstGeom>
          <a:solidFill>
            <a:srgbClr val="FF0000">
              <a:alpha val="329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fr-FR" dirty="0"/>
              <a:t>discord in X1 </a:t>
            </a:r>
            <a:endParaRPr dirty="0"/>
          </a:p>
        </p:txBody>
      </p:sp>
      <p:sp>
        <p:nvSpPr>
          <p:cNvPr id="2" name="Google Shape;187;g2fb95174dfe_0_114">
            <a:extLst>
              <a:ext uri="{FF2B5EF4-FFF2-40B4-BE49-F238E27FC236}">
                <a16:creationId xmlns:a16="http://schemas.microsoft.com/office/drawing/2014/main" id="{B8B6930E-D4AE-9907-9056-2104820295BC}"/>
              </a:ext>
            </a:extLst>
          </p:cNvPr>
          <p:cNvSpPr/>
          <p:nvPr/>
        </p:nvSpPr>
        <p:spPr>
          <a:xfrm>
            <a:off x="252000" y="933043"/>
            <a:ext cx="8604000" cy="360000"/>
          </a:xfrm>
          <a:prstGeom prst="rect">
            <a:avLst/>
          </a:prstGeom>
          <a:solidFill>
            <a:srgbClr val="F2CDED"/>
          </a:solidFill>
          <a:ln w="10075" cap="flat" cmpd="sng">
            <a:solidFill>
              <a:srgbClr val="000000"/>
            </a:solidFill>
            <a:prstDash val="solid"/>
            <a:round/>
            <a:headEnd type="none" w="sm" len="sm"/>
            <a:tailEnd type="none" w="sm" len="sm"/>
          </a:ln>
        </p:spPr>
        <p:txBody>
          <a:bodyPr spcFirstLastPara="1" wrap="square" lIns="54350" tIns="20150" rIns="54350" bIns="20150" anchor="ctr" anchorCtr="0">
            <a:noAutofit/>
          </a:bodyPr>
          <a:lstStyle/>
          <a:p>
            <a:pPr marL="0" marR="0" lvl="0" indent="0" algn="ctr" rtl="0">
              <a:lnSpc>
                <a:spcPct val="90000"/>
              </a:lnSpc>
              <a:spcBef>
                <a:spcPts val="0"/>
              </a:spcBef>
              <a:spcAft>
                <a:spcPts val="0"/>
              </a:spcAft>
              <a:buNone/>
            </a:pPr>
            <a:r>
              <a:rPr lang="fr-FR" sz="2100" b="1" strike="noStrike" dirty="0">
                <a:solidFill>
                  <a:srgbClr val="000000"/>
                </a:solidFill>
                <a:latin typeface="Arial"/>
                <a:ea typeface="Arial"/>
                <a:cs typeface="Arial"/>
                <a:sym typeface="Arial"/>
              </a:rPr>
              <a:t>Case 2 : </a:t>
            </a:r>
            <a:r>
              <a:rPr lang="fr-FR" sz="2100" b="1" dirty="0"/>
              <a:t>motifs and discords in the </a:t>
            </a:r>
            <a:r>
              <a:rPr lang="fr-FR" sz="2100" b="1" dirty="0" err="1"/>
              <a:t>same</a:t>
            </a:r>
            <a:r>
              <a:rPr lang="fr-FR" sz="2100" b="1" dirty="0"/>
              <a:t> time </a:t>
            </a:r>
            <a:r>
              <a:rPr lang="fr-FR" sz="2100" b="1" dirty="0" err="1"/>
              <a:t>series</a:t>
            </a:r>
            <a:endParaRPr sz="2100" b="0" strike="noStrike" dirty="0">
              <a:solidFill>
                <a:srgbClr val="000000"/>
              </a:solidFill>
              <a:latin typeface="Arial"/>
              <a:ea typeface="Arial"/>
              <a:cs typeface="Arial"/>
              <a:sym typeface="Arial"/>
            </a:endParaRPr>
          </a:p>
        </p:txBody>
      </p:sp>
      <p:pic>
        <p:nvPicPr>
          <p:cNvPr id="3" name="Google Shape;266;g2fb95174dfe_0_217">
            <a:extLst>
              <a:ext uri="{FF2B5EF4-FFF2-40B4-BE49-F238E27FC236}">
                <a16:creationId xmlns:a16="http://schemas.microsoft.com/office/drawing/2014/main" id="{2E168860-D7D0-88CE-947D-054F696A71D6}"/>
              </a:ext>
            </a:extLst>
          </p:cNvPr>
          <p:cNvPicPr preferRelativeResize="0"/>
          <p:nvPr/>
        </p:nvPicPr>
        <p:blipFill>
          <a:blip r:embed="rId4">
            <a:alphaModFix/>
          </a:blip>
          <a:stretch>
            <a:fillRect/>
          </a:stretch>
        </p:blipFill>
        <p:spPr>
          <a:xfrm>
            <a:off x="59400" y="2314731"/>
            <a:ext cx="4827442" cy="2383537"/>
          </a:xfrm>
          <a:prstGeom prst="rect">
            <a:avLst/>
          </a:prstGeom>
          <a:noFill/>
          <a:ln>
            <a:noFill/>
          </a:ln>
        </p:spPr>
      </p:pic>
      <p:sp>
        <p:nvSpPr>
          <p:cNvPr id="5" name="Google Shape;268;g2fb95174dfe_0_217">
            <a:extLst>
              <a:ext uri="{FF2B5EF4-FFF2-40B4-BE49-F238E27FC236}">
                <a16:creationId xmlns:a16="http://schemas.microsoft.com/office/drawing/2014/main" id="{2B23298E-4771-F6F3-0299-8E58228B58ED}"/>
              </a:ext>
            </a:extLst>
          </p:cNvPr>
          <p:cNvSpPr txBox="1"/>
          <p:nvPr/>
        </p:nvSpPr>
        <p:spPr>
          <a:xfrm rot="788">
            <a:off x="4283912" y="3548429"/>
            <a:ext cx="2030842" cy="247594"/>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FR" sz="1200" i="1" dirty="0"/>
              <a:t>min of the distance profile</a:t>
            </a:r>
            <a:endParaRPr sz="1200" i="1" dirty="0"/>
          </a:p>
        </p:txBody>
      </p:sp>
      <p:cxnSp>
        <p:nvCxnSpPr>
          <p:cNvPr id="6" name="Google Shape;269;g2fb95174dfe_0_217">
            <a:extLst>
              <a:ext uri="{FF2B5EF4-FFF2-40B4-BE49-F238E27FC236}">
                <a16:creationId xmlns:a16="http://schemas.microsoft.com/office/drawing/2014/main" id="{20D5D878-7E56-C041-3E13-E0A3646C58BC}"/>
              </a:ext>
            </a:extLst>
          </p:cNvPr>
          <p:cNvCxnSpPr>
            <a:cxnSpLocks/>
            <a:endCxn id="254" idx="2"/>
          </p:cNvCxnSpPr>
          <p:nvPr/>
        </p:nvCxnSpPr>
        <p:spPr>
          <a:xfrm flipV="1">
            <a:off x="2449286" y="3603850"/>
            <a:ext cx="3669195" cy="904305"/>
          </a:xfrm>
          <a:prstGeom prst="bentConnector3">
            <a:avLst>
              <a:gd name="adj1" fmla="val 50000"/>
            </a:avLst>
          </a:prstGeom>
          <a:noFill/>
          <a:ln w="19050" cap="flat" cmpd="sng">
            <a:solidFill>
              <a:schemeClr val="dk2"/>
            </a:solidFill>
            <a:prstDash val="solid"/>
            <a:round/>
            <a:headEnd type="stealth" w="med" len="med"/>
            <a:tailEnd type="none" w="med" len="med"/>
          </a:ln>
        </p:spPr>
      </p:cxnSp>
      <p:sp>
        <p:nvSpPr>
          <p:cNvPr id="8" name="Google Shape;271;g2fb95174dfe_0_217">
            <a:extLst>
              <a:ext uri="{FF2B5EF4-FFF2-40B4-BE49-F238E27FC236}">
                <a16:creationId xmlns:a16="http://schemas.microsoft.com/office/drawing/2014/main" id="{B4B8613A-58D9-AB74-6AFB-997DC760BFAB}"/>
              </a:ext>
            </a:extLst>
          </p:cNvPr>
          <p:cNvSpPr txBox="1"/>
          <p:nvPr/>
        </p:nvSpPr>
        <p:spPr>
          <a:xfrm>
            <a:off x="128379" y="1520486"/>
            <a:ext cx="1329596" cy="923299"/>
          </a:xfrm>
          <a:prstGeom prst="rect">
            <a:avLst/>
          </a:prstGeom>
          <a:solidFill>
            <a:srgbClr val="F2CDED"/>
          </a:solid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fr-FR" sz="1200" dirty="0" err="1">
                <a:solidFill>
                  <a:schemeClr val="dk1"/>
                </a:solidFill>
              </a:rPr>
              <a:t>Visualization</a:t>
            </a:r>
            <a:r>
              <a:rPr lang="fr-FR" sz="1200" dirty="0">
                <a:solidFill>
                  <a:schemeClr val="dk1"/>
                </a:solidFill>
              </a:rPr>
              <a:t> </a:t>
            </a:r>
            <a:r>
              <a:rPr lang="fr-FR" sz="1200" dirty="0" err="1">
                <a:solidFill>
                  <a:schemeClr val="dk1"/>
                </a:solidFill>
              </a:rPr>
              <a:t>is</a:t>
            </a:r>
            <a:r>
              <a:rPr lang="fr-FR" sz="1200" dirty="0">
                <a:solidFill>
                  <a:schemeClr val="dk1"/>
                </a:solidFill>
              </a:rPr>
              <a:t> made </a:t>
            </a:r>
            <a:r>
              <a:rPr lang="fr-FR" sz="1200" dirty="0" err="1">
                <a:solidFill>
                  <a:schemeClr val="dk1"/>
                </a:solidFill>
              </a:rPr>
              <a:t>with</a:t>
            </a:r>
            <a:r>
              <a:rPr lang="fr-FR" sz="1200" dirty="0">
                <a:solidFill>
                  <a:schemeClr val="dk1"/>
                </a:solidFill>
              </a:rPr>
              <a:t> z-</a:t>
            </a:r>
            <a:r>
              <a:rPr lang="fr-FR" sz="1200" dirty="0" err="1">
                <a:solidFill>
                  <a:schemeClr val="dk1"/>
                </a:solidFill>
              </a:rPr>
              <a:t>normalized</a:t>
            </a:r>
            <a:r>
              <a:rPr lang="fr-FR" sz="1200" dirty="0">
                <a:solidFill>
                  <a:schemeClr val="dk1"/>
                </a:solidFill>
              </a:rPr>
              <a:t> </a:t>
            </a:r>
            <a:r>
              <a:rPr lang="fr-FR" sz="1200" dirty="0" err="1">
                <a:solidFill>
                  <a:schemeClr val="dk1"/>
                </a:solidFill>
              </a:rPr>
              <a:t>query</a:t>
            </a:r>
            <a:r>
              <a:rPr lang="fr-FR" sz="1200" dirty="0">
                <a:solidFill>
                  <a:schemeClr val="dk1"/>
                </a:solidFill>
              </a:rPr>
              <a:t> and match</a:t>
            </a:r>
            <a:endParaRPr sz="1200" dirty="0">
              <a:solidFill>
                <a:schemeClr val="dk1"/>
              </a:solidFill>
            </a:endParaRPr>
          </a:p>
        </p:txBody>
      </p:sp>
    </p:spTree>
    <p:extLst>
      <p:ext uri="{BB962C8B-B14F-4D97-AF65-F5344CB8AC3E}">
        <p14:creationId xmlns:p14="http://schemas.microsoft.com/office/powerpoint/2010/main" val="31287852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2" name="Google Shape;252;g2fb95174dfe_0_158"/>
          <p:cNvSpPr/>
          <p:nvPr/>
        </p:nvSpPr>
        <p:spPr>
          <a:xfrm>
            <a:off x="2091450" y="149700"/>
            <a:ext cx="4961100" cy="6222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None/>
            </a:pPr>
            <a:r>
              <a:rPr lang="fr-FR" sz="3600" b="0" strike="noStrike">
                <a:solidFill>
                  <a:srgbClr val="FFFFFF"/>
                </a:solidFill>
                <a:latin typeface="Play"/>
                <a:ea typeface="Play"/>
                <a:cs typeface="Play"/>
                <a:sym typeface="Play"/>
              </a:rPr>
              <a:t>Series Search</a:t>
            </a:r>
            <a:endParaRPr sz="3600" b="0" strike="noStrike">
              <a:solidFill>
                <a:srgbClr val="000000"/>
              </a:solidFill>
              <a:latin typeface="Arial"/>
              <a:ea typeface="Arial"/>
              <a:cs typeface="Arial"/>
              <a:sym typeface="Arial"/>
            </a:endParaRPr>
          </a:p>
        </p:txBody>
      </p:sp>
      <p:sp>
        <p:nvSpPr>
          <p:cNvPr id="5" name="Rectangle 4">
            <a:extLst>
              <a:ext uri="{FF2B5EF4-FFF2-40B4-BE49-F238E27FC236}">
                <a16:creationId xmlns:a16="http://schemas.microsoft.com/office/drawing/2014/main" id="{1A3A2962-256A-145A-D357-2AF7C4A39509}"/>
              </a:ext>
            </a:extLst>
          </p:cNvPr>
          <p:cNvSpPr/>
          <p:nvPr/>
        </p:nvSpPr>
        <p:spPr>
          <a:xfrm>
            <a:off x="6792685" y="4931229"/>
            <a:ext cx="2359479" cy="20410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253" name="Google Shape;253;g2fb95174dfe_0_158"/>
          <p:cNvSpPr/>
          <p:nvPr/>
        </p:nvSpPr>
        <p:spPr>
          <a:xfrm>
            <a:off x="7818120" y="216000"/>
            <a:ext cx="1325400" cy="4896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fr-FR" sz="1400" b="0" strike="noStrike">
                <a:solidFill>
                  <a:srgbClr val="FFFFFF"/>
                </a:solidFill>
                <a:latin typeface="Arial"/>
                <a:ea typeface="Arial"/>
                <a:cs typeface="Arial"/>
                <a:sym typeface="Arial"/>
              </a:rPr>
              <a:t>ECML/PKDD 2024 Tutorial</a:t>
            </a:r>
            <a:endParaRPr sz="1400" b="0" strike="noStrike">
              <a:solidFill>
                <a:srgbClr val="000000"/>
              </a:solidFill>
              <a:latin typeface="Arial"/>
              <a:ea typeface="Arial"/>
              <a:cs typeface="Arial"/>
              <a:sym typeface="Arial"/>
            </a:endParaRPr>
          </a:p>
        </p:txBody>
      </p:sp>
      <p:sp>
        <p:nvSpPr>
          <p:cNvPr id="2" name="Google Shape;187;g2fb95174dfe_0_114">
            <a:extLst>
              <a:ext uri="{FF2B5EF4-FFF2-40B4-BE49-F238E27FC236}">
                <a16:creationId xmlns:a16="http://schemas.microsoft.com/office/drawing/2014/main" id="{B8B6930E-D4AE-9907-9056-2104820295BC}"/>
              </a:ext>
            </a:extLst>
          </p:cNvPr>
          <p:cNvSpPr/>
          <p:nvPr/>
        </p:nvSpPr>
        <p:spPr>
          <a:xfrm>
            <a:off x="252000" y="933043"/>
            <a:ext cx="8604000" cy="360000"/>
          </a:xfrm>
          <a:prstGeom prst="rect">
            <a:avLst/>
          </a:prstGeom>
          <a:solidFill>
            <a:srgbClr val="F2CDED"/>
          </a:solidFill>
          <a:ln w="10075" cap="flat" cmpd="sng">
            <a:solidFill>
              <a:srgbClr val="000000"/>
            </a:solidFill>
            <a:prstDash val="solid"/>
            <a:round/>
            <a:headEnd type="none" w="sm" len="sm"/>
            <a:tailEnd type="none" w="sm" len="sm"/>
          </a:ln>
        </p:spPr>
        <p:txBody>
          <a:bodyPr spcFirstLastPara="1" wrap="square" lIns="54350" tIns="20150" rIns="54350" bIns="20150" anchor="ctr" anchorCtr="0">
            <a:noAutofit/>
          </a:bodyPr>
          <a:lstStyle/>
          <a:p>
            <a:pPr marL="0" marR="0" lvl="0" indent="0" algn="ctr" rtl="0">
              <a:lnSpc>
                <a:spcPct val="90000"/>
              </a:lnSpc>
              <a:spcBef>
                <a:spcPts val="0"/>
              </a:spcBef>
              <a:spcAft>
                <a:spcPts val="0"/>
              </a:spcAft>
              <a:buNone/>
            </a:pPr>
            <a:r>
              <a:rPr lang="fr-FR" sz="2100" b="1" strike="noStrike" dirty="0">
                <a:solidFill>
                  <a:srgbClr val="000000"/>
                </a:solidFill>
                <a:latin typeface="Arial"/>
                <a:ea typeface="Arial"/>
                <a:cs typeface="Arial"/>
                <a:sym typeface="Arial"/>
              </a:rPr>
              <a:t>Case </a:t>
            </a:r>
            <a:r>
              <a:rPr lang="fr-FR" sz="2100" b="1" dirty="0"/>
              <a:t>3</a:t>
            </a:r>
            <a:r>
              <a:rPr lang="fr-FR" sz="2100" b="1" strike="noStrike" dirty="0">
                <a:solidFill>
                  <a:srgbClr val="000000"/>
                </a:solidFill>
                <a:latin typeface="Arial"/>
                <a:ea typeface="Arial"/>
                <a:cs typeface="Arial"/>
                <a:sym typeface="Arial"/>
              </a:rPr>
              <a:t> : </a:t>
            </a:r>
            <a:r>
              <a:rPr lang="fr-FR" sz="2100" b="1" dirty="0"/>
              <a:t>motifs and discords to the </a:t>
            </a:r>
            <a:r>
              <a:rPr lang="fr-FR" sz="2100" b="1" dirty="0" err="1"/>
              <a:t>other</a:t>
            </a:r>
            <a:r>
              <a:rPr lang="fr-FR" sz="2100" b="1" dirty="0"/>
              <a:t> class</a:t>
            </a:r>
            <a:endParaRPr sz="2100" b="0" strike="noStrike" dirty="0">
              <a:solidFill>
                <a:srgbClr val="000000"/>
              </a:solidFill>
              <a:latin typeface="Arial"/>
              <a:ea typeface="Arial"/>
              <a:cs typeface="Arial"/>
              <a:sym typeface="Arial"/>
            </a:endParaRPr>
          </a:p>
        </p:txBody>
      </p:sp>
      <p:pic>
        <p:nvPicPr>
          <p:cNvPr id="4" name="Image 3" descr="Une image contenant texte, capture d’écran, Tracé, diagramme&#10;&#10;Description générée automatiquement">
            <a:extLst>
              <a:ext uri="{FF2B5EF4-FFF2-40B4-BE49-F238E27FC236}">
                <a16:creationId xmlns:a16="http://schemas.microsoft.com/office/drawing/2014/main" id="{E5D92D4A-8449-4A59-27A4-33761EDE25F3}"/>
              </a:ext>
            </a:extLst>
          </p:cNvPr>
          <p:cNvPicPr>
            <a:picLocks noChangeAspect="1"/>
          </p:cNvPicPr>
          <p:nvPr/>
        </p:nvPicPr>
        <p:blipFill>
          <a:blip r:embed="rId3"/>
          <a:stretch>
            <a:fillRect/>
          </a:stretch>
        </p:blipFill>
        <p:spPr>
          <a:xfrm>
            <a:off x="1159328" y="1326091"/>
            <a:ext cx="6727371" cy="3817409"/>
          </a:xfrm>
          <a:prstGeom prst="rect">
            <a:avLst/>
          </a:prstGeom>
        </p:spPr>
      </p:pic>
    </p:spTree>
    <p:extLst>
      <p:ext uri="{BB962C8B-B14F-4D97-AF65-F5344CB8AC3E}">
        <p14:creationId xmlns:p14="http://schemas.microsoft.com/office/powerpoint/2010/main" val="32336336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2" name="Google Shape;252;g2fb95174dfe_0_158"/>
          <p:cNvSpPr/>
          <p:nvPr/>
        </p:nvSpPr>
        <p:spPr>
          <a:xfrm>
            <a:off x="2091450" y="149700"/>
            <a:ext cx="4961100" cy="6222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None/>
            </a:pPr>
            <a:r>
              <a:rPr lang="fr-FR" sz="3600" b="0" strike="noStrike">
                <a:solidFill>
                  <a:srgbClr val="FFFFFF"/>
                </a:solidFill>
                <a:latin typeface="Play"/>
                <a:ea typeface="Play"/>
                <a:cs typeface="Play"/>
                <a:sym typeface="Play"/>
              </a:rPr>
              <a:t>Series Search</a:t>
            </a:r>
            <a:endParaRPr sz="3600" b="0" strike="noStrike">
              <a:solidFill>
                <a:srgbClr val="000000"/>
              </a:solidFill>
              <a:latin typeface="Arial"/>
              <a:ea typeface="Arial"/>
              <a:cs typeface="Arial"/>
              <a:sym typeface="Arial"/>
            </a:endParaRPr>
          </a:p>
        </p:txBody>
      </p:sp>
      <p:sp>
        <p:nvSpPr>
          <p:cNvPr id="253" name="Google Shape;253;g2fb95174dfe_0_158"/>
          <p:cNvSpPr/>
          <p:nvPr/>
        </p:nvSpPr>
        <p:spPr>
          <a:xfrm>
            <a:off x="7818120" y="216000"/>
            <a:ext cx="1325400" cy="4896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fr-FR" sz="1400" b="0" strike="noStrike">
                <a:solidFill>
                  <a:srgbClr val="FFFFFF"/>
                </a:solidFill>
                <a:latin typeface="Arial"/>
                <a:ea typeface="Arial"/>
                <a:cs typeface="Arial"/>
                <a:sym typeface="Arial"/>
              </a:rPr>
              <a:t>ECML/PKDD 2024 Tutorial</a:t>
            </a:r>
            <a:endParaRPr sz="1400" b="0" strike="noStrike">
              <a:solidFill>
                <a:srgbClr val="000000"/>
              </a:solidFill>
              <a:latin typeface="Arial"/>
              <a:ea typeface="Arial"/>
              <a:cs typeface="Arial"/>
              <a:sym typeface="Arial"/>
            </a:endParaRPr>
          </a:p>
        </p:txBody>
      </p:sp>
      <p:sp>
        <p:nvSpPr>
          <p:cNvPr id="6" name="Rectangle 5">
            <a:extLst>
              <a:ext uri="{FF2B5EF4-FFF2-40B4-BE49-F238E27FC236}">
                <a16:creationId xmlns:a16="http://schemas.microsoft.com/office/drawing/2014/main" id="{E0E079F0-C6EF-2134-C10B-7FDE911F396A}"/>
              </a:ext>
            </a:extLst>
          </p:cNvPr>
          <p:cNvSpPr/>
          <p:nvPr/>
        </p:nvSpPr>
        <p:spPr>
          <a:xfrm>
            <a:off x="6792685" y="4931229"/>
            <a:ext cx="2359479" cy="20410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2" name="Google Shape;187;g2fb95174dfe_0_114">
            <a:extLst>
              <a:ext uri="{FF2B5EF4-FFF2-40B4-BE49-F238E27FC236}">
                <a16:creationId xmlns:a16="http://schemas.microsoft.com/office/drawing/2014/main" id="{B8B6930E-D4AE-9907-9056-2104820295BC}"/>
              </a:ext>
            </a:extLst>
          </p:cNvPr>
          <p:cNvSpPr/>
          <p:nvPr/>
        </p:nvSpPr>
        <p:spPr>
          <a:xfrm>
            <a:off x="252000" y="933043"/>
            <a:ext cx="8604000" cy="360000"/>
          </a:xfrm>
          <a:prstGeom prst="rect">
            <a:avLst/>
          </a:prstGeom>
          <a:solidFill>
            <a:srgbClr val="F2CDED"/>
          </a:solidFill>
          <a:ln w="10075" cap="flat" cmpd="sng">
            <a:solidFill>
              <a:srgbClr val="000000"/>
            </a:solidFill>
            <a:prstDash val="solid"/>
            <a:round/>
            <a:headEnd type="none" w="sm" len="sm"/>
            <a:tailEnd type="none" w="sm" len="sm"/>
          </a:ln>
        </p:spPr>
        <p:txBody>
          <a:bodyPr spcFirstLastPara="1" wrap="square" lIns="54350" tIns="20150" rIns="54350" bIns="20150" anchor="ctr" anchorCtr="0">
            <a:noAutofit/>
          </a:bodyPr>
          <a:lstStyle/>
          <a:p>
            <a:pPr marL="0" marR="0" lvl="0" indent="0" algn="ctr" rtl="0">
              <a:lnSpc>
                <a:spcPct val="90000"/>
              </a:lnSpc>
              <a:spcBef>
                <a:spcPts val="0"/>
              </a:spcBef>
              <a:spcAft>
                <a:spcPts val="0"/>
              </a:spcAft>
              <a:buNone/>
            </a:pPr>
            <a:r>
              <a:rPr lang="fr-FR" sz="2100" b="1" strike="noStrike" dirty="0">
                <a:solidFill>
                  <a:srgbClr val="000000"/>
                </a:solidFill>
                <a:latin typeface="Arial"/>
                <a:ea typeface="Arial"/>
                <a:cs typeface="Arial"/>
                <a:sym typeface="Arial"/>
              </a:rPr>
              <a:t>Case </a:t>
            </a:r>
            <a:r>
              <a:rPr lang="fr-FR" sz="2100" b="1" dirty="0"/>
              <a:t>3</a:t>
            </a:r>
            <a:r>
              <a:rPr lang="fr-FR" sz="2100" b="1" strike="noStrike" dirty="0">
                <a:solidFill>
                  <a:srgbClr val="000000"/>
                </a:solidFill>
                <a:latin typeface="Arial"/>
                <a:ea typeface="Arial"/>
                <a:cs typeface="Arial"/>
                <a:sym typeface="Arial"/>
              </a:rPr>
              <a:t> : </a:t>
            </a:r>
            <a:r>
              <a:rPr lang="fr-FR" sz="2100" b="1" dirty="0"/>
              <a:t>motifs and discords to the </a:t>
            </a:r>
            <a:r>
              <a:rPr lang="fr-FR" sz="2100" b="1" dirty="0" err="1"/>
              <a:t>other</a:t>
            </a:r>
            <a:r>
              <a:rPr lang="fr-FR" sz="2100" b="1" dirty="0"/>
              <a:t> class</a:t>
            </a:r>
            <a:endParaRPr sz="2100" b="0" strike="noStrike" dirty="0">
              <a:solidFill>
                <a:srgbClr val="000000"/>
              </a:solidFill>
              <a:latin typeface="Arial"/>
              <a:ea typeface="Arial"/>
              <a:cs typeface="Arial"/>
              <a:sym typeface="Arial"/>
            </a:endParaRPr>
          </a:p>
        </p:txBody>
      </p:sp>
      <p:pic>
        <p:nvPicPr>
          <p:cNvPr id="5" name="Image 4" descr="Une image contenant texte, logiciel, Tracé, ligne&#10;&#10;Description générée automatiquement">
            <a:extLst>
              <a:ext uri="{FF2B5EF4-FFF2-40B4-BE49-F238E27FC236}">
                <a16:creationId xmlns:a16="http://schemas.microsoft.com/office/drawing/2014/main" id="{59477F01-8BCB-285E-1C89-DAC259B66CA0}"/>
              </a:ext>
            </a:extLst>
          </p:cNvPr>
          <p:cNvPicPr>
            <a:picLocks noChangeAspect="1"/>
          </p:cNvPicPr>
          <p:nvPr/>
        </p:nvPicPr>
        <p:blipFill>
          <a:blip r:embed="rId3"/>
          <a:stretch>
            <a:fillRect/>
          </a:stretch>
        </p:blipFill>
        <p:spPr>
          <a:xfrm>
            <a:off x="0" y="1404258"/>
            <a:ext cx="9144000" cy="3543300"/>
          </a:xfrm>
          <a:prstGeom prst="rect">
            <a:avLst/>
          </a:prstGeom>
        </p:spPr>
      </p:pic>
    </p:spTree>
    <p:extLst>
      <p:ext uri="{BB962C8B-B14F-4D97-AF65-F5344CB8AC3E}">
        <p14:creationId xmlns:p14="http://schemas.microsoft.com/office/powerpoint/2010/main" val="23932943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 name="Rectangle 1">
            <a:extLst>
              <a:ext uri="{FF2B5EF4-FFF2-40B4-BE49-F238E27FC236}">
                <a16:creationId xmlns:a16="http://schemas.microsoft.com/office/drawing/2014/main" id="{8F163FBA-4844-C3FA-2404-057AC2C4AF38}"/>
              </a:ext>
            </a:extLst>
          </p:cNvPr>
          <p:cNvSpPr/>
          <p:nvPr/>
        </p:nvSpPr>
        <p:spPr>
          <a:xfrm>
            <a:off x="6792685" y="4931229"/>
            <a:ext cx="2359479" cy="20410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276" name="Google Shape;276;g2fb95174dfe_0_69"/>
          <p:cNvSpPr/>
          <p:nvPr/>
        </p:nvSpPr>
        <p:spPr>
          <a:xfrm>
            <a:off x="972000" y="144000"/>
            <a:ext cx="7199700" cy="11541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None/>
            </a:pPr>
            <a:r>
              <a:rPr lang="fr-FR" sz="3600" b="0" strike="noStrike">
                <a:solidFill>
                  <a:srgbClr val="FFFFFF"/>
                </a:solidFill>
                <a:latin typeface="Play"/>
                <a:ea typeface="Play"/>
                <a:cs typeface="Play"/>
                <a:sym typeface="Play"/>
              </a:rPr>
              <a:t>Series Search : </a:t>
            </a:r>
            <a:r>
              <a:rPr lang="fr-FR" sz="3600">
                <a:solidFill>
                  <a:srgbClr val="FFFFFF"/>
                </a:solidFill>
                <a:latin typeface="Play"/>
                <a:ea typeface="Play"/>
                <a:cs typeface="Play"/>
                <a:sym typeface="Play"/>
              </a:rPr>
              <a:t>current state</a:t>
            </a:r>
            <a:endParaRPr sz="3600" b="0" strike="noStrike">
              <a:solidFill>
                <a:srgbClr val="000000"/>
              </a:solidFill>
              <a:latin typeface="Arial"/>
              <a:ea typeface="Arial"/>
              <a:cs typeface="Arial"/>
              <a:sym typeface="Arial"/>
            </a:endParaRPr>
          </a:p>
        </p:txBody>
      </p:sp>
      <p:sp>
        <p:nvSpPr>
          <p:cNvPr id="277" name="Google Shape;277;g2fb95174dfe_0_69"/>
          <p:cNvSpPr/>
          <p:nvPr/>
        </p:nvSpPr>
        <p:spPr>
          <a:xfrm>
            <a:off x="7818120" y="216000"/>
            <a:ext cx="1325400" cy="4896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fr-FR" sz="1400" b="0" strike="noStrike">
                <a:solidFill>
                  <a:srgbClr val="FFFFFF"/>
                </a:solidFill>
                <a:latin typeface="Arial"/>
                <a:ea typeface="Arial"/>
                <a:cs typeface="Arial"/>
                <a:sym typeface="Arial"/>
              </a:rPr>
              <a:t>ECML/PKDD 2024 Tutorial</a:t>
            </a:r>
            <a:endParaRPr sz="1400" b="0" strike="noStrike">
              <a:solidFill>
                <a:srgbClr val="000000"/>
              </a:solidFill>
              <a:latin typeface="Arial"/>
              <a:ea typeface="Arial"/>
              <a:cs typeface="Arial"/>
              <a:sym typeface="Arial"/>
            </a:endParaRPr>
          </a:p>
        </p:txBody>
      </p:sp>
      <p:sp>
        <p:nvSpPr>
          <p:cNvPr id="278" name="Google Shape;278;g2fb95174dfe_0_69"/>
          <p:cNvSpPr/>
          <p:nvPr/>
        </p:nvSpPr>
        <p:spPr>
          <a:xfrm>
            <a:off x="265650" y="1013124"/>
            <a:ext cx="4192800" cy="4056900"/>
          </a:xfrm>
          <a:prstGeom prst="rect">
            <a:avLst/>
          </a:prstGeom>
          <a:solidFill>
            <a:srgbClr val="F2CDED"/>
          </a:solidFill>
          <a:ln w="10075" cap="flat" cmpd="sng">
            <a:solidFill>
              <a:srgbClr val="000000"/>
            </a:solidFill>
            <a:prstDash val="solid"/>
            <a:round/>
            <a:headEnd type="none" w="sm" len="sm"/>
            <a:tailEnd type="none" w="sm" len="sm"/>
          </a:ln>
        </p:spPr>
        <p:txBody>
          <a:bodyPr spcFirstLastPara="1" wrap="square" lIns="54350" tIns="20150" rIns="54350" bIns="20150" anchor="t" anchorCtr="0">
            <a:noAutofit/>
          </a:bodyPr>
          <a:lstStyle/>
          <a:p>
            <a:pPr marL="0" marR="0" lvl="0" indent="0" algn="l" rtl="0">
              <a:lnSpc>
                <a:spcPct val="90000"/>
              </a:lnSpc>
              <a:spcBef>
                <a:spcPts val="0"/>
              </a:spcBef>
              <a:spcAft>
                <a:spcPts val="0"/>
              </a:spcAft>
              <a:buNone/>
            </a:pPr>
            <a:r>
              <a:rPr lang="fr-FR" sz="2000" b="1" u="sng" dirty="0" err="1"/>
              <a:t>Series</a:t>
            </a:r>
            <a:r>
              <a:rPr lang="fr-FR" sz="2000" b="1" u="sng" strike="noStrike" dirty="0">
                <a:solidFill>
                  <a:srgbClr val="000000"/>
                </a:solidFill>
                <a:latin typeface="Arial"/>
                <a:ea typeface="Arial"/>
                <a:cs typeface="Arial"/>
                <a:sym typeface="Arial"/>
              </a:rPr>
              <a:t> </a:t>
            </a:r>
            <a:r>
              <a:rPr lang="fr-FR" sz="2000" b="1" u="sng" strike="noStrike" dirty="0" err="1">
                <a:solidFill>
                  <a:srgbClr val="000000"/>
                </a:solidFill>
                <a:latin typeface="Arial"/>
                <a:ea typeface="Arial"/>
                <a:cs typeface="Arial"/>
                <a:sym typeface="Arial"/>
              </a:rPr>
              <a:t>search</a:t>
            </a:r>
            <a:r>
              <a:rPr lang="fr-FR" sz="2000" b="1" u="sng" strike="noStrike" dirty="0">
                <a:solidFill>
                  <a:srgbClr val="000000"/>
                </a:solidFill>
                <a:latin typeface="Arial"/>
                <a:ea typeface="Arial"/>
                <a:cs typeface="Arial"/>
                <a:sym typeface="Arial"/>
              </a:rPr>
              <a:t> API :</a:t>
            </a:r>
            <a:endParaRPr sz="2000" b="1" u="sng" strike="noStrike" dirty="0">
              <a:solidFill>
                <a:srgbClr val="000000"/>
              </a:solidFill>
              <a:latin typeface="Arial"/>
              <a:ea typeface="Arial"/>
              <a:cs typeface="Arial"/>
              <a:sym typeface="Arial"/>
            </a:endParaRPr>
          </a:p>
          <a:p>
            <a:pPr marL="0" marR="0" lvl="0" indent="0" algn="l" rtl="0">
              <a:lnSpc>
                <a:spcPct val="90000"/>
              </a:lnSpc>
              <a:spcBef>
                <a:spcPts val="0"/>
              </a:spcBef>
              <a:spcAft>
                <a:spcPts val="0"/>
              </a:spcAft>
              <a:buNone/>
            </a:pPr>
            <a:endParaRPr sz="1800" b="1" strike="noStrike" dirty="0">
              <a:solidFill>
                <a:srgbClr val="000000"/>
              </a:solidFill>
              <a:latin typeface="Arial"/>
              <a:ea typeface="Arial"/>
              <a:cs typeface="Arial"/>
              <a:sym typeface="Arial"/>
            </a:endParaRPr>
          </a:p>
          <a:p>
            <a:pPr marL="457200" marR="0" lvl="0" indent="-342900" algn="l" rtl="0">
              <a:lnSpc>
                <a:spcPct val="90000"/>
              </a:lnSpc>
              <a:spcBef>
                <a:spcPts val="0"/>
              </a:spcBef>
              <a:spcAft>
                <a:spcPts val="0"/>
              </a:spcAft>
              <a:buClr>
                <a:srgbClr val="000000"/>
              </a:buClr>
              <a:buSzPts val="1800"/>
              <a:buFont typeface="Arial"/>
              <a:buChar char="➢"/>
            </a:pPr>
            <a:r>
              <a:rPr lang="fr-FR" sz="1800" b="1" dirty="0"/>
              <a:t>inverse distance</a:t>
            </a:r>
            <a:r>
              <a:rPr lang="fr-FR" sz="1800" b="0" strike="noStrike" dirty="0">
                <a:solidFill>
                  <a:srgbClr val="000000"/>
                </a:solidFill>
                <a:latin typeface="Arial"/>
                <a:ea typeface="Arial"/>
                <a:cs typeface="Arial"/>
                <a:sym typeface="Arial"/>
              </a:rPr>
              <a:t> : to </a:t>
            </a:r>
            <a:r>
              <a:rPr lang="fr-FR" sz="1800" b="0" strike="noStrike" dirty="0" err="1">
                <a:solidFill>
                  <a:srgbClr val="000000"/>
                </a:solidFill>
                <a:latin typeface="Arial"/>
                <a:ea typeface="Arial"/>
                <a:cs typeface="Arial"/>
                <a:sym typeface="Arial"/>
              </a:rPr>
              <a:t>find</a:t>
            </a:r>
            <a:r>
              <a:rPr lang="fr-FR" sz="1800" b="0" strike="noStrike" dirty="0">
                <a:solidFill>
                  <a:srgbClr val="000000"/>
                </a:solidFill>
                <a:latin typeface="Arial"/>
                <a:ea typeface="Arial"/>
                <a:cs typeface="Arial"/>
                <a:sym typeface="Arial"/>
              </a:rPr>
              <a:t> best or </a:t>
            </a:r>
            <a:r>
              <a:rPr lang="fr-FR" sz="1800" b="0" strike="noStrike" dirty="0" err="1">
                <a:solidFill>
                  <a:srgbClr val="000000"/>
                </a:solidFill>
                <a:latin typeface="Arial"/>
                <a:ea typeface="Arial"/>
                <a:cs typeface="Arial"/>
                <a:sym typeface="Arial"/>
              </a:rPr>
              <a:t>worst</a:t>
            </a:r>
            <a:r>
              <a:rPr lang="fr-FR" sz="1800" b="0" strike="noStrike" dirty="0">
                <a:solidFill>
                  <a:srgbClr val="000000"/>
                </a:solidFill>
                <a:latin typeface="Arial"/>
                <a:ea typeface="Arial"/>
                <a:cs typeface="Arial"/>
                <a:sym typeface="Arial"/>
              </a:rPr>
              <a:t> matches</a:t>
            </a:r>
            <a:endParaRPr sz="1800" b="0" strike="noStrike" dirty="0">
              <a:solidFill>
                <a:srgbClr val="000000"/>
              </a:solidFill>
              <a:latin typeface="Arial"/>
              <a:ea typeface="Arial"/>
              <a:cs typeface="Arial"/>
              <a:sym typeface="Arial"/>
            </a:endParaRPr>
          </a:p>
          <a:p>
            <a:pPr marL="457200" marR="0" lvl="0" indent="0" algn="l" rtl="0">
              <a:lnSpc>
                <a:spcPct val="90000"/>
              </a:lnSpc>
              <a:spcBef>
                <a:spcPts val="0"/>
              </a:spcBef>
              <a:spcAft>
                <a:spcPts val="0"/>
              </a:spcAft>
              <a:buNone/>
            </a:pPr>
            <a:endParaRPr sz="1800" dirty="0"/>
          </a:p>
          <a:p>
            <a:pPr marL="457200" marR="0" lvl="0" indent="-342900" algn="l" rtl="0">
              <a:lnSpc>
                <a:spcPct val="90000"/>
              </a:lnSpc>
              <a:spcBef>
                <a:spcPts val="0"/>
              </a:spcBef>
              <a:spcAft>
                <a:spcPts val="0"/>
              </a:spcAft>
              <a:buSzPts val="1800"/>
              <a:buChar char="➢"/>
            </a:pPr>
            <a:r>
              <a:rPr lang="fr-FR" sz="1800" b="1" strike="noStrike" dirty="0" err="1">
                <a:solidFill>
                  <a:srgbClr val="000000"/>
                </a:solidFill>
                <a:latin typeface="Arial"/>
                <a:ea typeface="Arial"/>
                <a:cs typeface="Arial"/>
                <a:sym typeface="Arial"/>
              </a:rPr>
              <a:t>normalize</a:t>
            </a:r>
            <a:r>
              <a:rPr lang="fr-FR" sz="1800" b="0" strike="noStrike" dirty="0">
                <a:solidFill>
                  <a:srgbClr val="000000"/>
                </a:solidFill>
                <a:latin typeface="Arial"/>
                <a:ea typeface="Arial"/>
                <a:cs typeface="Arial"/>
                <a:sym typeface="Arial"/>
              </a:rPr>
              <a:t> : </a:t>
            </a:r>
            <a:r>
              <a:rPr lang="fr-FR" sz="1800" dirty="0" err="1"/>
              <a:t>whether</a:t>
            </a:r>
            <a:r>
              <a:rPr lang="fr-FR" sz="1800" b="0" strike="noStrike" dirty="0">
                <a:solidFill>
                  <a:srgbClr val="000000"/>
                </a:solidFill>
                <a:latin typeface="Arial"/>
                <a:ea typeface="Arial"/>
                <a:cs typeface="Arial"/>
                <a:sym typeface="Arial"/>
              </a:rPr>
              <a:t> to </a:t>
            </a:r>
            <a:r>
              <a:rPr lang="fr-FR" sz="1800" b="0" strike="noStrike" dirty="0" err="1">
                <a:solidFill>
                  <a:srgbClr val="000000"/>
                </a:solidFill>
                <a:latin typeface="Arial"/>
                <a:ea typeface="Arial"/>
                <a:cs typeface="Arial"/>
                <a:sym typeface="Arial"/>
              </a:rPr>
              <a:t>compute</a:t>
            </a:r>
            <a:r>
              <a:rPr lang="fr-FR" sz="1800" b="0" strike="noStrike" dirty="0">
                <a:solidFill>
                  <a:srgbClr val="000000"/>
                </a:solidFill>
                <a:latin typeface="Arial"/>
                <a:ea typeface="Arial"/>
                <a:cs typeface="Arial"/>
                <a:sym typeface="Arial"/>
              </a:rPr>
              <a:t> a z-</a:t>
            </a:r>
            <a:r>
              <a:rPr lang="fr-FR" sz="1800" b="0" strike="noStrike" dirty="0" err="1">
                <a:solidFill>
                  <a:srgbClr val="000000"/>
                </a:solidFill>
                <a:latin typeface="Arial"/>
                <a:ea typeface="Arial"/>
                <a:cs typeface="Arial"/>
                <a:sym typeface="Arial"/>
              </a:rPr>
              <a:t>normalized</a:t>
            </a:r>
            <a:r>
              <a:rPr lang="fr-FR" sz="1800" b="0" strike="noStrike" dirty="0">
                <a:solidFill>
                  <a:srgbClr val="000000"/>
                </a:solidFill>
                <a:latin typeface="Arial"/>
                <a:ea typeface="Arial"/>
                <a:cs typeface="Arial"/>
                <a:sym typeface="Arial"/>
              </a:rPr>
              <a:t> distance</a:t>
            </a:r>
            <a:endParaRPr sz="1800" b="0" strike="noStrike" dirty="0">
              <a:solidFill>
                <a:srgbClr val="000000"/>
              </a:solidFill>
              <a:latin typeface="Arial"/>
              <a:ea typeface="Arial"/>
              <a:cs typeface="Arial"/>
              <a:sym typeface="Arial"/>
            </a:endParaRPr>
          </a:p>
          <a:p>
            <a:pPr marL="457200" marR="0" lvl="0" indent="0" algn="l" rtl="0">
              <a:lnSpc>
                <a:spcPct val="90000"/>
              </a:lnSpc>
              <a:spcBef>
                <a:spcPts val="0"/>
              </a:spcBef>
              <a:spcAft>
                <a:spcPts val="0"/>
              </a:spcAft>
              <a:buNone/>
            </a:pPr>
            <a:endParaRPr sz="1800" dirty="0"/>
          </a:p>
          <a:p>
            <a:pPr marL="457200" marR="0" lvl="0" indent="-342900" algn="l" rtl="0">
              <a:lnSpc>
                <a:spcPct val="90000"/>
              </a:lnSpc>
              <a:spcBef>
                <a:spcPts val="0"/>
              </a:spcBef>
              <a:spcAft>
                <a:spcPts val="0"/>
              </a:spcAft>
              <a:buSzPts val="1800"/>
              <a:buChar char="➢"/>
            </a:pPr>
            <a:r>
              <a:rPr lang="fr-FR" sz="1800" b="1" strike="noStrike" dirty="0">
                <a:solidFill>
                  <a:srgbClr val="000000"/>
                </a:solidFill>
                <a:latin typeface="Arial"/>
                <a:ea typeface="Arial"/>
                <a:cs typeface="Arial"/>
                <a:sym typeface="Arial"/>
              </a:rPr>
              <a:t>distance </a:t>
            </a:r>
            <a:r>
              <a:rPr lang="fr-FR" sz="1800" b="0" strike="noStrike" dirty="0">
                <a:solidFill>
                  <a:srgbClr val="000000"/>
                </a:solidFill>
                <a:latin typeface="Arial"/>
                <a:ea typeface="Arial"/>
                <a:cs typeface="Arial"/>
                <a:sym typeface="Arial"/>
              </a:rPr>
              <a:t>: </a:t>
            </a:r>
            <a:r>
              <a:rPr lang="fr-FR" sz="1800" b="0" strike="noStrike" dirty="0" err="1">
                <a:solidFill>
                  <a:srgbClr val="000000"/>
                </a:solidFill>
                <a:latin typeface="Arial"/>
                <a:ea typeface="Arial"/>
                <a:cs typeface="Arial"/>
                <a:sym typeface="Arial"/>
              </a:rPr>
              <a:t>which</a:t>
            </a:r>
            <a:r>
              <a:rPr lang="fr-FR" sz="1800" b="0" strike="noStrike" dirty="0">
                <a:solidFill>
                  <a:srgbClr val="000000"/>
                </a:solidFill>
                <a:latin typeface="Arial"/>
                <a:ea typeface="Arial"/>
                <a:cs typeface="Arial"/>
                <a:sym typeface="Arial"/>
              </a:rPr>
              <a:t> distance function to use (can </a:t>
            </a:r>
            <a:r>
              <a:rPr lang="fr-FR" sz="1800" b="0" strike="noStrike" dirty="0" err="1">
                <a:solidFill>
                  <a:srgbClr val="000000"/>
                </a:solidFill>
                <a:latin typeface="Arial"/>
                <a:ea typeface="Arial"/>
                <a:cs typeface="Arial"/>
                <a:sym typeface="Arial"/>
              </a:rPr>
              <a:t>provide</a:t>
            </a:r>
            <a:r>
              <a:rPr lang="fr-FR" sz="1800" b="0" strike="noStrike" dirty="0">
                <a:solidFill>
                  <a:srgbClr val="000000"/>
                </a:solidFill>
                <a:latin typeface="Arial"/>
                <a:ea typeface="Arial"/>
                <a:cs typeface="Arial"/>
                <a:sym typeface="Arial"/>
              </a:rPr>
              <a:t> </a:t>
            </a:r>
            <a:r>
              <a:rPr lang="fr-FR" sz="1800" b="0" strike="noStrike" dirty="0" err="1">
                <a:solidFill>
                  <a:srgbClr val="000000"/>
                </a:solidFill>
                <a:latin typeface="Arial"/>
                <a:ea typeface="Arial"/>
                <a:cs typeface="Arial"/>
                <a:sym typeface="Arial"/>
              </a:rPr>
              <a:t>your</a:t>
            </a:r>
            <a:r>
              <a:rPr lang="fr-FR" sz="1800" b="0" strike="noStrike" dirty="0">
                <a:solidFill>
                  <a:srgbClr val="000000"/>
                </a:solidFill>
                <a:latin typeface="Arial"/>
                <a:ea typeface="Arial"/>
                <a:cs typeface="Arial"/>
                <a:sym typeface="Arial"/>
              </a:rPr>
              <a:t> </a:t>
            </a:r>
            <a:r>
              <a:rPr lang="fr-FR" sz="1800" b="0" strike="noStrike" dirty="0" err="1">
                <a:solidFill>
                  <a:srgbClr val="000000"/>
                </a:solidFill>
                <a:latin typeface="Arial"/>
                <a:ea typeface="Arial"/>
                <a:cs typeface="Arial"/>
                <a:sym typeface="Arial"/>
              </a:rPr>
              <a:t>own</a:t>
            </a:r>
            <a:r>
              <a:rPr lang="fr-FR" sz="1800" b="0" strike="noStrike" dirty="0">
                <a:solidFill>
                  <a:srgbClr val="000000"/>
                </a:solidFill>
                <a:latin typeface="Arial"/>
                <a:ea typeface="Arial"/>
                <a:cs typeface="Arial"/>
                <a:sym typeface="Arial"/>
              </a:rPr>
              <a:t>)</a:t>
            </a:r>
            <a:endParaRPr sz="1800" b="0" strike="noStrike" dirty="0">
              <a:solidFill>
                <a:srgbClr val="000000"/>
              </a:solidFill>
              <a:latin typeface="Arial"/>
              <a:ea typeface="Arial"/>
              <a:cs typeface="Arial"/>
              <a:sym typeface="Arial"/>
            </a:endParaRPr>
          </a:p>
          <a:p>
            <a:pPr marL="457200" marR="0" lvl="0" indent="0" algn="l" rtl="0">
              <a:lnSpc>
                <a:spcPct val="90000"/>
              </a:lnSpc>
              <a:spcBef>
                <a:spcPts val="0"/>
              </a:spcBef>
              <a:spcAft>
                <a:spcPts val="0"/>
              </a:spcAft>
              <a:buNone/>
            </a:pPr>
            <a:endParaRPr sz="1800" dirty="0"/>
          </a:p>
          <a:p>
            <a:pPr marL="457200" marR="0" lvl="0" indent="-342900" algn="l" rtl="0">
              <a:lnSpc>
                <a:spcPct val="90000"/>
              </a:lnSpc>
              <a:spcBef>
                <a:spcPts val="0"/>
              </a:spcBef>
              <a:spcAft>
                <a:spcPts val="0"/>
              </a:spcAft>
              <a:buSzPts val="1800"/>
              <a:buChar char="➢"/>
            </a:pPr>
            <a:r>
              <a:rPr lang="fr-FR" sz="1800" b="1" strike="noStrike" dirty="0">
                <a:solidFill>
                  <a:srgbClr val="000000"/>
                </a:solidFill>
                <a:latin typeface="Arial"/>
                <a:ea typeface="Arial"/>
                <a:cs typeface="Arial"/>
                <a:sym typeface="Arial"/>
              </a:rPr>
              <a:t>k &amp; </a:t>
            </a:r>
            <a:r>
              <a:rPr lang="fr-FR" sz="1800" b="1" strike="noStrike" dirty="0" err="1">
                <a:solidFill>
                  <a:srgbClr val="000000"/>
                </a:solidFill>
                <a:latin typeface="Arial"/>
                <a:ea typeface="Arial"/>
                <a:cs typeface="Arial"/>
                <a:sym typeface="Arial"/>
              </a:rPr>
              <a:t>threshold</a:t>
            </a:r>
            <a:r>
              <a:rPr lang="fr-FR" sz="1800" b="0" strike="noStrike" dirty="0">
                <a:solidFill>
                  <a:srgbClr val="000000"/>
                </a:solidFill>
                <a:latin typeface="Arial"/>
                <a:ea typeface="Arial"/>
                <a:cs typeface="Arial"/>
                <a:sym typeface="Arial"/>
              </a:rPr>
              <a:t> : the </a:t>
            </a:r>
            <a:r>
              <a:rPr lang="fr-FR" sz="1800" dirty="0" err="1"/>
              <a:t>matching</a:t>
            </a:r>
            <a:r>
              <a:rPr lang="fr-FR" sz="1800" b="0" strike="noStrike" dirty="0">
                <a:solidFill>
                  <a:srgbClr val="000000"/>
                </a:solidFill>
                <a:latin typeface="Arial"/>
                <a:ea typeface="Arial"/>
                <a:cs typeface="Arial"/>
                <a:sym typeface="Arial"/>
              </a:rPr>
              <a:t> conditions</a:t>
            </a:r>
            <a:endParaRPr sz="1800" b="0" strike="noStrike" dirty="0">
              <a:solidFill>
                <a:srgbClr val="000000"/>
              </a:solidFill>
              <a:latin typeface="Arial"/>
              <a:ea typeface="Arial"/>
              <a:cs typeface="Arial"/>
              <a:sym typeface="Arial"/>
            </a:endParaRPr>
          </a:p>
          <a:p>
            <a:pPr marL="457200" marR="0" lvl="0" indent="0" algn="l" rtl="0">
              <a:lnSpc>
                <a:spcPct val="90000"/>
              </a:lnSpc>
              <a:spcBef>
                <a:spcPts val="0"/>
              </a:spcBef>
              <a:spcAft>
                <a:spcPts val="0"/>
              </a:spcAft>
              <a:buNone/>
            </a:pPr>
            <a:endParaRPr sz="1800" dirty="0"/>
          </a:p>
          <a:p>
            <a:pPr marL="457200" marR="0" lvl="0" indent="-342900" algn="l" rtl="0">
              <a:lnSpc>
                <a:spcPct val="90000"/>
              </a:lnSpc>
              <a:spcBef>
                <a:spcPts val="0"/>
              </a:spcBef>
              <a:spcAft>
                <a:spcPts val="0"/>
              </a:spcAft>
              <a:buSzPts val="1800"/>
              <a:buChar char="➢"/>
            </a:pPr>
            <a:r>
              <a:rPr lang="fr-FR" sz="1800" b="1" strike="noStrike" dirty="0" err="1">
                <a:solidFill>
                  <a:srgbClr val="000000"/>
                </a:solidFill>
                <a:latin typeface="Arial"/>
                <a:ea typeface="Arial"/>
                <a:cs typeface="Arial"/>
                <a:sym typeface="Arial"/>
              </a:rPr>
              <a:t>speedup</a:t>
            </a:r>
            <a:r>
              <a:rPr lang="fr-FR" sz="1800" b="0" strike="noStrike" dirty="0">
                <a:solidFill>
                  <a:srgbClr val="000000"/>
                </a:solidFill>
                <a:latin typeface="Arial"/>
                <a:ea typeface="Arial"/>
                <a:cs typeface="Arial"/>
                <a:sym typeface="Arial"/>
              </a:rPr>
              <a:t> : </a:t>
            </a:r>
            <a:r>
              <a:rPr lang="fr-FR" sz="1800" b="0" strike="noStrike" dirty="0" err="1">
                <a:solidFill>
                  <a:srgbClr val="000000"/>
                </a:solidFill>
                <a:latin typeface="Arial"/>
                <a:ea typeface="Arial"/>
                <a:cs typeface="Arial"/>
                <a:sym typeface="Arial"/>
              </a:rPr>
              <a:t>which</a:t>
            </a:r>
            <a:r>
              <a:rPr lang="fr-FR" sz="1800" b="0" strike="noStrike" dirty="0">
                <a:solidFill>
                  <a:srgbClr val="000000"/>
                </a:solidFill>
                <a:latin typeface="Arial"/>
                <a:ea typeface="Arial"/>
                <a:cs typeface="Arial"/>
                <a:sym typeface="Arial"/>
              </a:rPr>
              <a:t> </a:t>
            </a:r>
            <a:r>
              <a:rPr lang="fr-FR" sz="1800" dirty="0"/>
              <a:t>matrix </a:t>
            </a:r>
            <a:r>
              <a:rPr lang="fr-FR" sz="1800" b="0" strike="noStrike" dirty="0">
                <a:solidFill>
                  <a:srgbClr val="000000"/>
                </a:solidFill>
                <a:latin typeface="Arial"/>
                <a:ea typeface="Arial"/>
                <a:cs typeface="Arial"/>
                <a:sym typeface="Arial"/>
              </a:rPr>
              <a:t>profile </a:t>
            </a:r>
            <a:r>
              <a:rPr lang="fr-FR" sz="1800" b="0" strike="noStrike" dirty="0" err="1">
                <a:solidFill>
                  <a:srgbClr val="000000"/>
                </a:solidFill>
                <a:latin typeface="Arial"/>
                <a:ea typeface="Arial"/>
                <a:cs typeface="Arial"/>
                <a:sym typeface="Arial"/>
              </a:rPr>
              <a:t>implementation</a:t>
            </a:r>
            <a:r>
              <a:rPr lang="fr-FR" sz="1800" b="0" strike="noStrike" dirty="0">
                <a:solidFill>
                  <a:srgbClr val="000000"/>
                </a:solidFill>
                <a:latin typeface="Arial"/>
                <a:ea typeface="Arial"/>
                <a:cs typeface="Arial"/>
                <a:sym typeface="Arial"/>
              </a:rPr>
              <a:t> to use </a:t>
            </a:r>
            <a:endParaRPr sz="1800" b="1" strike="noStrike" dirty="0">
              <a:solidFill>
                <a:srgbClr val="000000"/>
              </a:solidFill>
              <a:latin typeface="Arial"/>
              <a:ea typeface="Arial"/>
              <a:cs typeface="Arial"/>
              <a:sym typeface="Arial"/>
            </a:endParaRPr>
          </a:p>
        </p:txBody>
      </p:sp>
      <p:sp>
        <p:nvSpPr>
          <p:cNvPr id="279" name="Google Shape;279;g2fb95174dfe_0_69"/>
          <p:cNvSpPr/>
          <p:nvPr/>
        </p:nvSpPr>
        <p:spPr>
          <a:xfrm>
            <a:off x="4685250" y="1006649"/>
            <a:ext cx="4192800" cy="4056900"/>
          </a:xfrm>
          <a:prstGeom prst="rect">
            <a:avLst/>
          </a:prstGeom>
          <a:solidFill>
            <a:srgbClr val="F2CDED"/>
          </a:solidFill>
          <a:ln w="10075" cap="flat" cmpd="sng">
            <a:solidFill>
              <a:srgbClr val="000000"/>
            </a:solidFill>
            <a:prstDash val="solid"/>
            <a:round/>
            <a:headEnd type="none" w="sm" len="sm"/>
            <a:tailEnd type="none" w="sm" len="sm"/>
          </a:ln>
        </p:spPr>
        <p:txBody>
          <a:bodyPr spcFirstLastPara="1" wrap="square" lIns="54350" tIns="20150" rIns="54350" bIns="20150" anchor="t" anchorCtr="0">
            <a:noAutofit/>
          </a:bodyPr>
          <a:lstStyle/>
          <a:p>
            <a:pPr marL="0" marR="0" lvl="0" indent="0" algn="just" rtl="0">
              <a:lnSpc>
                <a:spcPct val="90000"/>
              </a:lnSpc>
              <a:spcBef>
                <a:spcPts val="0"/>
              </a:spcBef>
              <a:spcAft>
                <a:spcPts val="0"/>
              </a:spcAft>
              <a:buNone/>
            </a:pPr>
            <a:r>
              <a:rPr lang="fr-FR" sz="2000" b="1" u="sng" strike="noStrike" dirty="0" err="1">
                <a:solidFill>
                  <a:srgbClr val="000000"/>
                </a:solidFill>
                <a:latin typeface="Arial"/>
                <a:ea typeface="Arial"/>
                <a:cs typeface="Arial"/>
                <a:sym typeface="Arial"/>
              </a:rPr>
              <a:t>Current</a:t>
            </a:r>
            <a:r>
              <a:rPr lang="fr-FR" sz="2000" b="1" u="sng" strike="noStrike" dirty="0">
                <a:solidFill>
                  <a:srgbClr val="000000"/>
                </a:solidFill>
                <a:latin typeface="Arial"/>
                <a:ea typeface="Arial"/>
                <a:cs typeface="Arial"/>
                <a:sym typeface="Arial"/>
              </a:rPr>
              <a:t> </a:t>
            </a:r>
            <a:r>
              <a:rPr lang="fr-FR" sz="2000" b="1" u="sng" strike="noStrike" dirty="0" err="1">
                <a:solidFill>
                  <a:srgbClr val="000000"/>
                </a:solidFill>
                <a:latin typeface="Arial"/>
                <a:ea typeface="Arial"/>
                <a:cs typeface="Arial"/>
                <a:sym typeface="Arial"/>
              </a:rPr>
              <a:t>implementations</a:t>
            </a:r>
            <a:r>
              <a:rPr lang="fr-FR" sz="2000" b="1" u="sng" strike="noStrike" dirty="0">
                <a:solidFill>
                  <a:srgbClr val="000000"/>
                </a:solidFill>
                <a:latin typeface="Arial"/>
                <a:ea typeface="Arial"/>
                <a:cs typeface="Arial"/>
                <a:sym typeface="Arial"/>
              </a:rPr>
              <a:t> :</a:t>
            </a:r>
            <a:endParaRPr sz="2000" b="1" u="sng" strike="noStrike" dirty="0">
              <a:solidFill>
                <a:srgbClr val="000000"/>
              </a:solidFill>
              <a:latin typeface="Arial"/>
              <a:ea typeface="Arial"/>
              <a:cs typeface="Arial"/>
              <a:sym typeface="Arial"/>
            </a:endParaRPr>
          </a:p>
          <a:p>
            <a:pPr marL="0" marR="0" lvl="0" indent="0" algn="ctr" rtl="0">
              <a:lnSpc>
                <a:spcPct val="90000"/>
              </a:lnSpc>
              <a:spcBef>
                <a:spcPts val="0"/>
              </a:spcBef>
              <a:spcAft>
                <a:spcPts val="0"/>
              </a:spcAft>
              <a:buNone/>
            </a:pPr>
            <a:endParaRPr sz="1900" b="1" strike="noStrike" dirty="0">
              <a:solidFill>
                <a:srgbClr val="000000"/>
              </a:solidFill>
              <a:latin typeface="Arial"/>
              <a:ea typeface="Arial"/>
              <a:cs typeface="Arial"/>
              <a:sym typeface="Arial"/>
            </a:endParaRPr>
          </a:p>
          <a:p>
            <a:pPr marL="457200" marR="0" lvl="0" indent="-342900" algn="just" rtl="0">
              <a:lnSpc>
                <a:spcPct val="90000"/>
              </a:lnSpc>
              <a:spcBef>
                <a:spcPts val="0"/>
              </a:spcBef>
              <a:spcAft>
                <a:spcPts val="0"/>
              </a:spcAft>
              <a:buSzPts val="1800"/>
              <a:buChar char="➢"/>
            </a:pPr>
            <a:r>
              <a:rPr lang="fr-FR" sz="1800" b="1" dirty="0" err="1"/>
              <a:t>g</a:t>
            </a:r>
            <a:r>
              <a:rPr lang="fr-FR" sz="1800" b="1" strike="noStrike" dirty="0" err="1">
                <a:solidFill>
                  <a:srgbClr val="000000"/>
                </a:solidFill>
                <a:latin typeface="Arial"/>
                <a:ea typeface="Arial"/>
                <a:cs typeface="Arial"/>
                <a:sym typeface="Arial"/>
              </a:rPr>
              <a:t>eneric</a:t>
            </a:r>
            <a:r>
              <a:rPr lang="fr-FR" sz="1800" b="0" strike="noStrike" dirty="0">
                <a:solidFill>
                  <a:srgbClr val="000000"/>
                </a:solidFill>
                <a:latin typeface="Arial"/>
                <a:ea typeface="Arial"/>
                <a:cs typeface="Arial"/>
                <a:sym typeface="Arial"/>
              </a:rPr>
              <a:t> </a:t>
            </a:r>
            <a:r>
              <a:rPr lang="fr-FR" sz="1800" b="0" strike="noStrike" dirty="0" err="1">
                <a:solidFill>
                  <a:srgbClr val="000000"/>
                </a:solidFill>
                <a:latin typeface="Arial"/>
                <a:ea typeface="Arial"/>
                <a:cs typeface="Arial"/>
                <a:sym typeface="Arial"/>
              </a:rPr>
              <a:t>implementation</a:t>
            </a:r>
            <a:r>
              <a:rPr lang="fr-FR" sz="1800" b="0" strike="noStrike" dirty="0">
                <a:solidFill>
                  <a:srgbClr val="000000"/>
                </a:solidFill>
                <a:latin typeface="Arial"/>
                <a:ea typeface="Arial"/>
                <a:cs typeface="Arial"/>
                <a:sym typeface="Arial"/>
              </a:rPr>
              <a:t> for </a:t>
            </a:r>
            <a:r>
              <a:rPr lang="fr-FR" sz="1800" b="1" strike="noStrike" dirty="0" err="1">
                <a:solidFill>
                  <a:srgbClr val="000000"/>
                </a:solidFill>
                <a:latin typeface="Arial"/>
                <a:ea typeface="Arial"/>
                <a:cs typeface="Arial"/>
                <a:sym typeface="Arial"/>
              </a:rPr>
              <a:t>any</a:t>
            </a:r>
            <a:r>
              <a:rPr lang="fr-FR" sz="1800" b="1" strike="noStrike" dirty="0">
                <a:solidFill>
                  <a:srgbClr val="000000"/>
                </a:solidFill>
                <a:latin typeface="Arial"/>
                <a:ea typeface="Arial"/>
                <a:cs typeface="Arial"/>
                <a:sym typeface="Arial"/>
              </a:rPr>
              <a:t> distance </a:t>
            </a:r>
            <a:endParaRPr sz="1800" b="1" strike="noStrike" dirty="0">
              <a:solidFill>
                <a:srgbClr val="000000"/>
              </a:solidFill>
              <a:latin typeface="Arial"/>
              <a:ea typeface="Arial"/>
              <a:cs typeface="Arial"/>
              <a:sym typeface="Arial"/>
            </a:endParaRPr>
          </a:p>
          <a:p>
            <a:pPr marL="457200" marR="0" lvl="0" indent="0" algn="just" rtl="0">
              <a:lnSpc>
                <a:spcPct val="90000"/>
              </a:lnSpc>
              <a:spcBef>
                <a:spcPts val="0"/>
              </a:spcBef>
              <a:spcAft>
                <a:spcPts val="0"/>
              </a:spcAft>
              <a:buNone/>
            </a:pPr>
            <a:endParaRPr sz="1800" dirty="0"/>
          </a:p>
          <a:p>
            <a:pPr marL="457200" marR="0" lvl="0" indent="-342900" algn="just" rtl="0">
              <a:lnSpc>
                <a:spcPct val="90000"/>
              </a:lnSpc>
              <a:spcBef>
                <a:spcPts val="0"/>
              </a:spcBef>
              <a:spcAft>
                <a:spcPts val="0"/>
              </a:spcAft>
              <a:buSzPts val="1800"/>
              <a:buChar char="➢"/>
            </a:pPr>
            <a:r>
              <a:rPr lang="fr-FR" sz="1800" b="1" dirty="0"/>
              <a:t>STOMP</a:t>
            </a:r>
            <a:r>
              <a:rPr lang="fr-FR" sz="1800" b="0" strike="noStrike" dirty="0">
                <a:solidFill>
                  <a:srgbClr val="000000"/>
                </a:solidFill>
                <a:latin typeface="Arial"/>
                <a:ea typeface="Arial"/>
                <a:cs typeface="Arial"/>
                <a:sym typeface="Arial"/>
              </a:rPr>
              <a:t> [3] for :</a:t>
            </a:r>
            <a:endParaRPr sz="1800" b="0" strike="noStrike" dirty="0">
              <a:solidFill>
                <a:srgbClr val="000000"/>
              </a:solidFill>
              <a:latin typeface="Arial"/>
              <a:ea typeface="Arial"/>
              <a:cs typeface="Arial"/>
              <a:sym typeface="Arial"/>
            </a:endParaRPr>
          </a:p>
          <a:p>
            <a:pPr marL="914400" marR="0" lvl="1" indent="-342900" algn="just" rtl="0">
              <a:lnSpc>
                <a:spcPct val="90000"/>
              </a:lnSpc>
              <a:spcBef>
                <a:spcPts val="0"/>
              </a:spcBef>
              <a:spcAft>
                <a:spcPts val="0"/>
              </a:spcAft>
              <a:buSzPts val="1800"/>
              <a:buChar char="○"/>
            </a:pPr>
            <a:r>
              <a:rPr lang="fr-FR" sz="1800" i="1" dirty="0"/>
              <a:t>(</a:t>
            </a:r>
            <a:r>
              <a:rPr lang="fr-FR" sz="1800" b="0" i="1" strike="noStrike" dirty="0">
                <a:solidFill>
                  <a:srgbClr val="000000"/>
                </a:solidFill>
                <a:latin typeface="Arial"/>
                <a:ea typeface="Arial"/>
                <a:cs typeface="Arial"/>
                <a:sym typeface="Arial"/>
              </a:rPr>
              <a:t>z-</a:t>
            </a:r>
            <a:r>
              <a:rPr lang="fr-FR" sz="1800" b="0" i="1" strike="noStrike" dirty="0" err="1">
                <a:solidFill>
                  <a:srgbClr val="000000"/>
                </a:solidFill>
                <a:latin typeface="Arial"/>
                <a:ea typeface="Arial"/>
                <a:cs typeface="Arial"/>
                <a:sym typeface="Arial"/>
              </a:rPr>
              <a:t>normalized</a:t>
            </a:r>
            <a:r>
              <a:rPr lang="fr-FR" sz="1800" i="1" dirty="0"/>
              <a:t>)</a:t>
            </a:r>
            <a:r>
              <a:rPr lang="fr-FR" sz="1800" b="0" i="1" strike="noStrike" dirty="0">
                <a:solidFill>
                  <a:srgbClr val="000000"/>
                </a:solidFill>
                <a:latin typeface="Arial"/>
                <a:ea typeface="Arial"/>
                <a:cs typeface="Arial"/>
                <a:sym typeface="Arial"/>
              </a:rPr>
              <a:t> </a:t>
            </a:r>
            <a:r>
              <a:rPr lang="fr-FR" sz="1800" b="0" i="1" strike="noStrike" dirty="0" err="1">
                <a:solidFill>
                  <a:srgbClr val="000000"/>
                </a:solidFill>
                <a:latin typeface="Arial"/>
                <a:ea typeface="Arial"/>
                <a:cs typeface="Arial"/>
                <a:sym typeface="Arial"/>
              </a:rPr>
              <a:t>Euclidean</a:t>
            </a:r>
            <a:endParaRPr sz="1800" b="0" i="1" strike="noStrike" dirty="0">
              <a:solidFill>
                <a:srgbClr val="000000"/>
              </a:solidFill>
              <a:latin typeface="Arial"/>
              <a:ea typeface="Arial"/>
              <a:cs typeface="Arial"/>
              <a:sym typeface="Arial"/>
            </a:endParaRPr>
          </a:p>
          <a:p>
            <a:pPr marL="914400" marR="0" lvl="1" indent="-342900" algn="just" rtl="0">
              <a:lnSpc>
                <a:spcPct val="90000"/>
              </a:lnSpc>
              <a:spcBef>
                <a:spcPts val="0"/>
              </a:spcBef>
              <a:spcAft>
                <a:spcPts val="0"/>
              </a:spcAft>
              <a:buSzPts val="1800"/>
              <a:buChar char="○"/>
            </a:pPr>
            <a:r>
              <a:rPr lang="fr-FR" sz="1800" i="1" dirty="0"/>
              <a:t>(</a:t>
            </a:r>
            <a:r>
              <a:rPr lang="fr-FR" sz="1800" b="0" i="1" strike="noStrike" dirty="0">
                <a:solidFill>
                  <a:srgbClr val="000000"/>
                </a:solidFill>
                <a:latin typeface="Arial"/>
                <a:ea typeface="Arial"/>
                <a:cs typeface="Arial"/>
                <a:sym typeface="Arial"/>
              </a:rPr>
              <a:t>z-</a:t>
            </a:r>
            <a:r>
              <a:rPr lang="fr-FR" sz="1800" b="0" i="1" strike="noStrike" dirty="0" err="1">
                <a:solidFill>
                  <a:srgbClr val="000000"/>
                </a:solidFill>
                <a:latin typeface="Arial"/>
                <a:ea typeface="Arial"/>
                <a:cs typeface="Arial"/>
                <a:sym typeface="Arial"/>
              </a:rPr>
              <a:t>normalized</a:t>
            </a:r>
            <a:r>
              <a:rPr lang="fr-FR" sz="1800" b="0" i="1" strike="noStrike" dirty="0">
                <a:solidFill>
                  <a:srgbClr val="000000"/>
                </a:solidFill>
                <a:latin typeface="Arial"/>
                <a:ea typeface="Arial"/>
                <a:cs typeface="Arial"/>
                <a:sym typeface="Arial"/>
              </a:rPr>
              <a:t>) </a:t>
            </a:r>
            <a:r>
              <a:rPr lang="fr-FR" sz="1800" b="0" i="1" strike="noStrike" dirty="0" err="1">
                <a:solidFill>
                  <a:srgbClr val="000000"/>
                </a:solidFill>
                <a:latin typeface="Arial"/>
                <a:ea typeface="Arial"/>
                <a:cs typeface="Arial"/>
                <a:sym typeface="Arial"/>
              </a:rPr>
              <a:t>Squared</a:t>
            </a:r>
            <a:endParaRPr sz="1800" i="1" dirty="0"/>
          </a:p>
          <a:p>
            <a:pPr marL="914400" marR="0" lvl="0" indent="0" algn="just" rtl="0">
              <a:lnSpc>
                <a:spcPct val="90000"/>
              </a:lnSpc>
              <a:spcBef>
                <a:spcPts val="0"/>
              </a:spcBef>
              <a:spcAft>
                <a:spcPts val="0"/>
              </a:spcAft>
              <a:buNone/>
            </a:pPr>
            <a:endParaRPr sz="1800" i="1" dirty="0"/>
          </a:p>
          <a:p>
            <a:pPr marL="457200" marR="0" lvl="0" indent="-342900" algn="just" rtl="0">
              <a:lnSpc>
                <a:spcPct val="90000"/>
              </a:lnSpc>
              <a:spcBef>
                <a:spcPts val="0"/>
              </a:spcBef>
              <a:spcAft>
                <a:spcPts val="0"/>
              </a:spcAft>
              <a:buSzPts val="1800"/>
              <a:buChar char="➢"/>
            </a:pPr>
            <a:r>
              <a:rPr lang="fr-FR" sz="1800" b="1" dirty="0" err="1"/>
              <a:t>Supported</a:t>
            </a:r>
            <a:r>
              <a:rPr lang="fr-FR" sz="1800" b="1" dirty="0"/>
              <a:t> inputs</a:t>
            </a:r>
            <a:r>
              <a:rPr lang="fr-FR" sz="1800" dirty="0"/>
              <a:t> :</a:t>
            </a:r>
            <a:endParaRPr sz="1800" dirty="0"/>
          </a:p>
          <a:p>
            <a:pPr marL="914400" marR="0" lvl="1" indent="-342900" algn="just" rtl="0">
              <a:lnSpc>
                <a:spcPct val="90000"/>
              </a:lnSpc>
              <a:spcBef>
                <a:spcPts val="0"/>
              </a:spcBef>
              <a:spcAft>
                <a:spcPts val="0"/>
              </a:spcAft>
              <a:buSzPts val="1800"/>
              <a:buChar char="○"/>
            </a:pPr>
            <a:r>
              <a:rPr lang="fr-FR" sz="1800" dirty="0" err="1"/>
              <a:t>univariate</a:t>
            </a:r>
            <a:r>
              <a:rPr lang="fr-FR" sz="1800" dirty="0"/>
              <a:t> and </a:t>
            </a:r>
            <a:r>
              <a:rPr lang="fr-FR" sz="1800" b="0" strike="noStrike" dirty="0" err="1">
                <a:solidFill>
                  <a:srgbClr val="000000"/>
                </a:solidFill>
                <a:latin typeface="Arial"/>
                <a:ea typeface="Arial"/>
                <a:cs typeface="Arial"/>
                <a:sym typeface="Arial"/>
              </a:rPr>
              <a:t>multivariate</a:t>
            </a:r>
            <a:r>
              <a:rPr lang="fr-FR" sz="1800" b="0" strike="noStrike" dirty="0">
                <a:solidFill>
                  <a:srgbClr val="000000"/>
                </a:solidFill>
                <a:latin typeface="Arial"/>
                <a:ea typeface="Arial"/>
                <a:cs typeface="Arial"/>
                <a:sym typeface="Arial"/>
              </a:rPr>
              <a:t> </a:t>
            </a:r>
            <a:r>
              <a:rPr lang="fr-FR" sz="1800" dirty="0">
                <a:solidFill>
                  <a:schemeClr val="dk1"/>
                </a:solidFill>
              </a:rPr>
              <a:t>time </a:t>
            </a:r>
            <a:r>
              <a:rPr lang="fr-FR" sz="1800" dirty="0" err="1">
                <a:solidFill>
                  <a:schemeClr val="dk1"/>
                </a:solidFill>
              </a:rPr>
              <a:t>series</a:t>
            </a:r>
            <a:endParaRPr sz="1800" dirty="0"/>
          </a:p>
          <a:p>
            <a:pPr marL="914400" marR="0" lvl="1" indent="-342900" algn="just" rtl="0">
              <a:lnSpc>
                <a:spcPct val="90000"/>
              </a:lnSpc>
              <a:spcBef>
                <a:spcPts val="0"/>
              </a:spcBef>
              <a:spcAft>
                <a:spcPts val="0"/>
              </a:spcAft>
              <a:buSzPts val="1800"/>
              <a:buChar char="○"/>
            </a:pPr>
            <a:r>
              <a:rPr lang="fr-FR" sz="1800" dirty="0" err="1"/>
              <a:t>equal</a:t>
            </a:r>
            <a:r>
              <a:rPr lang="fr-FR" sz="1800" dirty="0"/>
              <a:t> and </a:t>
            </a:r>
            <a:r>
              <a:rPr lang="fr-FR" sz="1800" b="0" strike="noStrike" dirty="0" err="1">
                <a:solidFill>
                  <a:srgbClr val="000000"/>
                </a:solidFill>
                <a:latin typeface="Arial"/>
                <a:ea typeface="Arial"/>
                <a:cs typeface="Arial"/>
                <a:sym typeface="Arial"/>
              </a:rPr>
              <a:t>unequal</a:t>
            </a:r>
            <a:r>
              <a:rPr lang="fr-FR" sz="1800" b="0" strike="noStrike" dirty="0">
                <a:solidFill>
                  <a:srgbClr val="000000"/>
                </a:solidFill>
                <a:latin typeface="Arial"/>
                <a:ea typeface="Arial"/>
                <a:cs typeface="Arial"/>
                <a:sym typeface="Arial"/>
              </a:rPr>
              <a:t> </a:t>
            </a:r>
            <a:r>
              <a:rPr lang="fr-FR" sz="1800" b="0" strike="noStrike" dirty="0" err="1">
                <a:solidFill>
                  <a:srgbClr val="000000"/>
                </a:solidFill>
                <a:latin typeface="Arial"/>
                <a:ea typeface="Arial"/>
                <a:cs typeface="Arial"/>
                <a:sym typeface="Arial"/>
              </a:rPr>
              <a:t>length</a:t>
            </a:r>
            <a:r>
              <a:rPr lang="fr-FR" sz="1800" dirty="0"/>
              <a:t> time </a:t>
            </a:r>
            <a:r>
              <a:rPr lang="fr-FR" sz="1800" dirty="0" err="1"/>
              <a:t>series</a:t>
            </a:r>
            <a:r>
              <a:rPr lang="fr-FR" sz="1800" dirty="0"/>
              <a:t> </a:t>
            </a:r>
            <a:endParaRPr sz="1800" b="1" strike="noStrike" dirty="0">
              <a:solidFill>
                <a:srgbClr val="000000"/>
              </a:solidFill>
              <a:latin typeface="Arial"/>
              <a:ea typeface="Arial"/>
              <a:cs typeface="Arial"/>
              <a:sym typeface="Arial"/>
            </a:endParaRPr>
          </a:p>
          <a:p>
            <a:pPr marL="0" marR="0" lvl="0" indent="0" algn="l" rtl="0">
              <a:lnSpc>
                <a:spcPct val="90000"/>
              </a:lnSpc>
              <a:spcBef>
                <a:spcPts val="0"/>
              </a:spcBef>
              <a:spcAft>
                <a:spcPts val="0"/>
              </a:spcAft>
              <a:buNone/>
            </a:pPr>
            <a:endParaRPr sz="2100" b="1" strike="noStrike" dirty="0">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g2fb95174dfe_0_236"/>
          <p:cNvSpPr/>
          <p:nvPr/>
        </p:nvSpPr>
        <p:spPr>
          <a:xfrm>
            <a:off x="972000" y="144000"/>
            <a:ext cx="7199700" cy="11541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None/>
            </a:pPr>
            <a:r>
              <a:rPr lang="fr-FR" sz="3600">
                <a:solidFill>
                  <a:srgbClr val="FFFFFF"/>
                </a:solidFill>
                <a:latin typeface="Play"/>
                <a:ea typeface="Play"/>
                <a:cs typeface="Play"/>
                <a:sym typeface="Play"/>
              </a:rPr>
              <a:t>Benchmark for STOMP</a:t>
            </a:r>
            <a:endParaRPr sz="3600" b="0" strike="noStrike">
              <a:solidFill>
                <a:srgbClr val="000000"/>
              </a:solidFill>
              <a:latin typeface="Arial"/>
              <a:ea typeface="Arial"/>
              <a:cs typeface="Arial"/>
              <a:sym typeface="Arial"/>
            </a:endParaRPr>
          </a:p>
        </p:txBody>
      </p:sp>
      <p:sp>
        <p:nvSpPr>
          <p:cNvPr id="285" name="Google Shape;285;g2fb95174dfe_0_236"/>
          <p:cNvSpPr/>
          <p:nvPr/>
        </p:nvSpPr>
        <p:spPr>
          <a:xfrm>
            <a:off x="7818120" y="216000"/>
            <a:ext cx="1325400" cy="4896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fr-FR" sz="1400" b="0" strike="noStrike">
                <a:solidFill>
                  <a:srgbClr val="FFFFFF"/>
                </a:solidFill>
                <a:latin typeface="Arial"/>
                <a:ea typeface="Arial"/>
                <a:cs typeface="Arial"/>
                <a:sym typeface="Arial"/>
              </a:rPr>
              <a:t>ECML/PKDD 2024 Tutorial</a:t>
            </a:r>
            <a:endParaRPr sz="1400" b="0" strike="noStrike">
              <a:solidFill>
                <a:srgbClr val="000000"/>
              </a:solidFill>
              <a:latin typeface="Arial"/>
              <a:ea typeface="Arial"/>
              <a:cs typeface="Arial"/>
              <a:sym typeface="Arial"/>
            </a:endParaRPr>
          </a:p>
        </p:txBody>
      </p:sp>
      <p:pic>
        <p:nvPicPr>
          <p:cNvPr id="286" name="Google Shape;286;g2fb95174dfe_0_236"/>
          <p:cNvPicPr preferRelativeResize="0"/>
          <p:nvPr/>
        </p:nvPicPr>
        <p:blipFill rotWithShape="1">
          <a:blip r:embed="rId3">
            <a:alphaModFix/>
          </a:blip>
          <a:srcRect b="4397"/>
          <a:stretch/>
        </p:blipFill>
        <p:spPr>
          <a:xfrm>
            <a:off x="556500" y="1349475"/>
            <a:ext cx="3958950" cy="3384950"/>
          </a:xfrm>
          <a:prstGeom prst="rect">
            <a:avLst/>
          </a:prstGeom>
          <a:noFill/>
          <a:ln>
            <a:noFill/>
          </a:ln>
        </p:spPr>
      </p:pic>
      <p:pic>
        <p:nvPicPr>
          <p:cNvPr id="287" name="Google Shape;287;g2fb95174dfe_0_236"/>
          <p:cNvPicPr preferRelativeResize="0"/>
          <p:nvPr/>
        </p:nvPicPr>
        <p:blipFill rotWithShape="1">
          <a:blip r:embed="rId4">
            <a:alphaModFix/>
          </a:blip>
          <a:srcRect b="4397"/>
          <a:stretch/>
        </p:blipFill>
        <p:spPr>
          <a:xfrm>
            <a:off x="4711100" y="1349475"/>
            <a:ext cx="3734450" cy="3384938"/>
          </a:xfrm>
          <a:prstGeom prst="rect">
            <a:avLst/>
          </a:prstGeom>
          <a:noFill/>
          <a:ln>
            <a:noFill/>
          </a:ln>
        </p:spPr>
      </p:pic>
      <p:sp>
        <p:nvSpPr>
          <p:cNvPr id="288" name="Google Shape;288;g2fb95174dfe_0_236"/>
          <p:cNvSpPr txBox="1"/>
          <p:nvPr/>
        </p:nvSpPr>
        <p:spPr>
          <a:xfrm>
            <a:off x="2989275" y="4781750"/>
            <a:ext cx="3500100" cy="325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FR" sz="1500">
                <a:solidFill>
                  <a:srgbClr val="434343"/>
                </a:solidFill>
              </a:rPr>
              <a:t>x-axis : size of the input time series</a:t>
            </a:r>
            <a:endParaRPr sz="1500">
              <a:solidFill>
                <a:srgbClr val="434343"/>
              </a:solidFill>
            </a:endParaRPr>
          </a:p>
        </p:txBody>
      </p:sp>
      <p:sp>
        <p:nvSpPr>
          <p:cNvPr id="289" name="Google Shape;289;g2fb95174dfe_0_236"/>
          <p:cNvSpPr txBox="1"/>
          <p:nvPr/>
        </p:nvSpPr>
        <p:spPr>
          <a:xfrm>
            <a:off x="2847575" y="972300"/>
            <a:ext cx="4524000" cy="32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FR" sz="1500">
                <a:solidFill>
                  <a:srgbClr val="434343"/>
                </a:solidFill>
              </a:rPr>
              <a:t>query length as a fraction of the input size</a:t>
            </a:r>
            <a:endParaRPr sz="1500">
              <a:solidFill>
                <a:srgbClr val="434343"/>
              </a:solidFill>
            </a:endParaRPr>
          </a:p>
        </p:txBody>
      </p:sp>
      <p:sp>
        <p:nvSpPr>
          <p:cNvPr id="2" name="Rectangle 1">
            <a:extLst>
              <a:ext uri="{FF2B5EF4-FFF2-40B4-BE49-F238E27FC236}">
                <a16:creationId xmlns:a16="http://schemas.microsoft.com/office/drawing/2014/main" id="{066B0AE6-A239-FA46-D1A4-F1CF74959259}"/>
              </a:ext>
            </a:extLst>
          </p:cNvPr>
          <p:cNvSpPr/>
          <p:nvPr/>
        </p:nvSpPr>
        <p:spPr>
          <a:xfrm>
            <a:off x="6792685" y="4931229"/>
            <a:ext cx="2359479" cy="20410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g2fb95174dfe_0_23"/>
          <p:cNvSpPr/>
          <p:nvPr/>
        </p:nvSpPr>
        <p:spPr>
          <a:xfrm>
            <a:off x="2016000" y="144000"/>
            <a:ext cx="4961100" cy="6222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None/>
            </a:pPr>
            <a:r>
              <a:rPr lang="fr-FR" sz="3600" b="0" strike="noStrike">
                <a:solidFill>
                  <a:srgbClr val="FFFFFF"/>
                </a:solidFill>
                <a:latin typeface="Play"/>
                <a:ea typeface="Play"/>
                <a:cs typeface="Play"/>
                <a:sym typeface="Play"/>
              </a:rPr>
              <a:t>The different tasks</a:t>
            </a:r>
            <a:endParaRPr sz="3600" b="0" strike="noStrike">
              <a:solidFill>
                <a:srgbClr val="000000"/>
              </a:solidFill>
              <a:latin typeface="Arial"/>
              <a:ea typeface="Arial"/>
              <a:cs typeface="Arial"/>
              <a:sym typeface="Arial"/>
            </a:endParaRPr>
          </a:p>
        </p:txBody>
      </p:sp>
      <p:sp>
        <p:nvSpPr>
          <p:cNvPr id="151" name="Google Shape;151;g2fb95174dfe_0_23"/>
          <p:cNvSpPr/>
          <p:nvPr/>
        </p:nvSpPr>
        <p:spPr>
          <a:xfrm>
            <a:off x="7818120" y="216000"/>
            <a:ext cx="1325400" cy="4896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fr-FR" sz="1400" b="0" strike="noStrike">
                <a:solidFill>
                  <a:srgbClr val="FFFFFF"/>
                </a:solidFill>
                <a:latin typeface="Arial"/>
                <a:ea typeface="Arial"/>
                <a:cs typeface="Arial"/>
                <a:sym typeface="Arial"/>
              </a:rPr>
              <a:t>ECML/PKDD 2024 Tutorial</a:t>
            </a:r>
            <a:endParaRPr sz="1400" b="0" strike="noStrike">
              <a:solidFill>
                <a:srgbClr val="000000"/>
              </a:solidFill>
              <a:latin typeface="Arial"/>
              <a:ea typeface="Arial"/>
              <a:cs typeface="Arial"/>
              <a:sym typeface="Arial"/>
            </a:endParaRPr>
          </a:p>
        </p:txBody>
      </p:sp>
      <p:sp>
        <p:nvSpPr>
          <p:cNvPr id="152" name="Google Shape;152;g2fb95174dfe_0_23"/>
          <p:cNvSpPr/>
          <p:nvPr/>
        </p:nvSpPr>
        <p:spPr>
          <a:xfrm>
            <a:off x="108000" y="1260000"/>
            <a:ext cx="2843700" cy="3599700"/>
          </a:xfrm>
          <a:prstGeom prst="rect">
            <a:avLst/>
          </a:prstGeom>
          <a:solidFill>
            <a:srgbClr val="F2CDED"/>
          </a:solidFill>
          <a:ln w="10075" cap="flat" cmpd="sng">
            <a:solidFill>
              <a:srgbClr val="000000"/>
            </a:solidFill>
            <a:prstDash val="solid"/>
            <a:round/>
            <a:headEnd type="none" w="sm" len="sm"/>
            <a:tailEnd type="none" w="sm" len="sm"/>
          </a:ln>
        </p:spPr>
        <p:txBody>
          <a:bodyPr spcFirstLastPara="1" wrap="square" lIns="54350" tIns="20150" rIns="54350" bIns="20150" anchor="t" anchorCtr="0">
            <a:noAutofit/>
          </a:bodyPr>
          <a:lstStyle/>
          <a:p>
            <a:pPr marL="0" marR="0" lvl="0" indent="0" algn="ctr" rtl="0">
              <a:lnSpc>
                <a:spcPct val="90000"/>
              </a:lnSpc>
              <a:spcBef>
                <a:spcPts val="0"/>
              </a:spcBef>
              <a:spcAft>
                <a:spcPts val="0"/>
              </a:spcAft>
              <a:buNone/>
            </a:pPr>
            <a:r>
              <a:rPr lang="fr-FR" sz="2100" b="1" strike="noStrike">
                <a:solidFill>
                  <a:srgbClr val="000000"/>
                </a:solidFill>
                <a:latin typeface="Arial"/>
                <a:ea typeface="Arial"/>
                <a:cs typeface="Arial"/>
                <a:sym typeface="Arial"/>
              </a:rPr>
              <a:t>Query Search</a:t>
            </a:r>
            <a:endParaRPr sz="2100" b="0" strike="noStrike">
              <a:solidFill>
                <a:srgbClr val="000000"/>
              </a:solidFill>
              <a:latin typeface="Arial"/>
              <a:ea typeface="Arial"/>
              <a:cs typeface="Arial"/>
              <a:sym typeface="Arial"/>
            </a:endParaRPr>
          </a:p>
          <a:p>
            <a:pPr marL="0" marR="0" lvl="0" indent="0" algn="ctr" rtl="0">
              <a:lnSpc>
                <a:spcPct val="90000"/>
              </a:lnSpc>
              <a:spcBef>
                <a:spcPts val="0"/>
              </a:spcBef>
              <a:spcAft>
                <a:spcPts val="0"/>
              </a:spcAft>
              <a:buNone/>
            </a:pPr>
            <a:endParaRPr sz="2100" b="0" strike="noStrike">
              <a:solidFill>
                <a:srgbClr val="000000"/>
              </a:solidFill>
              <a:latin typeface="Arial"/>
              <a:ea typeface="Arial"/>
              <a:cs typeface="Arial"/>
              <a:sym typeface="Arial"/>
            </a:endParaRPr>
          </a:p>
          <a:p>
            <a:pPr marL="0" marR="0" lvl="0" indent="0" algn="l" rtl="0">
              <a:lnSpc>
                <a:spcPct val="90000"/>
              </a:lnSpc>
              <a:spcBef>
                <a:spcPts val="0"/>
              </a:spcBef>
              <a:spcAft>
                <a:spcPts val="0"/>
              </a:spcAft>
              <a:buNone/>
            </a:pPr>
            <a:r>
              <a:rPr lang="fr-FR" sz="1400" b="0" strike="noStrike">
                <a:solidFill>
                  <a:srgbClr val="000000"/>
                </a:solidFill>
                <a:latin typeface="Arial"/>
                <a:ea typeface="Arial"/>
                <a:cs typeface="Arial"/>
                <a:sym typeface="Arial"/>
              </a:rPr>
              <a:t>Given a query, find its best (or worse) matches in a time series dataset.</a:t>
            </a:r>
            <a:endParaRPr sz="1400" b="0" strike="noStrike">
              <a:solidFill>
                <a:srgbClr val="000000"/>
              </a:solidFill>
              <a:latin typeface="Arial"/>
              <a:ea typeface="Arial"/>
              <a:cs typeface="Arial"/>
              <a:sym typeface="Arial"/>
            </a:endParaRPr>
          </a:p>
        </p:txBody>
      </p:sp>
      <p:sp>
        <p:nvSpPr>
          <p:cNvPr id="153" name="Google Shape;153;g2fb95174dfe_0_23"/>
          <p:cNvSpPr/>
          <p:nvPr/>
        </p:nvSpPr>
        <p:spPr>
          <a:xfrm>
            <a:off x="3060000" y="1260000"/>
            <a:ext cx="2915700" cy="3599700"/>
          </a:xfrm>
          <a:prstGeom prst="rect">
            <a:avLst/>
          </a:prstGeom>
          <a:solidFill>
            <a:srgbClr val="F2CDED"/>
          </a:solidFill>
          <a:ln w="10075" cap="flat" cmpd="sng">
            <a:solidFill>
              <a:srgbClr val="000000"/>
            </a:solidFill>
            <a:prstDash val="solid"/>
            <a:round/>
            <a:headEnd type="none" w="sm" len="sm"/>
            <a:tailEnd type="none" w="sm" len="sm"/>
          </a:ln>
        </p:spPr>
        <p:txBody>
          <a:bodyPr spcFirstLastPara="1" wrap="square" lIns="68400" tIns="34200" rIns="68400" bIns="34200" anchor="t" anchorCtr="0">
            <a:noAutofit/>
          </a:bodyPr>
          <a:lstStyle/>
          <a:p>
            <a:pPr marL="0" marR="0" lvl="0" indent="0" algn="ctr" rtl="0">
              <a:lnSpc>
                <a:spcPct val="90000"/>
              </a:lnSpc>
              <a:spcBef>
                <a:spcPts val="0"/>
              </a:spcBef>
              <a:spcAft>
                <a:spcPts val="0"/>
              </a:spcAft>
              <a:buNone/>
            </a:pPr>
            <a:r>
              <a:rPr lang="fr-FR" sz="2100" b="1" strike="noStrike">
                <a:solidFill>
                  <a:srgbClr val="000000"/>
                </a:solidFill>
                <a:latin typeface="Arial"/>
                <a:ea typeface="Arial"/>
                <a:cs typeface="Arial"/>
                <a:sym typeface="Arial"/>
              </a:rPr>
              <a:t>Series Search</a:t>
            </a:r>
            <a:endParaRPr sz="2100" b="0" strike="noStrike">
              <a:solidFill>
                <a:srgbClr val="000000"/>
              </a:solidFill>
              <a:latin typeface="Arial"/>
              <a:ea typeface="Arial"/>
              <a:cs typeface="Arial"/>
              <a:sym typeface="Arial"/>
            </a:endParaRPr>
          </a:p>
          <a:p>
            <a:pPr marL="0" marR="0" lvl="0" indent="0" algn="ctr" rtl="0">
              <a:lnSpc>
                <a:spcPct val="90000"/>
              </a:lnSpc>
              <a:spcBef>
                <a:spcPts val="0"/>
              </a:spcBef>
              <a:spcAft>
                <a:spcPts val="0"/>
              </a:spcAft>
              <a:buNone/>
            </a:pPr>
            <a:endParaRPr sz="2100" b="0" strike="noStrike">
              <a:solidFill>
                <a:srgbClr val="000000"/>
              </a:solidFill>
              <a:latin typeface="Arial"/>
              <a:ea typeface="Arial"/>
              <a:cs typeface="Arial"/>
              <a:sym typeface="Arial"/>
            </a:endParaRPr>
          </a:p>
          <a:p>
            <a:pPr marL="0" marR="0" lvl="0" indent="0" algn="l" rtl="0">
              <a:lnSpc>
                <a:spcPct val="90000"/>
              </a:lnSpc>
              <a:spcBef>
                <a:spcPts val="0"/>
              </a:spcBef>
              <a:spcAft>
                <a:spcPts val="0"/>
              </a:spcAft>
              <a:buNone/>
            </a:pPr>
            <a:r>
              <a:rPr lang="fr-FR" sz="1400" b="0" strike="noStrike">
                <a:solidFill>
                  <a:srgbClr val="000000"/>
                </a:solidFill>
                <a:latin typeface="Arial"/>
                <a:ea typeface="Arial"/>
                <a:cs typeface="Arial"/>
                <a:sym typeface="Arial"/>
              </a:rPr>
              <a:t>Given a time series, find the  matches of all queries of size L in a time series dataset.</a:t>
            </a:r>
            <a:endParaRPr sz="1400" b="0" strike="noStrike">
              <a:solidFill>
                <a:srgbClr val="000000"/>
              </a:solidFill>
              <a:latin typeface="Arial"/>
              <a:ea typeface="Arial"/>
              <a:cs typeface="Arial"/>
              <a:sym typeface="Arial"/>
            </a:endParaRPr>
          </a:p>
        </p:txBody>
      </p:sp>
      <p:sp>
        <p:nvSpPr>
          <p:cNvPr id="154" name="Google Shape;154;g2fb95174dfe_0_23"/>
          <p:cNvSpPr/>
          <p:nvPr/>
        </p:nvSpPr>
        <p:spPr>
          <a:xfrm>
            <a:off x="6084000" y="1260000"/>
            <a:ext cx="2987700" cy="3599700"/>
          </a:xfrm>
          <a:prstGeom prst="rect">
            <a:avLst/>
          </a:prstGeom>
          <a:solidFill>
            <a:srgbClr val="F2CDED"/>
          </a:solidFill>
          <a:ln w="10075" cap="flat" cmpd="sng">
            <a:solidFill>
              <a:srgbClr val="000000"/>
            </a:solidFill>
            <a:prstDash val="solid"/>
            <a:round/>
            <a:headEnd type="none" w="sm" len="sm"/>
            <a:tailEnd type="none" w="sm" len="sm"/>
          </a:ln>
        </p:spPr>
        <p:txBody>
          <a:bodyPr spcFirstLastPara="1" wrap="square" lIns="73425" tIns="39225" rIns="73425" bIns="39225" anchor="t" anchorCtr="0">
            <a:noAutofit/>
          </a:bodyPr>
          <a:lstStyle/>
          <a:p>
            <a:pPr marL="0" marR="0" lvl="0" indent="0" algn="ctr" rtl="0">
              <a:lnSpc>
                <a:spcPct val="90000"/>
              </a:lnSpc>
              <a:spcBef>
                <a:spcPts val="0"/>
              </a:spcBef>
              <a:spcAft>
                <a:spcPts val="0"/>
              </a:spcAft>
              <a:buNone/>
            </a:pPr>
            <a:r>
              <a:rPr lang="fr-FR" sz="2100" b="1" strike="noStrike" dirty="0">
                <a:solidFill>
                  <a:srgbClr val="000000"/>
                </a:solidFill>
                <a:latin typeface="Arial"/>
                <a:ea typeface="Arial"/>
                <a:cs typeface="Arial"/>
                <a:sym typeface="Arial"/>
              </a:rPr>
              <a:t>Index </a:t>
            </a:r>
            <a:r>
              <a:rPr lang="fr-FR" sz="2100" b="1" strike="noStrike" dirty="0" err="1">
                <a:solidFill>
                  <a:srgbClr val="000000"/>
                </a:solidFill>
                <a:latin typeface="Arial"/>
                <a:ea typeface="Arial"/>
                <a:cs typeface="Arial"/>
                <a:sym typeface="Arial"/>
              </a:rPr>
              <a:t>Search</a:t>
            </a:r>
            <a:endParaRPr sz="2100" b="0" strike="noStrike" dirty="0">
              <a:solidFill>
                <a:srgbClr val="000000"/>
              </a:solidFill>
              <a:latin typeface="Arial"/>
              <a:ea typeface="Arial"/>
              <a:cs typeface="Arial"/>
              <a:sym typeface="Arial"/>
            </a:endParaRPr>
          </a:p>
          <a:p>
            <a:pPr marL="0" marR="0" lvl="0" indent="0" algn="ctr" rtl="0">
              <a:lnSpc>
                <a:spcPct val="90000"/>
              </a:lnSpc>
              <a:spcBef>
                <a:spcPts val="0"/>
              </a:spcBef>
              <a:spcAft>
                <a:spcPts val="0"/>
              </a:spcAft>
              <a:buNone/>
            </a:pPr>
            <a:endParaRPr sz="2100" b="0" strike="noStrike" dirty="0">
              <a:solidFill>
                <a:srgbClr val="000000"/>
              </a:solidFill>
              <a:latin typeface="Arial"/>
              <a:ea typeface="Arial"/>
              <a:cs typeface="Arial"/>
              <a:sym typeface="Arial"/>
            </a:endParaRPr>
          </a:p>
          <a:p>
            <a:pPr marL="0" marR="0" lvl="0" indent="0" algn="l" rtl="0">
              <a:lnSpc>
                <a:spcPct val="90000"/>
              </a:lnSpc>
              <a:spcBef>
                <a:spcPts val="0"/>
              </a:spcBef>
              <a:spcAft>
                <a:spcPts val="0"/>
              </a:spcAft>
              <a:buNone/>
            </a:pPr>
            <a:r>
              <a:rPr lang="fr-FR" sz="1400" b="0" strike="noStrike" dirty="0" err="1">
                <a:solidFill>
                  <a:srgbClr val="000000"/>
                </a:solidFill>
                <a:latin typeface="Arial"/>
                <a:ea typeface="Arial"/>
                <a:cs typeface="Arial"/>
                <a:sym typeface="Arial"/>
              </a:rPr>
              <a:t>Given</a:t>
            </a:r>
            <a:r>
              <a:rPr lang="fr-FR" sz="1400" b="0" strike="noStrike" dirty="0">
                <a:solidFill>
                  <a:srgbClr val="000000"/>
                </a:solidFill>
                <a:latin typeface="Arial"/>
                <a:ea typeface="Arial"/>
                <a:cs typeface="Arial"/>
                <a:sym typeface="Arial"/>
              </a:rPr>
              <a:t> a time </a:t>
            </a:r>
            <a:r>
              <a:rPr lang="fr-FR" sz="1400" b="0" strike="noStrike" dirty="0" err="1">
                <a:solidFill>
                  <a:srgbClr val="000000"/>
                </a:solidFill>
                <a:latin typeface="Arial"/>
                <a:ea typeface="Arial"/>
                <a:cs typeface="Arial"/>
                <a:sym typeface="Arial"/>
              </a:rPr>
              <a:t>series</a:t>
            </a:r>
            <a:r>
              <a:rPr lang="fr-FR" sz="1400" b="0" strike="noStrike" dirty="0">
                <a:solidFill>
                  <a:srgbClr val="000000"/>
                </a:solidFill>
                <a:latin typeface="Arial"/>
                <a:ea typeface="Arial"/>
                <a:cs typeface="Arial"/>
                <a:sym typeface="Arial"/>
              </a:rPr>
              <a:t> </a:t>
            </a:r>
            <a:r>
              <a:rPr lang="fr-FR" sz="1400" b="0" strike="noStrike" dirty="0" err="1">
                <a:solidFill>
                  <a:srgbClr val="000000"/>
                </a:solidFill>
                <a:latin typeface="Arial"/>
                <a:ea typeface="Arial"/>
                <a:cs typeface="Arial"/>
                <a:sym typeface="Arial"/>
              </a:rPr>
              <a:t>dataset</a:t>
            </a:r>
            <a:r>
              <a:rPr lang="fr-FR" sz="1400" b="0" strike="noStrike" dirty="0">
                <a:solidFill>
                  <a:srgbClr val="000000"/>
                </a:solidFill>
                <a:latin typeface="Arial"/>
                <a:ea typeface="Arial"/>
                <a:cs typeface="Arial"/>
                <a:sym typeface="Arial"/>
              </a:rPr>
              <a:t>, </a:t>
            </a:r>
            <a:r>
              <a:rPr lang="fr-FR" sz="1400" b="0" strike="noStrike" dirty="0" err="1">
                <a:solidFill>
                  <a:srgbClr val="000000"/>
                </a:solidFill>
                <a:latin typeface="Arial"/>
                <a:ea typeface="Arial"/>
                <a:cs typeface="Arial"/>
                <a:sym typeface="Arial"/>
              </a:rPr>
              <a:t>build</a:t>
            </a:r>
            <a:r>
              <a:rPr lang="fr-FR" sz="1400" b="0" strike="noStrike" dirty="0">
                <a:solidFill>
                  <a:srgbClr val="000000"/>
                </a:solidFill>
                <a:latin typeface="Arial"/>
                <a:ea typeface="Arial"/>
                <a:cs typeface="Arial"/>
                <a:sym typeface="Arial"/>
              </a:rPr>
              <a:t> an index to </a:t>
            </a:r>
            <a:r>
              <a:rPr lang="fr-FR" sz="1400" b="0" strike="noStrike" dirty="0" err="1">
                <a:solidFill>
                  <a:srgbClr val="000000"/>
                </a:solidFill>
                <a:latin typeface="Arial"/>
                <a:ea typeface="Arial"/>
                <a:cs typeface="Arial"/>
                <a:sym typeface="Arial"/>
              </a:rPr>
              <a:t>perform</a:t>
            </a:r>
            <a:r>
              <a:rPr lang="fr-FR" sz="1400" b="0" strike="noStrike" dirty="0">
                <a:solidFill>
                  <a:srgbClr val="000000"/>
                </a:solidFill>
                <a:latin typeface="Arial"/>
                <a:ea typeface="Arial"/>
                <a:cs typeface="Arial"/>
                <a:sym typeface="Arial"/>
              </a:rPr>
              <a:t> </a:t>
            </a:r>
            <a:r>
              <a:rPr lang="fr-FR" sz="1400" b="0" strike="noStrike" dirty="0" err="1">
                <a:solidFill>
                  <a:srgbClr val="000000"/>
                </a:solidFill>
                <a:latin typeface="Arial"/>
                <a:ea typeface="Arial"/>
                <a:cs typeface="Arial"/>
                <a:sym typeface="Arial"/>
              </a:rPr>
              <a:t>similarity</a:t>
            </a:r>
            <a:r>
              <a:rPr lang="fr-FR" sz="1400" b="0" strike="noStrike" dirty="0">
                <a:solidFill>
                  <a:srgbClr val="000000"/>
                </a:solidFill>
                <a:latin typeface="Arial"/>
                <a:ea typeface="Arial"/>
                <a:cs typeface="Arial"/>
                <a:sym typeface="Arial"/>
              </a:rPr>
              <a:t> </a:t>
            </a:r>
            <a:r>
              <a:rPr lang="fr-FR" sz="1400" b="0" strike="noStrike" dirty="0" err="1">
                <a:solidFill>
                  <a:srgbClr val="000000"/>
                </a:solidFill>
                <a:latin typeface="Arial"/>
                <a:ea typeface="Arial"/>
                <a:cs typeface="Arial"/>
                <a:sym typeface="Arial"/>
              </a:rPr>
              <a:t>search</a:t>
            </a:r>
            <a:r>
              <a:rPr lang="fr-FR" sz="1400" b="0" strike="noStrike" dirty="0">
                <a:solidFill>
                  <a:srgbClr val="000000"/>
                </a:solidFill>
                <a:latin typeface="Arial"/>
                <a:ea typeface="Arial"/>
                <a:cs typeface="Arial"/>
                <a:sym typeface="Arial"/>
              </a:rPr>
              <a:t> </a:t>
            </a:r>
            <a:r>
              <a:rPr lang="fr-FR" sz="1400" b="0" strike="noStrike" dirty="0" err="1">
                <a:solidFill>
                  <a:srgbClr val="000000"/>
                </a:solidFill>
                <a:latin typeface="Arial"/>
                <a:ea typeface="Arial"/>
                <a:cs typeface="Arial"/>
                <a:sym typeface="Arial"/>
              </a:rPr>
              <a:t>tasks</a:t>
            </a:r>
            <a:r>
              <a:rPr lang="fr-FR" sz="1400" b="0" strike="noStrike" dirty="0">
                <a:solidFill>
                  <a:srgbClr val="000000"/>
                </a:solidFill>
                <a:latin typeface="Arial"/>
                <a:ea typeface="Arial"/>
                <a:cs typeface="Arial"/>
                <a:sym typeface="Arial"/>
              </a:rPr>
              <a:t>.</a:t>
            </a:r>
            <a:endParaRPr sz="1400" b="0" strike="noStrike" dirty="0">
              <a:solidFill>
                <a:srgbClr val="000000"/>
              </a:solidFill>
              <a:latin typeface="Arial"/>
              <a:ea typeface="Arial"/>
              <a:cs typeface="Arial"/>
              <a:sym typeface="Arial"/>
            </a:endParaRPr>
          </a:p>
          <a:p>
            <a:pPr marL="0" marR="0" lvl="0" indent="0" algn="l" rtl="0">
              <a:lnSpc>
                <a:spcPct val="90000"/>
              </a:lnSpc>
              <a:spcBef>
                <a:spcPts val="0"/>
              </a:spcBef>
              <a:spcAft>
                <a:spcPts val="0"/>
              </a:spcAft>
              <a:buNone/>
            </a:pPr>
            <a:endParaRPr sz="1400" b="0" strike="noStrike" dirty="0">
              <a:solidFill>
                <a:srgbClr val="000000"/>
              </a:solidFill>
              <a:latin typeface="Arial"/>
              <a:ea typeface="Arial"/>
              <a:cs typeface="Arial"/>
              <a:sym typeface="Arial"/>
            </a:endParaRPr>
          </a:p>
          <a:p>
            <a:pPr marL="0" marR="0" lvl="0" indent="0" algn="l" rtl="0">
              <a:lnSpc>
                <a:spcPct val="90000"/>
              </a:lnSpc>
              <a:spcBef>
                <a:spcPts val="0"/>
              </a:spcBef>
              <a:spcAft>
                <a:spcPts val="0"/>
              </a:spcAft>
              <a:buNone/>
            </a:pPr>
            <a:endParaRPr sz="1400" b="0" strike="noStrike" dirty="0">
              <a:solidFill>
                <a:srgbClr val="000000"/>
              </a:solidFill>
              <a:latin typeface="Arial"/>
              <a:ea typeface="Arial"/>
              <a:cs typeface="Arial"/>
              <a:sym typeface="Arial"/>
            </a:endParaRPr>
          </a:p>
          <a:p>
            <a:pPr marL="0" marR="0" lvl="0" indent="0" algn="l" rtl="0">
              <a:lnSpc>
                <a:spcPct val="90000"/>
              </a:lnSpc>
              <a:spcBef>
                <a:spcPts val="0"/>
              </a:spcBef>
              <a:spcAft>
                <a:spcPts val="0"/>
              </a:spcAft>
              <a:buNone/>
            </a:pPr>
            <a:endParaRPr sz="1400" b="0" strike="noStrike" dirty="0">
              <a:solidFill>
                <a:srgbClr val="000000"/>
              </a:solidFill>
              <a:latin typeface="Arial"/>
              <a:ea typeface="Arial"/>
              <a:cs typeface="Arial"/>
              <a:sym typeface="Arial"/>
            </a:endParaRPr>
          </a:p>
          <a:p>
            <a:pPr marL="0" marR="0" lvl="0" indent="0" algn="l" rtl="0">
              <a:lnSpc>
                <a:spcPct val="90000"/>
              </a:lnSpc>
              <a:spcBef>
                <a:spcPts val="0"/>
              </a:spcBef>
              <a:spcAft>
                <a:spcPts val="0"/>
              </a:spcAft>
              <a:buNone/>
            </a:pPr>
            <a:endParaRPr sz="1400" b="0" strike="noStrike" dirty="0">
              <a:solidFill>
                <a:srgbClr val="000000"/>
              </a:solidFill>
              <a:latin typeface="Arial"/>
              <a:ea typeface="Arial"/>
              <a:cs typeface="Arial"/>
              <a:sym typeface="Arial"/>
            </a:endParaRPr>
          </a:p>
          <a:p>
            <a:pPr marL="0" marR="0" lvl="0" indent="0" algn="l" rtl="0">
              <a:lnSpc>
                <a:spcPct val="90000"/>
              </a:lnSpc>
              <a:spcBef>
                <a:spcPts val="0"/>
              </a:spcBef>
              <a:spcAft>
                <a:spcPts val="0"/>
              </a:spcAft>
              <a:buNone/>
            </a:pPr>
            <a:endParaRPr sz="1400" b="0" strike="noStrike" dirty="0">
              <a:solidFill>
                <a:srgbClr val="000000"/>
              </a:solidFill>
              <a:latin typeface="Arial"/>
              <a:ea typeface="Arial"/>
              <a:cs typeface="Arial"/>
              <a:sym typeface="Arial"/>
            </a:endParaRPr>
          </a:p>
          <a:p>
            <a:pPr marL="0" marR="0" lvl="0" indent="0" algn="l" rtl="0">
              <a:lnSpc>
                <a:spcPct val="90000"/>
              </a:lnSpc>
              <a:spcBef>
                <a:spcPts val="0"/>
              </a:spcBef>
              <a:spcAft>
                <a:spcPts val="0"/>
              </a:spcAft>
              <a:buNone/>
            </a:pPr>
            <a:endParaRPr sz="1400" b="0" strike="noStrike" dirty="0">
              <a:solidFill>
                <a:srgbClr val="000000"/>
              </a:solidFill>
              <a:latin typeface="Arial"/>
              <a:ea typeface="Arial"/>
              <a:cs typeface="Arial"/>
              <a:sym typeface="Arial"/>
            </a:endParaRPr>
          </a:p>
          <a:p>
            <a:pPr marL="0" marR="0" lvl="0" indent="0" algn="l" rtl="0">
              <a:lnSpc>
                <a:spcPct val="90000"/>
              </a:lnSpc>
              <a:spcBef>
                <a:spcPts val="0"/>
              </a:spcBef>
              <a:spcAft>
                <a:spcPts val="0"/>
              </a:spcAft>
              <a:buNone/>
            </a:pPr>
            <a:endParaRPr sz="1400" b="0" strike="noStrike" dirty="0">
              <a:solidFill>
                <a:srgbClr val="000000"/>
              </a:solidFill>
              <a:latin typeface="Arial"/>
              <a:ea typeface="Arial"/>
              <a:cs typeface="Arial"/>
              <a:sym typeface="Arial"/>
            </a:endParaRPr>
          </a:p>
          <a:p>
            <a:pPr marL="0" marR="0" lvl="0" indent="0" algn="l" rtl="0">
              <a:lnSpc>
                <a:spcPct val="90000"/>
              </a:lnSpc>
              <a:spcBef>
                <a:spcPts val="0"/>
              </a:spcBef>
              <a:spcAft>
                <a:spcPts val="0"/>
              </a:spcAft>
              <a:buNone/>
            </a:pPr>
            <a:endParaRPr sz="1400" b="0" strike="noStrike" dirty="0">
              <a:solidFill>
                <a:srgbClr val="000000"/>
              </a:solidFill>
              <a:latin typeface="Arial"/>
              <a:ea typeface="Arial"/>
              <a:cs typeface="Arial"/>
              <a:sym typeface="Arial"/>
            </a:endParaRPr>
          </a:p>
          <a:p>
            <a:pPr marL="0" marR="0" lvl="0" indent="0" algn="l" rtl="0">
              <a:lnSpc>
                <a:spcPct val="90000"/>
              </a:lnSpc>
              <a:spcBef>
                <a:spcPts val="0"/>
              </a:spcBef>
              <a:spcAft>
                <a:spcPts val="0"/>
              </a:spcAft>
              <a:buNone/>
            </a:pPr>
            <a:endParaRPr sz="1400" b="0" strike="noStrike" dirty="0">
              <a:solidFill>
                <a:srgbClr val="000000"/>
              </a:solidFill>
              <a:latin typeface="Arial"/>
              <a:ea typeface="Arial"/>
              <a:cs typeface="Arial"/>
              <a:sym typeface="Arial"/>
            </a:endParaRPr>
          </a:p>
          <a:p>
            <a:pPr marL="0" marR="0" lvl="0" indent="0" algn="l" rtl="0">
              <a:lnSpc>
                <a:spcPct val="90000"/>
              </a:lnSpc>
              <a:spcBef>
                <a:spcPts val="0"/>
              </a:spcBef>
              <a:spcAft>
                <a:spcPts val="0"/>
              </a:spcAft>
              <a:buNone/>
            </a:pPr>
            <a:endParaRPr sz="1400" b="0" strike="noStrike" dirty="0">
              <a:solidFill>
                <a:srgbClr val="000000"/>
              </a:solidFill>
              <a:latin typeface="Arial"/>
              <a:ea typeface="Arial"/>
              <a:cs typeface="Arial"/>
              <a:sym typeface="Arial"/>
            </a:endParaRPr>
          </a:p>
          <a:p>
            <a:pPr marL="0" marR="0" lvl="0" indent="0" algn="l" rtl="0">
              <a:lnSpc>
                <a:spcPct val="90000"/>
              </a:lnSpc>
              <a:spcBef>
                <a:spcPts val="0"/>
              </a:spcBef>
              <a:spcAft>
                <a:spcPts val="0"/>
              </a:spcAft>
              <a:buNone/>
            </a:pPr>
            <a:endParaRPr lang="fr-FR" sz="1400" b="0" strike="noStrike" dirty="0">
              <a:solidFill>
                <a:srgbClr val="000000"/>
              </a:solidFill>
              <a:latin typeface="Arial"/>
              <a:ea typeface="Arial"/>
              <a:cs typeface="Arial"/>
              <a:sym typeface="Arial"/>
            </a:endParaRPr>
          </a:p>
          <a:p>
            <a:pPr marL="0" marR="0" lvl="0" indent="0" algn="l" rtl="0">
              <a:lnSpc>
                <a:spcPct val="90000"/>
              </a:lnSpc>
              <a:spcBef>
                <a:spcPts val="0"/>
              </a:spcBef>
              <a:spcAft>
                <a:spcPts val="0"/>
              </a:spcAft>
              <a:buNone/>
            </a:pPr>
            <a:endParaRPr lang="fr-FR" sz="1050" dirty="0"/>
          </a:p>
          <a:p>
            <a:pPr marL="0" marR="0" lvl="0" indent="0" algn="l" rtl="0">
              <a:lnSpc>
                <a:spcPct val="90000"/>
              </a:lnSpc>
              <a:spcBef>
                <a:spcPts val="0"/>
              </a:spcBef>
              <a:spcAft>
                <a:spcPts val="0"/>
              </a:spcAft>
              <a:buNone/>
            </a:pPr>
            <a:r>
              <a:rPr lang="fr-FR" sz="1050" dirty="0"/>
              <a:t>Image </a:t>
            </a:r>
            <a:r>
              <a:rPr lang="fr-FR" sz="1050" dirty="0" err="1"/>
              <a:t>from</a:t>
            </a:r>
            <a:r>
              <a:rPr lang="fr-FR" sz="1050" dirty="0"/>
              <a:t> [1]</a:t>
            </a:r>
          </a:p>
          <a:p>
            <a:pPr marL="0" marR="0" lvl="0" indent="0" algn="l" rtl="0">
              <a:lnSpc>
                <a:spcPct val="90000"/>
              </a:lnSpc>
              <a:spcBef>
                <a:spcPts val="0"/>
              </a:spcBef>
              <a:spcAft>
                <a:spcPts val="0"/>
              </a:spcAft>
              <a:buNone/>
            </a:pPr>
            <a:endParaRPr sz="1400" b="0" strike="noStrike" dirty="0">
              <a:solidFill>
                <a:srgbClr val="000000"/>
              </a:solidFill>
              <a:latin typeface="Arial"/>
              <a:ea typeface="Arial"/>
              <a:cs typeface="Arial"/>
              <a:sym typeface="Arial"/>
            </a:endParaRPr>
          </a:p>
        </p:txBody>
      </p:sp>
      <p:pic>
        <p:nvPicPr>
          <p:cNvPr id="155" name="Google Shape;155;g2fb95174dfe_0_23"/>
          <p:cNvPicPr preferRelativeResize="0"/>
          <p:nvPr/>
        </p:nvPicPr>
        <p:blipFill rotWithShape="1">
          <a:blip r:embed="rId3">
            <a:alphaModFix/>
          </a:blip>
          <a:srcRect/>
          <a:stretch/>
        </p:blipFill>
        <p:spPr>
          <a:xfrm>
            <a:off x="180000" y="2664000"/>
            <a:ext cx="2702520" cy="1836000"/>
          </a:xfrm>
          <a:prstGeom prst="rect">
            <a:avLst/>
          </a:prstGeom>
          <a:noFill/>
          <a:ln>
            <a:noFill/>
          </a:ln>
        </p:spPr>
      </p:pic>
      <p:pic>
        <p:nvPicPr>
          <p:cNvPr id="156" name="Google Shape;156;g2fb95174dfe_0_23"/>
          <p:cNvPicPr preferRelativeResize="0"/>
          <p:nvPr/>
        </p:nvPicPr>
        <p:blipFill rotWithShape="1">
          <a:blip r:embed="rId4">
            <a:alphaModFix/>
          </a:blip>
          <a:srcRect/>
          <a:stretch/>
        </p:blipFill>
        <p:spPr>
          <a:xfrm>
            <a:off x="180000" y="4068000"/>
            <a:ext cx="1620000" cy="443520"/>
          </a:xfrm>
          <a:prstGeom prst="rect">
            <a:avLst/>
          </a:prstGeom>
          <a:noFill/>
          <a:ln>
            <a:noFill/>
          </a:ln>
        </p:spPr>
      </p:pic>
      <p:pic>
        <p:nvPicPr>
          <p:cNvPr id="157" name="Google Shape;157;g2fb95174dfe_0_23"/>
          <p:cNvPicPr preferRelativeResize="0"/>
          <p:nvPr/>
        </p:nvPicPr>
        <p:blipFill rotWithShape="1">
          <a:blip r:embed="rId5">
            <a:alphaModFix/>
          </a:blip>
          <a:srcRect/>
          <a:stretch/>
        </p:blipFill>
        <p:spPr>
          <a:xfrm>
            <a:off x="6156000" y="2602440"/>
            <a:ext cx="2880000" cy="2005560"/>
          </a:xfrm>
          <a:prstGeom prst="rect">
            <a:avLst/>
          </a:prstGeom>
          <a:noFill/>
          <a:ln>
            <a:noFill/>
          </a:ln>
        </p:spPr>
      </p:pic>
      <p:pic>
        <p:nvPicPr>
          <p:cNvPr id="158" name="Google Shape;158;g2fb95174dfe_0_23"/>
          <p:cNvPicPr preferRelativeResize="0"/>
          <p:nvPr/>
        </p:nvPicPr>
        <p:blipFill rotWithShape="1">
          <a:blip r:embed="rId6">
            <a:alphaModFix/>
          </a:blip>
          <a:srcRect/>
          <a:stretch/>
        </p:blipFill>
        <p:spPr>
          <a:xfrm>
            <a:off x="3132000" y="2628000"/>
            <a:ext cx="2771641" cy="1980001"/>
          </a:xfrm>
          <a:prstGeom prst="rect">
            <a:avLst/>
          </a:prstGeom>
          <a:noFill/>
          <a:ln>
            <a:noFill/>
          </a:ln>
        </p:spPr>
      </p:pic>
      <p:sp>
        <p:nvSpPr>
          <p:cNvPr id="2" name="Rectangle 1">
            <a:extLst>
              <a:ext uri="{FF2B5EF4-FFF2-40B4-BE49-F238E27FC236}">
                <a16:creationId xmlns:a16="http://schemas.microsoft.com/office/drawing/2014/main" id="{1132E4D8-61C7-CD0F-E44E-00DAE9B50AA7}"/>
              </a:ext>
            </a:extLst>
          </p:cNvPr>
          <p:cNvSpPr/>
          <p:nvPr/>
        </p:nvSpPr>
        <p:spPr>
          <a:xfrm>
            <a:off x="6792685" y="4931229"/>
            <a:ext cx="2359479" cy="20410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g2fb95174dfe_0_247"/>
          <p:cNvSpPr/>
          <p:nvPr/>
        </p:nvSpPr>
        <p:spPr>
          <a:xfrm>
            <a:off x="972000" y="144000"/>
            <a:ext cx="7199700" cy="11541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None/>
            </a:pPr>
            <a:r>
              <a:rPr lang="fr-FR" sz="3600" b="0" strike="noStrike">
                <a:solidFill>
                  <a:srgbClr val="FFFFFF"/>
                </a:solidFill>
                <a:latin typeface="Play"/>
                <a:ea typeface="Play"/>
                <a:cs typeface="Play"/>
                <a:sym typeface="Play"/>
              </a:rPr>
              <a:t>Series Search : </a:t>
            </a:r>
            <a:r>
              <a:rPr lang="fr-FR" sz="3600">
                <a:solidFill>
                  <a:srgbClr val="FFFFFF"/>
                </a:solidFill>
                <a:latin typeface="Play"/>
                <a:ea typeface="Play"/>
                <a:cs typeface="Play"/>
                <a:sym typeface="Play"/>
              </a:rPr>
              <a:t>Future plan</a:t>
            </a:r>
            <a:endParaRPr sz="3600" b="0" strike="noStrike">
              <a:solidFill>
                <a:srgbClr val="000000"/>
              </a:solidFill>
              <a:latin typeface="Arial"/>
              <a:ea typeface="Arial"/>
              <a:cs typeface="Arial"/>
              <a:sym typeface="Arial"/>
            </a:endParaRPr>
          </a:p>
        </p:txBody>
      </p:sp>
      <p:sp>
        <p:nvSpPr>
          <p:cNvPr id="295" name="Google Shape;295;g2fb95174dfe_0_247"/>
          <p:cNvSpPr/>
          <p:nvPr/>
        </p:nvSpPr>
        <p:spPr>
          <a:xfrm>
            <a:off x="7818120" y="216000"/>
            <a:ext cx="1325400" cy="4896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fr-FR" sz="1400" b="0" strike="noStrike">
                <a:solidFill>
                  <a:srgbClr val="FFFFFF"/>
                </a:solidFill>
                <a:latin typeface="Arial"/>
                <a:ea typeface="Arial"/>
                <a:cs typeface="Arial"/>
                <a:sym typeface="Arial"/>
              </a:rPr>
              <a:t>ECML/PKDD 2024 Tutorial</a:t>
            </a:r>
            <a:endParaRPr sz="1400" b="0" strike="noStrike">
              <a:solidFill>
                <a:srgbClr val="000000"/>
              </a:solidFill>
              <a:latin typeface="Arial"/>
              <a:ea typeface="Arial"/>
              <a:cs typeface="Arial"/>
              <a:sym typeface="Arial"/>
            </a:endParaRPr>
          </a:p>
        </p:txBody>
      </p:sp>
      <p:sp>
        <p:nvSpPr>
          <p:cNvPr id="296" name="Google Shape;296;g2fb95174dfe_0_247"/>
          <p:cNvSpPr/>
          <p:nvPr/>
        </p:nvSpPr>
        <p:spPr>
          <a:xfrm>
            <a:off x="4715300" y="1540175"/>
            <a:ext cx="4192800" cy="2894400"/>
          </a:xfrm>
          <a:prstGeom prst="rect">
            <a:avLst/>
          </a:prstGeom>
          <a:solidFill>
            <a:srgbClr val="F2CDED"/>
          </a:solidFill>
          <a:ln w="10075" cap="flat" cmpd="sng">
            <a:solidFill>
              <a:srgbClr val="000000"/>
            </a:solidFill>
            <a:prstDash val="solid"/>
            <a:round/>
            <a:headEnd type="none" w="sm" len="sm"/>
            <a:tailEnd type="none" w="sm" len="sm"/>
          </a:ln>
        </p:spPr>
        <p:txBody>
          <a:bodyPr spcFirstLastPara="1" wrap="square" lIns="54350" tIns="20150" rIns="54350" bIns="20150" anchor="t" anchorCtr="0">
            <a:noAutofit/>
          </a:bodyPr>
          <a:lstStyle/>
          <a:p>
            <a:pPr marL="0" marR="0" lvl="0" indent="0" algn="l" rtl="0">
              <a:lnSpc>
                <a:spcPct val="90000"/>
              </a:lnSpc>
              <a:spcBef>
                <a:spcPts val="0"/>
              </a:spcBef>
              <a:spcAft>
                <a:spcPts val="0"/>
              </a:spcAft>
              <a:buNone/>
            </a:pPr>
            <a:r>
              <a:rPr lang="fr-FR" sz="2100" b="1" u="sng" dirty="0" err="1"/>
              <a:t>Planned</a:t>
            </a:r>
            <a:r>
              <a:rPr lang="fr-FR" sz="2100" b="1" u="sng" dirty="0"/>
              <a:t> </a:t>
            </a:r>
            <a:r>
              <a:rPr lang="fr-FR" sz="2100" b="1" u="sng" dirty="0" err="1"/>
              <a:t>implementations</a:t>
            </a:r>
            <a:r>
              <a:rPr lang="fr-FR" sz="2100" dirty="0"/>
              <a:t>:</a:t>
            </a:r>
            <a:endParaRPr sz="2100" dirty="0"/>
          </a:p>
          <a:p>
            <a:pPr marL="0" marR="0" lvl="0" indent="0" algn="l" rtl="0">
              <a:lnSpc>
                <a:spcPct val="90000"/>
              </a:lnSpc>
              <a:spcBef>
                <a:spcPts val="0"/>
              </a:spcBef>
              <a:spcAft>
                <a:spcPts val="0"/>
              </a:spcAft>
              <a:buNone/>
            </a:pPr>
            <a:endParaRPr sz="2100" dirty="0"/>
          </a:p>
          <a:p>
            <a:pPr marL="457200" marR="0" lvl="0" indent="-342900" algn="l" rtl="0">
              <a:lnSpc>
                <a:spcPct val="90000"/>
              </a:lnSpc>
              <a:spcBef>
                <a:spcPts val="0"/>
              </a:spcBef>
              <a:spcAft>
                <a:spcPts val="0"/>
              </a:spcAft>
              <a:buClr>
                <a:schemeClr val="dk1"/>
              </a:buClr>
              <a:buSzPts val="1800"/>
              <a:buChar char="➢"/>
            </a:pPr>
            <a:r>
              <a:rPr lang="fr-FR" sz="2100" dirty="0">
                <a:solidFill>
                  <a:schemeClr val="dk1"/>
                </a:solidFill>
              </a:rPr>
              <a:t>The diverse matrix profile </a:t>
            </a:r>
            <a:r>
              <a:rPr lang="fr-FR" sz="2100" dirty="0" err="1">
                <a:solidFill>
                  <a:schemeClr val="dk1"/>
                </a:solidFill>
              </a:rPr>
              <a:t>implementations</a:t>
            </a:r>
            <a:r>
              <a:rPr lang="fr-FR" sz="2100" dirty="0">
                <a:solidFill>
                  <a:schemeClr val="dk1"/>
                </a:solidFill>
              </a:rPr>
              <a:t> for </a:t>
            </a:r>
            <a:r>
              <a:rPr lang="fr-FR" sz="2100" dirty="0" err="1">
                <a:solidFill>
                  <a:schemeClr val="dk1"/>
                </a:solidFill>
              </a:rPr>
              <a:t>Euclidean</a:t>
            </a:r>
            <a:r>
              <a:rPr lang="fr-FR" sz="2100" dirty="0">
                <a:solidFill>
                  <a:schemeClr val="dk1"/>
                </a:solidFill>
              </a:rPr>
              <a:t> and DTW [4] </a:t>
            </a:r>
          </a:p>
          <a:p>
            <a:pPr marL="114300" marR="0" lvl="0" algn="l" rtl="0">
              <a:lnSpc>
                <a:spcPct val="90000"/>
              </a:lnSpc>
              <a:spcBef>
                <a:spcPts val="0"/>
              </a:spcBef>
              <a:spcAft>
                <a:spcPts val="0"/>
              </a:spcAft>
              <a:buClr>
                <a:schemeClr val="dk1"/>
              </a:buClr>
              <a:buSzPts val="1800"/>
            </a:pPr>
            <a:endParaRPr sz="2100" dirty="0">
              <a:solidFill>
                <a:schemeClr val="dk1"/>
              </a:solidFill>
            </a:endParaRPr>
          </a:p>
          <a:p>
            <a:pPr marL="457200" marR="0" lvl="0" indent="-342900" algn="l" rtl="0">
              <a:lnSpc>
                <a:spcPct val="90000"/>
              </a:lnSpc>
              <a:spcBef>
                <a:spcPts val="0"/>
              </a:spcBef>
              <a:spcAft>
                <a:spcPts val="0"/>
              </a:spcAft>
              <a:buClr>
                <a:schemeClr val="dk1"/>
              </a:buClr>
              <a:buSzPts val="1800"/>
              <a:buChar char="➢"/>
            </a:pPr>
            <a:r>
              <a:rPr lang="fr-FR" sz="2100" dirty="0" err="1">
                <a:solidFill>
                  <a:schemeClr val="dk1"/>
                </a:solidFill>
              </a:rPr>
              <a:t>Attempt</a:t>
            </a:r>
            <a:r>
              <a:rPr lang="fr-FR" sz="2100" dirty="0">
                <a:solidFill>
                  <a:schemeClr val="dk1"/>
                </a:solidFill>
              </a:rPr>
              <a:t> to </a:t>
            </a:r>
            <a:r>
              <a:rPr lang="fr-FR" sz="2100" dirty="0" err="1">
                <a:solidFill>
                  <a:schemeClr val="dk1"/>
                </a:solidFill>
              </a:rPr>
              <a:t>generalize</a:t>
            </a:r>
            <a:r>
              <a:rPr lang="fr-FR" sz="2100" dirty="0">
                <a:solidFill>
                  <a:schemeClr val="dk1"/>
                </a:solidFill>
              </a:rPr>
              <a:t> </a:t>
            </a:r>
            <a:r>
              <a:rPr lang="fr-FR" sz="2100" dirty="0" err="1">
                <a:solidFill>
                  <a:schemeClr val="dk1"/>
                </a:solidFill>
              </a:rPr>
              <a:t>their</a:t>
            </a:r>
            <a:r>
              <a:rPr lang="fr-FR" sz="2100" dirty="0">
                <a:solidFill>
                  <a:schemeClr val="dk1"/>
                </a:solidFill>
              </a:rPr>
              <a:t> DTW </a:t>
            </a:r>
            <a:r>
              <a:rPr lang="fr-FR" sz="2100" dirty="0" err="1">
                <a:solidFill>
                  <a:schemeClr val="dk1"/>
                </a:solidFill>
              </a:rPr>
              <a:t>approach</a:t>
            </a:r>
            <a:r>
              <a:rPr lang="fr-FR" sz="2100" dirty="0">
                <a:solidFill>
                  <a:schemeClr val="dk1"/>
                </a:solidFill>
              </a:rPr>
              <a:t> to </a:t>
            </a:r>
            <a:r>
              <a:rPr lang="fr-FR" sz="2100" dirty="0" err="1">
                <a:solidFill>
                  <a:schemeClr val="dk1"/>
                </a:solidFill>
              </a:rPr>
              <a:t>other</a:t>
            </a:r>
            <a:r>
              <a:rPr lang="fr-FR" sz="2100" dirty="0">
                <a:solidFill>
                  <a:schemeClr val="dk1"/>
                </a:solidFill>
              </a:rPr>
              <a:t> </a:t>
            </a:r>
            <a:r>
              <a:rPr lang="fr-FR" sz="2100" dirty="0" err="1">
                <a:solidFill>
                  <a:schemeClr val="dk1"/>
                </a:solidFill>
              </a:rPr>
              <a:t>elastic</a:t>
            </a:r>
            <a:r>
              <a:rPr lang="fr-FR" sz="2100" dirty="0">
                <a:solidFill>
                  <a:schemeClr val="dk1"/>
                </a:solidFill>
              </a:rPr>
              <a:t> distances</a:t>
            </a:r>
            <a:br>
              <a:rPr lang="fr-FR" sz="2100" dirty="0">
                <a:solidFill>
                  <a:schemeClr val="dk1"/>
                </a:solidFill>
              </a:rPr>
            </a:br>
            <a:endParaRPr sz="2100" dirty="0">
              <a:solidFill>
                <a:schemeClr val="dk1"/>
              </a:solidFill>
            </a:endParaRPr>
          </a:p>
          <a:p>
            <a:pPr marL="0" marR="0" lvl="0" indent="0" algn="l" rtl="0">
              <a:lnSpc>
                <a:spcPct val="90000"/>
              </a:lnSpc>
              <a:spcBef>
                <a:spcPts val="0"/>
              </a:spcBef>
              <a:spcAft>
                <a:spcPts val="0"/>
              </a:spcAft>
              <a:buNone/>
            </a:pPr>
            <a:endParaRPr sz="2100" dirty="0">
              <a:solidFill>
                <a:schemeClr val="dk1"/>
              </a:solidFill>
            </a:endParaRPr>
          </a:p>
          <a:p>
            <a:pPr marL="457200" marR="0" lvl="0" indent="0" algn="l" rtl="0">
              <a:lnSpc>
                <a:spcPct val="90000"/>
              </a:lnSpc>
              <a:spcBef>
                <a:spcPts val="0"/>
              </a:spcBef>
              <a:spcAft>
                <a:spcPts val="0"/>
              </a:spcAft>
              <a:buNone/>
            </a:pPr>
            <a:endParaRPr sz="2100" dirty="0"/>
          </a:p>
          <a:p>
            <a:pPr marL="0" marR="0" lvl="0" indent="0" algn="l" rtl="0">
              <a:lnSpc>
                <a:spcPct val="90000"/>
              </a:lnSpc>
              <a:spcBef>
                <a:spcPts val="0"/>
              </a:spcBef>
              <a:spcAft>
                <a:spcPts val="0"/>
              </a:spcAft>
              <a:buNone/>
            </a:pPr>
            <a:endParaRPr sz="2100" b="0" strike="noStrike" dirty="0">
              <a:solidFill>
                <a:srgbClr val="000000"/>
              </a:solidFill>
              <a:latin typeface="Arial"/>
              <a:ea typeface="Arial"/>
              <a:cs typeface="Arial"/>
              <a:sym typeface="Arial"/>
            </a:endParaRPr>
          </a:p>
        </p:txBody>
      </p:sp>
      <p:sp>
        <p:nvSpPr>
          <p:cNvPr id="297" name="Google Shape;297;g2fb95174dfe_0_247"/>
          <p:cNvSpPr/>
          <p:nvPr/>
        </p:nvSpPr>
        <p:spPr>
          <a:xfrm>
            <a:off x="146957" y="1951264"/>
            <a:ext cx="4401593" cy="1934161"/>
          </a:xfrm>
          <a:prstGeom prst="rect">
            <a:avLst/>
          </a:prstGeom>
          <a:solidFill>
            <a:srgbClr val="F2CDED"/>
          </a:solidFill>
          <a:ln w="10075" cap="flat" cmpd="sng">
            <a:solidFill>
              <a:srgbClr val="000000"/>
            </a:solidFill>
            <a:prstDash val="solid"/>
            <a:round/>
            <a:headEnd type="none" w="sm" len="sm"/>
            <a:tailEnd type="none" w="sm" len="sm"/>
          </a:ln>
        </p:spPr>
        <p:txBody>
          <a:bodyPr spcFirstLastPara="1" wrap="square" lIns="54350" tIns="20150" rIns="54350" bIns="20150" anchor="t" anchorCtr="0">
            <a:noAutofit/>
          </a:bodyPr>
          <a:lstStyle/>
          <a:p>
            <a:pPr marL="0" lvl="0" indent="0" algn="l" rtl="0">
              <a:lnSpc>
                <a:spcPct val="90000"/>
              </a:lnSpc>
              <a:spcBef>
                <a:spcPts val="0"/>
              </a:spcBef>
              <a:spcAft>
                <a:spcPts val="0"/>
              </a:spcAft>
              <a:buNone/>
            </a:pPr>
            <a:r>
              <a:rPr lang="fr-FR" sz="2100" b="1" u="sng" dirty="0">
                <a:solidFill>
                  <a:schemeClr val="dk1"/>
                </a:solidFill>
              </a:rPr>
              <a:t>STOMP optimisations and </a:t>
            </a:r>
            <a:r>
              <a:rPr lang="fr-FR" sz="2100" b="1" u="sng" dirty="0" err="1">
                <a:solidFill>
                  <a:schemeClr val="dk1"/>
                </a:solidFill>
              </a:rPr>
              <a:t>refactoring</a:t>
            </a:r>
            <a:endParaRPr sz="2100" b="1" u="sng" dirty="0">
              <a:solidFill>
                <a:schemeClr val="dk1"/>
              </a:solidFill>
            </a:endParaRPr>
          </a:p>
          <a:p>
            <a:pPr marL="0" lvl="0" indent="0" algn="l" rtl="0">
              <a:lnSpc>
                <a:spcPct val="90000"/>
              </a:lnSpc>
              <a:spcBef>
                <a:spcPts val="0"/>
              </a:spcBef>
              <a:spcAft>
                <a:spcPts val="0"/>
              </a:spcAft>
              <a:buNone/>
            </a:pPr>
            <a:endParaRPr sz="2100" dirty="0">
              <a:solidFill>
                <a:schemeClr val="dk1"/>
              </a:solidFill>
            </a:endParaRPr>
          </a:p>
          <a:p>
            <a:pPr marL="457200" lvl="0" indent="-361950" algn="l" rtl="0">
              <a:lnSpc>
                <a:spcPct val="90000"/>
              </a:lnSpc>
              <a:spcBef>
                <a:spcPts val="0"/>
              </a:spcBef>
              <a:spcAft>
                <a:spcPts val="0"/>
              </a:spcAft>
              <a:buClr>
                <a:schemeClr val="dk1"/>
              </a:buClr>
              <a:buSzPts val="2100"/>
              <a:buChar char="➢"/>
            </a:pPr>
            <a:r>
              <a:rPr lang="fr-FR" sz="2100" dirty="0">
                <a:solidFill>
                  <a:schemeClr val="dk1"/>
                </a:solidFill>
              </a:rPr>
              <a:t>The </a:t>
            </a:r>
            <a:r>
              <a:rPr lang="fr-FR" sz="2100" dirty="0" err="1">
                <a:solidFill>
                  <a:schemeClr val="dk1"/>
                </a:solidFill>
              </a:rPr>
              <a:t>current</a:t>
            </a:r>
            <a:r>
              <a:rPr lang="fr-FR" sz="2100" dirty="0">
                <a:solidFill>
                  <a:schemeClr val="dk1"/>
                </a:solidFill>
              </a:rPr>
              <a:t> </a:t>
            </a:r>
            <a:r>
              <a:rPr lang="en-GB" sz="2100" dirty="0">
                <a:solidFill>
                  <a:schemeClr val="dk1"/>
                </a:solidFill>
              </a:rPr>
              <a:t>implementation</a:t>
            </a:r>
            <a:r>
              <a:rPr lang="fr-FR" sz="2100" dirty="0">
                <a:solidFill>
                  <a:schemeClr val="dk1"/>
                </a:solidFill>
              </a:rPr>
              <a:t> </a:t>
            </a:r>
            <a:r>
              <a:rPr lang="fr-FR" sz="2100" dirty="0" err="1">
                <a:solidFill>
                  <a:schemeClr val="dk1"/>
                </a:solidFill>
              </a:rPr>
              <a:t>is</a:t>
            </a:r>
            <a:r>
              <a:rPr lang="fr-FR" sz="2100" dirty="0">
                <a:solidFill>
                  <a:schemeClr val="dk1"/>
                </a:solidFill>
              </a:rPr>
              <a:t> a bit </a:t>
            </a:r>
            <a:r>
              <a:rPr lang="fr-FR" sz="2100" dirty="0" err="1">
                <a:solidFill>
                  <a:schemeClr val="dk1"/>
                </a:solidFill>
              </a:rPr>
              <a:t>messy</a:t>
            </a:r>
            <a:r>
              <a:rPr lang="fr-FR" sz="2100" dirty="0">
                <a:solidFill>
                  <a:schemeClr val="dk1"/>
                </a:solidFill>
              </a:rPr>
              <a:t>, and </a:t>
            </a:r>
            <a:r>
              <a:rPr lang="fr-FR" sz="2100" dirty="0" err="1">
                <a:solidFill>
                  <a:schemeClr val="dk1"/>
                </a:solidFill>
              </a:rPr>
              <a:t>could</a:t>
            </a:r>
            <a:r>
              <a:rPr lang="fr-FR" sz="2100" dirty="0">
                <a:solidFill>
                  <a:schemeClr val="dk1"/>
                </a:solidFill>
              </a:rPr>
              <a:t> use </a:t>
            </a:r>
            <a:r>
              <a:rPr lang="fr-FR" sz="2100" dirty="0" err="1">
                <a:solidFill>
                  <a:schemeClr val="dk1"/>
                </a:solidFill>
              </a:rPr>
              <a:t>some</a:t>
            </a:r>
            <a:r>
              <a:rPr lang="fr-FR" sz="2100" dirty="0">
                <a:solidFill>
                  <a:schemeClr val="dk1"/>
                </a:solidFill>
              </a:rPr>
              <a:t> optimisations and </a:t>
            </a:r>
            <a:r>
              <a:rPr lang="fr-FR" sz="2100" dirty="0" err="1">
                <a:solidFill>
                  <a:schemeClr val="dk1"/>
                </a:solidFill>
              </a:rPr>
              <a:t>refactoring</a:t>
            </a:r>
            <a:endParaRPr sz="2100" dirty="0">
              <a:solidFill>
                <a:schemeClr val="dk1"/>
              </a:solidFill>
            </a:endParaRPr>
          </a:p>
          <a:p>
            <a:pPr marL="457200" marR="0" lvl="0" indent="0" algn="l" rtl="0">
              <a:lnSpc>
                <a:spcPct val="90000"/>
              </a:lnSpc>
              <a:spcBef>
                <a:spcPts val="0"/>
              </a:spcBef>
              <a:spcAft>
                <a:spcPts val="0"/>
              </a:spcAft>
              <a:buNone/>
            </a:pPr>
            <a:endParaRPr sz="2000" b="1" u="sng" dirty="0"/>
          </a:p>
          <a:p>
            <a:pPr marL="0" marR="0" lvl="0" indent="0" algn="l" rtl="0">
              <a:lnSpc>
                <a:spcPct val="90000"/>
              </a:lnSpc>
              <a:spcBef>
                <a:spcPts val="0"/>
              </a:spcBef>
              <a:spcAft>
                <a:spcPts val="0"/>
              </a:spcAft>
              <a:buNone/>
            </a:pPr>
            <a:endParaRPr sz="2000" b="1" u="sng" dirty="0"/>
          </a:p>
        </p:txBody>
      </p:sp>
      <p:sp>
        <p:nvSpPr>
          <p:cNvPr id="2" name="Rectangle 1">
            <a:extLst>
              <a:ext uri="{FF2B5EF4-FFF2-40B4-BE49-F238E27FC236}">
                <a16:creationId xmlns:a16="http://schemas.microsoft.com/office/drawing/2014/main" id="{15F2A667-EBCD-CFA5-54E9-48854F7BEB9A}"/>
              </a:ext>
            </a:extLst>
          </p:cNvPr>
          <p:cNvSpPr/>
          <p:nvPr/>
        </p:nvSpPr>
        <p:spPr>
          <a:xfrm>
            <a:off x="6784521" y="4914901"/>
            <a:ext cx="2359479" cy="20410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2" name="Rectangle 1">
            <a:extLst>
              <a:ext uri="{FF2B5EF4-FFF2-40B4-BE49-F238E27FC236}">
                <a16:creationId xmlns:a16="http://schemas.microsoft.com/office/drawing/2014/main" id="{7DC46127-B6D8-AD31-E8CC-DF048DB54DF8}"/>
              </a:ext>
            </a:extLst>
          </p:cNvPr>
          <p:cNvSpPr/>
          <p:nvPr/>
        </p:nvSpPr>
        <p:spPr>
          <a:xfrm>
            <a:off x="6792685" y="4931229"/>
            <a:ext cx="2359479" cy="20410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302" name="Google Shape;302;g2fb95174dfe_0_72"/>
          <p:cNvSpPr/>
          <p:nvPr/>
        </p:nvSpPr>
        <p:spPr>
          <a:xfrm>
            <a:off x="1080000" y="105480"/>
            <a:ext cx="6737700" cy="11541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None/>
            </a:pPr>
            <a:r>
              <a:rPr lang="fr-FR" sz="3600" b="0" strike="noStrike">
                <a:solidFill>
                  <a:srgbClr val="FFFFFF"/>
                </a:solidFill>
                <a:latin typeface="Play"/>
                <a:ea typeface="Play"/>
                <a:cs typeface="Play"/>
                <a:sym typeface="Play"/>
              </a:rPr>
              <a:t>Index Search : future plans</a:t>
            </a:r>
            <a:endParaRPr sz="3600" b="0" strike="noStrike">
              <a:solidFill>
                <a:srgbClr val="000000"/>
              </a:solidFill>
              <a:latin typeface="Arial"/>
              <a:ea typeface="Arial"/>
              <a:cs typeface="Arial"/>
              <a:sym typeface="Arial"/>
            </a:endParaRPr>
          </a:p>
        </p:txBody>
      </p:sp>
      <p:sp>
        <p:nvSpPr>
          <p:cNvPr id="303" name="Google Shape;303;g2fb95174dfe_0_72"/>
          <p:cNvSpPr/>
          <p:nvPr/>
        </p:nvSpPr>
        <p:spPr>
          <a:xfrm>
            <a:off x="7818120" y="216000"/>
            <a:ext cx="1325400" cy="4896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fr-FR" sz="1400" b="0" strike="noStrike">
                <a:solidFill>
                  <a:srgbClr val="FFFFFF"/>
                </a:solidFill>
                <a:latin typeface="Arial"/>
                <a:ea typeface="Arial"/>
                <a:cs typeface="Arial"/>
                <a:sym typeface="Arial"/>
              </a:rPr>
              <a:t>ECML/PKDD 2024 Tutorial</a:t>
            </a:r>
            <a:endParaRPr sz="1400" b="0" strike="noStrike">
              <a:solidFill>
                <a:srgbClr val="000000"/>
              </a:solidFill>
              <a:latin typeface="Arial"/>
              <a:ea typeface="Arial"/>
              <a:cs typeface="Arial"/>
              <a:sym typeface="Arial"/>
            </a:endParaRPr>
          </a:p>
        </p:txBody>
      </p:sp>
      <p:sp>
        <p:nvSpPr>
          <p:cNvPr id="304" name="Google Shape;304;g2fb95174dfe_0_72"/>
          <p:cNvSpPr/>
          <p:nvPr/>
        </p:nvSpPr>
        <p:spPr>
          <a:xfrm>
            <a:off x="171450" y="1094014"/>
            <a:ext cx="8736650" cy="3944006"/>
          </a:xfrm>
          <a:prstGeom prst="rect">
            <a:avLst/>
          </a:prstGeom>
          <a:solidFill>
            <a:srgbClr val="F2CDED"/>
          </a:solidFill>
          <a:ln w="10075" cap="flat" cmpd="sng">
            <a:solidFill>
              <a:srgbClr val="000000"/>
            </a:solidFill>
            <a:prstDash val="solid"/>
            <a:round/>
            <a:headEnd type="none" w="sm" len="sm"/>
            <a:tailEnd type="none" w="sm" len="sm"/>
          </a:ln>
        </p:spPr>
        <p:txBody>
          <a:bodyPr spcFirstLastPara="1" wrap="square" lIns="54350" tIns="20150" rIns="54350" bIns="20150" anchor="t" anchorCtr="0">
            <a:noAutofit/>
          </a:bodyPr>
          <a:lstStyle/>
          <a:p>
            <a:pPr marL="0" marR="0" lvl="0" indent="0" algn="l" rtl="0">
              <a:lnSpc>
                <a:spcPct val="90000"/>
              </a:lnSpc>
              <a:spcBef>
                <a:spcPts val="0"/>
              </a:spcBef>
              <a:spcAft>
                <a:spcPts val="0"/>
              </a:spcAft>
              <a:buNone/>
            </a:pPr>
            <a:r>
              <a:rPr lang="fr-FR" sz="2100" b="1" u="sng" dirty="0" err="1"/>
              <a:t>Planned</a:t>
            </a:r>
            <a:r>
              <a:rPr lang="fr-FR" sz="2100" b="1" u="sng" dirty="0"/>
              <a:t> </a:t>
            </a:r>
            <a:r>
              <a:rPr lang="fr-FR" sz="2100" b="1" u="sng" dirty="0" err="1"/>
              <a:t>implementations</a:t>
            </a:r>
            <a:r>
              <a:rPr lang="fr-FR" sz="2100" dirty="0"/>
              <a:t>:</a:t>
            </a:r>
            <a:endParaRPr sz="2100" dirty="0"/>
          </a:p>
          <a:p>
            <a:pPr marL="0" marR="0" lvl="0" indent="0" algn="l" rtl="0">
              <a:lnSpc>
                <a:spcPct val="90000"/>
              </a:lnSpc>
              <a:spcBef>
                <a:spcPts val="0"/>
              </a:spcBef>
              <a:spcAft>
                <a:spcPts val="0"/>
              </a:spcAft>
              <a:buNone/>
            </a:pPr>
            <a:endParaRPr sz="2100" dirty="0"/>
          </a:p>
          <a:p>
            <a:pPr marL="457200" marR="0" lvl="0" indent="-342900" algn="l" rtl="0">
              <a:lnSpc>
                <a:spcPct val="90000"/>
              </a:lnSpc>
              <a:spcBef>
                <a:spcPts val="0"/>
              </a:spcBef>
              <a:spcAft>
                <a:spcPts val="0"/>
              </a:spcAft>
              <a:buClr>
                <a:schemeClr val="dk1"/>
              </a:buClr>
              <a:buSzPts val="1800"/>
              <a:buChar char="➢"/>
            </a:pPr>
            <a:r>
              <a:rPr lang="fr-FR" sz="1800" dirty="0" err="1">
                <a:solidFill>
                  <a:schemeClr val="dk1"/>
                </a:solidFill>
              </a:rPr>
              <a:t>We’ll</a:t>
            </a:r>
            <a:r>
              <a:rPr lang="fr-FR" sz="1800" dirty="0">
                <a:solidFill>
                  <a:schemeClr val="dk1"/>
                </a:solidFill>
              </a:rPr>
              <a:t> start </a:t>
            </a:r>
            <a:r>
              <a:rPr lang="fr-FR" sz="1800" dirty="0" err="1">
                <a:solidFill>
                  <a:schemeClr val="dk1"/>
                </a:solidFill>
              </a:rPr>
              <a:t>with</a:t>
            </a:r>
            <a:r>
              <a:rPr lang="fr-FR" sz="1800" dirty="0">
                <a:solidFill>
                  <a:schemeClr val="dk1"/>
                </a:solidFill>
              </a:rPr>
              <a:t> the </a:t>
            </a:r>
            <a:r>
              <a:rPr lang="fr-FR" sz="1800" dirty="0" err="1">
                <a:solidFill>
                  <a:schemeClr val="dk1"/>
                </a:solidFill>
              </a:rPr>
              <a:t>iSAX</a:t>
            </a:r>
            <a:r>
              <a:rPr lang="fr-FR" sz="1800" dirty="0">
                <a:solidFill>
                  <a:schemeClr val="dk1"/>
                </a:solidFill>
              </a:rPr>
              <a:t> </a:t>
            </a:r>
            <a:r>
              <a:rPr lang="fr-FR" sz="1800" dirty="0" err="1">
                <a:solidFill>
                  <a:schemeClr val="dk1"/>
                </a:solidFill>
              </a:rPr>
              <a:t>familly</a:t>
            </a:r>
            <a:r>
              <a:rPr lang="fr-FR" sz="1800" dirty="0">
                <a:solidFill>
                  <a:schemeClr val="dk1"/>
                </a:solidFill>
              </a:rPr>
              <a:t> of </a:t>
            </a:r>
            <a:r>
              <a:rPr lang="fr-FR" sz="1800" dirty="0" err="1">
                <a:solidFill>
                  <a:schemeClr val="dk1"/>
                </a:solidFill>
              </a:rPr>
              <a:t>methods</a:t>
            </a:r>
            <a:r>
              <a:rPr lang="fr-FR" sz="1800" dirty="0">
                <a:solidFill>
                  <a:schemeClr val="dk1"/>
                </a:solidFill>
              </a:rPr>
              <a:t> [5]</a:t>
            </a:r>
            <a:endParaRPr sz="1800" dirty="0">
              <a:solidFill>
                <a:schemeClr val="dk1"/>
              </a:solidFill>
            </a:endParaRPr>
          </a:p>
          <a:p>
            <a:pPr marL="457200" marR="0" lvl="0" indent="0" algn="l" rtl="0">
              <a:lnSpc>
                <a:spcPct val="90000"/>
              </a:lnSpc>
              <a:spcBef>
                <a:spcPts val="0"/>
              </a:spcBef>
              <a:spcAft>
                <a:spcPts val="0"/>
              </a:spcAft>
              <a:buNone/>
            </a:pPr>
            <a:endParaRPr sz="1800" dirty="0">
              <a:solidFill>
                <a:schemeClr val="dk1"/>
              </a:solidFill>
            </a:endParaRPr>
          </a:p>
          <a:p>
            <a:pPr marL="457200" marR="0" lvl="0" indent="0" algn="l" rtl="0">
              <a:lnSpc>
                <a:spcPct val="90000"/>
              </a:lnSpc>
              <a:spcBef>
                <a:spcPts val="0"/>
              </a:spcBef>
              <a:spcAft>
                <a:spcPts val="0"/>
              </a:spcAft>
              <a:buNone/>
            </a:pPr>
            <a:endParaRPr sz="1800" dirty="0">
              <a:solidFill>
                <a:schemeClr val="dk1"/>
              </a:solidFill>
            </a:endParaRPr>
          </a:p>
          <a:p>
            <a:pPr marL="0" marR="0" lvl="0" indent="0" algn="l" rtl="0">
              <a:lnSpc>
                <a:spcPct val="90000"/>
              </a:lnSpc>
              <a:spcBef>
                <a:spcPts val="0"/>
              </a:spcBef>
              <a:spcAft>
                <a:spcPts val="0"/>
              </a:spcAft>
              <a:buNone/>
            </a:pPr>
            <a:endParaRPr sz="1800" dirty="0">
              <a:solidFill>
                <a:schemeClr val="dk1"/>
              </a:solidFill>
            </a:endParaRPr>
          </a:p>
          <a:p>
            <a:pPr marL="457200" marR="0" lvl="0" indent="0" algn="l" rtl="0">
              <a:lnSpc>
                <a:spcPct val="90000"/>
              </a:lnSpc>
              <a:spcBef>
                <a:spcPts val="0"/>
              </a:spcBef>
              <a:spcAft>
                <a:spcPts val="0"/>
              </a:spcAft>
              <a:buNone/>
            </a:pPr>
            <a:endParaRPr sz="2100" dirty="0"/>
          </a:p>
          <a:p>
            <a:pPr marL="0" marR="0" lvl="0" indent="0" algn="l" rtl="0">
              <a:lnSpc>
                <a:spcPct val="90000"/>
              </a:lnSpc>
              <a:spcBef>
                <a:spcPts val="0"/>
              </a:spcBef>
              <a:spcAft>
                <a:spcPts val="0"/>
              </a:spcAft>
              <a:buNone/>
            </a:pPr>
            <a:endParaRPr sz="2100" b="0" strike="noStrike" dirty="0">
              <a:solidFill>
                <a:srgbClr val="000000"/>
              </a:solidFill>
              <a:latin typeface="Arial"/>
              <a:ea typeface="Arial"/>
              <a:cs typeface="Arial"/>
              <a:sym typeface="Arial"/>
            </a:endParaRPr>
          </a:p>
        </p:txBody>
      </p:sp>
      <p:pic>
        <p:nvPicPr>
          <p:cNvPr id="3" name="Image 2">
            <a:extLst>
              <a:ext uri="{FF2B5EF4-FFF2-40B4-BE49-F238E27FC236}">
                <a16:creationId xmlns:a16="http://schemas.microsoft.com/office/drawing/2014/main" id="{F340E5D3-E6BF-1F28-955A-4E493368356C}"/>
              </a:ext>
            </a:extLst>
          </p:cNvPr>
          <p:cNvPicPr>
            <a:picLocks noChangeAspect="1"/>
          </p:cNvPicPr>
          <p:nvPr/>
        </p:nvPicPr>
        <p:blipFill>
          <a:blip r:embed="rId3"/>
          <a:stretch>
            <a:fillRect/>
          </a:stretch>
        </p:blipFill>
        <p:spPr>
          <a:xfrm>
            <a:off x="961633" y="2025561"/>
            <a:ext cx="7027517" cy="2967502"/>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g2fb95174dfe_0_75"/>
          <p:cNvSpPr/>
          <p:nvPr/>
        </p:nvSpPr>
        <p:spPr>
          <a:xfrm>
            <a:off x="2016000" y="144000"/>
            <a:ext cx="4961100" cy="6222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None/>
            </a:pPr>
            <a:r>
              <a:rPr lang="fr-FR" sz="3600" b="0" strike="noStrike">
                <a:solidFill>
                  <a:srgbClr val="FFFFFF"/>
                </a:solidFill>
                <a:latin typeface="Play"/>
                <a:ea typeface="Play"/>
                <a:cs typeface="Play"/>
                <a:sym typeface="Play"/>
              </a:rPr>
              <a:t>References</a:t>
            </a:r>
            <a:endParaRPr sz="3600" b="0" strike="noStrike">
              <a:solidFill>
                <a:srgbClr val="000000"/>
              </a:solidFill>
              <a:latin typeface="Arial"/>
              <a:ea typeface="Arial"/>
              <a:cs typeface="Arial"/>
              <a:sym typeface="Arial"/>
            </a:endParaRPr>
          </a:p>
        </p:txBody>
      </p:sp>
      <p:sp>
        <p:nvSpPr>
          <p:cNvPr id="311" name="Google Shape;311;g2fb95174dfe_0_75"/>
          <p:cNvSpPr/>
          <p:nvPr/>
        </p:nvSpPr>
        <p:spPr>
          <a:xfrm>
            <a:off x="7818120" y="216000"/>
            <a:ext cx="1325400" cy="4896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fr-FR" sz="1400" b="0" strike="noStrike">
                <a:solidFill>
                  <a:srgbClr val="FFFFFF"/>
                </a:solidFill>
                <a:latin typeface="Arial"/>
                <a:ea typeface="Arial"/>
                <a:cs typeface="Arial"/>
                <a:sym typeface="Arial"/>
              </a:rPr>
              <a:t>ECML/PKDD 2024 Tutorial</a:t>
            </a:r>
            <a:endParaRPr sz="1400" b="0" strike="noStrike">
              <a:solidFill>
                <a:srgbClr val="000000"/>
              </a:solidFill>
              <a:latin typeface="Arial"/>
              <a:ea typeface="Arial"/>
              <a:cs typeface="Arial"/>
              <a:sym typeface="Arial"/>
            </a:endParaRPr>
          </a:p>
        </p:txBody>
      </p:sp>
      <p:sp>
        <p:nvSpPr>
          <p:cNvPr id="3" name="ZoneTexte 2">
            <a:extLst>
              <a:ext uri="{FF2B5EF4-FFF2-40B4-BE49-F238E27FC236}">
                <a16:creationId xmlns:a16="http://schemas.microsoft.com/office/drawing/2014/main" id="{BB7F651A-B4A6-70F3-C92C-7A6BBF754015}"/>
              </a:ext>
            </a:extLst>
          </p:cNvPr>
          <p:cNvSpPr txBox="1"/>
          <p:nvPr/>
        </p:nvSpPr>
        <p:spPr>
          <a:xfrm>
            <a:off x="171449" y="1143000"/>
            <a:ext cx="8874579" cy="2613023"/>
          </a:xfrm>
          <a:prstGeom prst="rect">
            <a:avLst/>
          </a:prstGeom>
          <a:noFill/>
        </p:spPr>
        <p:txBody>
          <a:bodyPr wrap="square">
            <a:spAutoFit/>
          </a:bodyPr>
          <a:lstStyle/>
          <a:p>
            <a:pPr marL="0" marR="0" lvl="0" indent="0" algn="l" rtl="0">
              <a:lnSpc>
                <a:spcPct val="90000"/>
              </a:lnSpc>
              <a:spcBef>
                <a:spcPts val="0"/>
              </a:spcBef>
              <a:spcAft>
                <a:spcPts val="0"/>
              </a:spcAft>
              <a:buNone/>
            </a:pPr>
            <a:r>
              <a:rPr lang="en-US" sz="1400" b="0" strike="noStrike" dirty="0">
                <a:solidFill>
                  <a:srgbClr val="000000"/>
                </a:solidFill>
                <a:latin typeface="Arial"/>
                <a:ea typeface="Arial"/>
                <a:cs typeface="Arial"/>
                <a:sym typeface="Arial"/>
              </a:rPr>
              <a:t>[1] </a:t>
            </a:r>
            <a:r>
              <a:rPr lang="en-US" dirty="0"/>
              <a:t>Coconut: sortable summarizations for scalable indexes over static and streaming data series. </a:t>
            </a:r>
            <a:r>
              <a:rPr lang="fr-FR" dirty="0" err="1"/>
              <a:t>Kondylakis</a:t>
            </a:r>
            <a:r>
              <a:rPr lang="fr-FR" dirty="0"/>
              <a:t>, H., Dayan, N., </a:t>
            </a:r>
            <a:r>
              <a:rPr lang="fr-FR" dirty="0" err="1"/>
              <a:t>Zoumpatianos</a:t>
            </a:r>
            <a:r>
              <a:rPr lang="fr-FR" dirty="0"/>
              <a:t>, K. </a:t>
            </a:r>
            <a:r>
              <a:rPr lang="fr-FR" i="1" dirty="0"/>
              <a:t>et al. </a:t>
            </a:r>
            <a:r>
              <a:rPr lang="en-US" i="1" dirty="0"/>
              <a:t>VLDB Journal</a:t>
            </a:r>
            <a:r>
              <a:rPr lang="en-US" dirty="0"/>
              <a:t> 28 (2019)</a:t>
            </a:r>
            <a:endParaRPr lang="fr-FR" i="1" dirty="0"/>
          </a:p>
          <a:p>
            <a:pPr marL="0" marR="0" lvl="0" indent="0" algn="l" rtl="0">
              <a:lnSpc>
                <a:spcPct val="90000"/>
              </a:lnSpc>
              <a:spcBef>
                <a:spcPts val="0"/>
              </a:spcBef>
              <a:spcAft>
                <a:spcPts val="0"/>
              </a:spcAft>
              <a:buNone/>
            </a:pPr>
            <a:endParaRPr lang="fr-FR" i="1" dirty="0"/>
          </a:p>
          <a:p>
            <a:pPr marL="0" marR="0" lvl="0" indent="0" algn="l" rtl="0">
              <a:lnSpc>
                <a:spcPct val="90000"/>
              </a:lnSpc>
              <a:spcBef>
                <a:spcPts val="0"/>
              </a:spcBef>
              <a:spcAft>
                <a:spcPts val="0"/>
              </a:spcAft>
              <a:buNone/>
            </a:pPr>
            <a:r>
              <a:rPr lang="en-US" dirty="0"/>
              <a:t>[2] Early abandoning and pruning for elastic distances including dynamic time warping Matthieu Herrmann, Geoffrey l. Webb. </a:t>
            </a:r>
            <a:r>
              <a:rPr lang="nn-NO" dirty="0"/>
              <a:t>Data Min Knowl Disc 35 (2021).</a:t>
            </a:r>
            <a:endParaRPr lang="fr-FR" sz="1400" dirty="0">
              <a:solidFill>
                <a:schemeClr val="dk1"/>
              </a:solidFill>
            </a:endParaRPr>
          </a:p>
          <a:p>
            <a:pPr>
              <a:lnSpc>
                <a:spcPct val="90000"/>
              </a:lnSpc>
            </a:pPr>
            <a:endParaRPr lang="fr-FR" dirty="0">
              <a:solidFill>
                <a:schemeClr val="dk1"/>
              </a:solidFill>
            </a:endParaRPr>
          </a:p>
          <a:p>
            <a:pPr>
              <a:lnSpc>
                <a:spcPct val="90000"/>
              </a:lnSpc>
            </a:pPr>
            <a:r>
              <a:rPr lang="fr-FR" dirty="0">
                <a:solidFill>
                  <a:schemeClr val="dk1"/>
                </a:solidFill>
              </a:rPr>
              <a:t>[3] </a:t>
            </a:r>
            <a:r>
              <a:rPr lang="fr-FR" dirty="0">
                <a:solidFill>
                  <a:schemeClr val="tx1"/>
                </a:solidFill>
                <a:effectLst/>
              </a:rPr>
              <a:t>Matrix Profile II: </a:t>
            </a:r>
            <a:r>
              <a:rPr lang="fr-FR" dirty="0" err="1">
                <a:solidFill>
                  <a:schemeClr val="tx1"/>
                </a:solidFill>
                <a:effectLst/>
              </a:rPr>
              <a:t>Exploiting</a:t>
            </a:r>
            <a:r>
              <a:rPr lang="fr-FR" dirty="0">
                <a:solidFill>
                  <a:schemeClr val="tx1"/>
                </a:solidFill>
                <a:effectLst/>
              </a:rPr>
              <a:t> a Novel </a:t>
            </a:r>
            <a:r>
              <a:rPr lang="fr-FR" dirty="0" err="1">
                <a:solidFill>
                  <a:schemeClr val="tx1"/>
                </a:solidFill>
                <a:effectLst/>
              </a:rPr>
              <a:t>Algorithm</a:t>
            </a:r>
            <a:r>
              <a:rPr lang="fr-FR" dirty="0">
                <a:solidFill>
                  <a:schemeClr val="tx1"/>
                </a:solidFill>
                <a:effectLst/>
              </a:rPr>
              <a:t> and </a:t>
            </a:r>
            <a:r>
              <a:rPr lang="fr-FR" dirty="0" err="1">
                <a:solidFill>
                  <a:schemeClr val="tx1"/>
                </a:solidFill>
                <a:effectLst/>
              </a:rPr>
              <a:t>GPUs</a:t>
            </a:r>
            <a:r>
              <a:rPr lang="fr-FR" dirty="0">
                <a:solidFill>
                  <a:schemeClr val="tx1"/>
                </a:solidFill>
                <a:effectLst/>
              </a:rPr>
              <a:t> to break the one </a:t>
            </a:r>
            <a:r>
              <a:rPr lang="fr-FR" dirty="0" err="1">
                <a:solidFill>
                  <a:schemeClr val="tx1"/>
                </a:solidFill>
                <a:effectLst/>
              </a:rPr>
              <a:t>Hundred</a:t>
            </a:r>
            <a:r>
              <a:rPr lang="fr-FR" dirty="0">
                <a:solidFill>
                  <a:schemeClr val="tx1"/>
                </a:solidFill>
                <a:effectLst/>
              </a:rPr>
              <a:t> Million </a:t>
            </a:r>
            <a:r>
              <a:rPr lang="fr-FR" dirty="0" err="1">
                <a:solidFill>
                  <a:schemeClr val="tx1"/>
                </a:solidFill>
                <a:effectLst/>
              </a:rPr>
              <a:t>Barrier</a:t>
            </a:r>
            <a:r>
              <a:rPr lang="fr-FR" dirty="0">
                <a:solidFill>
                  <a:schemeClr val="tx1"/>
                </a:solidFill>
                <a:effectLst/>
              </a:rPr>
              <a:t> for Time </a:t>
            </a:r>
            <a:r>
              <a:rPr lang="fr-FR" dirty="0" err="1">
                <a:solidFill>
                  <a:schemeClr val="tx1"/>
                </a:solidFill>
                <a:effectLst/>
              </a:rPr>
              <a:t>Series</a:t>
            </a:r>
            <a:r>
              <a:rPr lang="fr-FR" dirty="0">
                <a:solidFill>
                  <a:schemeClr val="tx1"/>
                </a:solidFill>
                <a:effectLst/>
              </a:rPr>
              <a:t> Motifs and Joins</a:t>
            </a:r>
            <a:r>
              <a:rPr lang="fr-FR" dirty="0">
                <a:solidFill>
                  <a:srgbClr val="990000"/>
                </a:solidFill>
                <a:effectLst/>
              </a:rPr>
              <a:t>.</a:t>
            </a:r>
            <a:r>
              <a:rPr lang="fr-FR" dirty="0"/>
              <a:t>  Yan Zhu et al. ICDM (2016)</a:t>
            </a:r>
            <a:endParaRPr lang="fr-FR" dirty="0">
              <a:solidFill>
                <a:schemeClr val="dk1"/>
              </a:solidFill>
            </a:endParaRPr>
          </a:p>
          <a:p>
            <a:pPr>
              <a:lnSpc>
                <a:spcPct val="90000"/>
              </a:lnSpc>
            </a:pPr>
            <a:endParaRPr lang="fr-FR" sz="1400" dirty="0">
              <a:solidFill>
                <a:schemeClr val="dk1"/>
              </a:solidFill>
            </a:endParaRPr>
          </a:p>
          <a:p>
            <a:pPr>
              <a:lnSpc>
                <a:spcPct val="90000"/>
              </a:lnSpc>
            </a:pPr>
            <a:r>
              <a:rPr lang="en-US" dirty="0"/>
              <a:t>[4]</a:t>
            </a:r>
            <a:r>
              <a:rPr lang="fr-FR" sz="1400" u="sng" dirty="0">
                <a:solidFill>
                  <a:schemeClr val="hlink"/>
                </a:solidFill>
                <a:hlinkClick r:id="rId3"/>
              </a:rPr>
              <a:t> https://www.cs.ucr.edu/~eamonn/MatrixProfile.html</a:t>
            </a:r>
            <a:endParaRPr lang="fr-FR" sz="1400" dirty="0">
              <a:solidFill>
                <a:schemeClr val="dk1"/>
              </a:solidFill>
            </a:endParaRPr>
          </a:p>
          <a:p>
            <a:pPr>
              <a:lnSpc>
                <a:spcPct val="90000"/>
              </a:lnSpc>
            </a:pPr>
            <a:endParaRPr lang="fr-FR" dirty="0">
              <a:solidFill>
                <a:schemeClr val="dk1"/>
              </a:solidFill>
            </a:endParaRPr>
          </a:p>
          <a:p>
            <a:pPr>
              <a:lnSpc>
                <a:spcPct val="90000"/>
              </a:lnSpc>
            </a:pPr>
            <a:r>
              <a:rPr lang="fr-FR" dirty="0">
                <a:solidFill>
                  <a:schemeClr val="dk1"/>
                </a:solidFill>
              </a:rPr>
              <a:t>[5] </a:t>
            </a:r>
            <a:r>
              <a:rPr lang="en-US" dirty="0"/>
              <a:t>Evolution of a Data Series Index</a:t>
            </a:r>
            <a:r>
              <a:rPr lang="en-US" b="1" dirty="0"/>
              <a:t>. </a:t>
            </a:r>
            <a:r>
              <a:rPr lang="en-US" dirty="0"/>
              <a:t>Themis</a:t>
            </a:r>
            <a:r>
              <a:rPr lang="en-US" b="1" dirty="0"/>
              <a:t> </a:t>
            </a:r>
            <a:r>
              <a:rPr lang="fr-FR" dirty="0" err="1"/>
              <a:t>Palpanas</a:t>
            </a:r>
            <a:r>
              <a:rPr lang="fr-FR" dirty="0"/>
              <a:t>. ISIP (2019)</a:t>
            </a:r>
            <a:endParaRPr lang="fr-FR" sz="1400" dirty="0">
              <a:solidFill>
                <a:schemeClr val="dk1"/>
              </a:solidFill>
            </a:endParaRPr>
          </a:p>
          <a:p>
            <a:pPr marL="0" marR="0" lvl="0" indent="0" algn="l" rtl="0">
              <a:lnSpc>
                <a:spcPct val="90000"/>
              </a:lnSpc>
              <a:spcBef>
                <a:spcPts val="0"/>
              </a:spcBef>
              <a:spcAft>
                <a:spcPts val="0"/>
              </a:spcAft>
              <a:buNone/>
            </a:pPr>
            <a:endParaRPr lang="en-US" sz="1400" b="0" strike="noStrike" dirty="0">
              <a:solidFill>
                <a:srgbClr val="000000"/>
              </a:solidFill>
              <a:latin typeface="Arial"/>
              <a:ea typeface="Arial"/>
              <a:cs typeface="Arial"/>
              <a:sym typeface="Arial"/>
            </a:endParaRPr>
          </a:p>
        </p:txBody>
      </p:sp>
      <p:sp>
        <p:nvSpPr>
          <p:cNvPr id="2" name="Rectangle 1">
            <a:extLst>
              <a:ext uri="{FF2B5EF4-FFF2-40B4-BE49-F238E27FC236}">
                <a16:creationId xmlns:a16="http://schemas.microsoft.com/office/drawing/2014/main" id="{71CDDCD7-BD43-A5F7-DE1A-6EA2497EAF16}"/>
              </a:ext>
            </a:extLst>
          </p:cNvPr>
          <p:cNvSpPr/>
          <p:nvPr/>
        </p:nvSpPr>
        <p:spPr>
          <a:xfrm>
            <a:off x="6792685" y="4931229"/>
            <a:ext cx="2359479" cy="20410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2" name="Rectangle 1">
            <a:extLst>
              <a:ext uri="{FF2B5EF4-FFF2-40B4-BE49-F238E27FC236}">
                <a16:creationId xmlns:a16="http://schemas.microsoft.com/office/drawing/2014/main" id="{A3E163D1-3E50-5299-FCCD-AD9D638500B0}"/>
              </a:ext>
            </a:extLst>
          </p:cNvPr>
          <p:cNvSpPr/>
          <p:nvPr/>
        </p:nvSpPr>
        <p:spPr>
          <a:xfrm>
            <a:off x="6792685" y="4931229"/>
            <a:ext cx="2359479" cy="20410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163" name="Google Shape;163;g2fb95174dfe_0_35"/>
          <p:cNvSpPr/>
          <p:nvPr/>
        </p:nvSpPr>
        <p:spPr>
          <a:xfrm>
            <a:off x="6156000" y="1836360"/>
            <a:ext cx="2844000" cy="3383700"/>
          </a:xfrm>
          <a:prstGeom prst="rect">
            <a:avLst/>
          </a:prstGeom>
          <a:solidFill>
            <a:srgbClr val="CCCCCC">
              <a:alpha val="22750"/>
            </a:srgbClr>
          </a:solidFill>
          <a:ln w="10075" cap="flat" cmpd="sng">
            <a:solidFill>
              <a:srgbClr val="000000"/>
            </a:solidFill>
            <a:prstDash val="solid"/>
            <a:round/>
            <a:headEnd type="none" w="sm" len="sm"/>
            <a:tailEnd type="none" w="sm" len="sm"/>
          </a:ln>
        </p:spPr>
        <p:txBody>
          <a:bodyPr spcFirstLastPara="1" wrap="square" lIns="54350" tIns="20150" rIns="54350" bIns="20150" anchor="t" anchorCtr="0">
            <a:noAutofit/>
          </a:bodyPr>
          <a:lstStyle/>
          <a:p>
            <a:pPr marL="0" marR="0" lvl="0" indent="0" algn="ctr" rtl="0">
              <a:lnSpc>
                <a:spcPct val="100000"/>
              </a:lnSpc>
              <a:spcBef>
                <a:spcPts val="0"/>
              </a:spcBef>
              <a:spcAft>
                <a:spcPts val="0"/>
              </a:spcAft>
              <a:buNone/>
            </a:pPr>
            <a:r>
              <a:rPr lang="fr-FR" sz="1000" b="1" strike="noStrike">
                <a:solidFill>
                  <a:srgbClr val="000000"/>
                </a:solidFill>
                <a:latin typeface="Arial"/>
                <a:ea typeface="Arial"/>
                <a:cs typeface="Arial"/>
                <a:sym typeface="Arial"/>
              </a:rPr>
              <a:t>Dot products between a query a the subsequences of a time series</a:t>
            </a:r>
            <a:endParaRPr sz="1000" b="0" strike="noStrike">
              <a:solidFill>
                <a:srgbClr val="000000"/>
              </a:solidFill>
              <a:latin typeface="Arial"/>
              <a:ea typeface="Arial"/>
              <a:cs typeface="Arial"/>
              <a:sym typeface="Arial"/>
            </a:endParaRPr>
          </a:p>
        </p:txBody>
      </p:sp>
      <p:sp>
        <p:nvSpPr>
          <p:cNvPr id="164" name="Google Shape;164;g2fb95174dfe_0_35"/>
          <p:cNvSpPr/>
          <p:nvPr/>
        </p:nvSpPr>
        <p:spPr>
          <a:xfrm>
            <a:off x="3096000" y="1836360"/>
            <a:ext cx="2844000" cy="3383700"/>
          </a:xfrm>
          <a:prstGeom prst="rect">
            <a:avLst/>
          </a:prstGeom>
          <a:solidFill>
            <a:srgbClr val="CCCCCC">
              <a:alpha val="22750"/>
            </a:srgbClr>
          </a:solidFill>
          <a:ln w="10075" cap="flat" cmpd="sng">
            <a:solidFill>
              <a:srgbClr val="000000"/>
            </a:solidFill>
            <a:prstDash val="solid"/>
            <a:round/>
            <a:headEnd type="none" w="sm" len="sm"/>
            <a:tailEnd type="none" w="sm" len="sm"/>
          </a:ln>
        </p:spPr>
        <p:txBody>
          <a:bodyPr spcFirstLastPara="1" wrap="square" lIns="54350" tIns="20150" rIns="54350" bIns="20150" anchor="t" anchorCtr="0">
            <a:noAutofit/>
          </a:bodyPr>
          <a:lstStyle/>
          <a:p>
            <a:pPr marL="0" marR="0" lvl="0" indent="0" algn="ctr" rtl="0">
              <a:lnSpc>
                <a:spcPct val="100000"/>
              </a:lnSpc>
              <a:spcBef>
                <a:spcPts val="0"/>
              </a:spcBef>
              <a:spcAft>
                <a:spcPts val="0"/>
              </a:spcAft>
              <a:buNone/>
            </a:pPr>
            <a:r>
              <a:rPr lang="fr-FR" sz="1000" b="1" strike="noStrike">
                <a:solidFill>
                  <a:srgbClr val="000000"/>
                </a:solidFill>
                <a:latin typeface="Arial"/>
                <a:ea typeface="Arial"/>
                <a:cs typeface="Arial"/>
                <a:sym typeface="Arial"/>
              </a:rPr>
              <a:t>Euclidean distance between a query and the subsequences of a time series</a:t>
            </a:r>
            <a:endParaRPr sz="1000" b="0" strike="noStrike">
              <a:solidFill>
                <a:srgbClr val="000000"/>
              </a:solidFill>
              <a:latin typeface="Arial"/>
              <a:ea typeface="Arial"/>
              <a:cs typeface="Arial"/>
              <a:sym typeface="Arial"/>
            </a:endParaRPr>
          </a:p>
        </p:txBody>
      </p:sp>
      <p:sp>
        <p:nvSpPr>
          <p:cNvPr id="165" name="Google Shape;165;g2fb95174dfe_0_35"/>
          <p:cNvSpPr/>
          <p:nvPr/>
        </p:nvSpPr>
        <p:spPr>
          <a:xfrm>
            <a:off x="1080000" y="25560"/>
            <a:ext cx="7019700" cy="6222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None/>
            </a:pPr>
            <a:r>
              <a:rPr lang="fr-FR" sz="3600" b="0" strike="noStrike">
                <a:solidFill>
                  <a:srgbClr val="FFFFFF"/>
                </a:solidFill>
                <a:latin typeface="Play"/>
                <a:ea typeface="Play"/>
                <a:cs typeface="Play"/>
                <a:sym typeface="Play"/>
              </a:rPr>
              <a:t>Interest for other fields</a:t>
            </a:r>
            <a:endParaRPr sz="3600" b="0" strike="noStrike">
              <a:solidFill>
                <a:srgbClr val="000000"/>
              </a:solidFill>
              <a:latin typeface="Arial"/>
              <a:ea typeface="Arial"/>
              <a:cs typeface="Arial"/>
              <a:sym typeface="Arial"/>
            </a:endParaRPr>
          </a:p>
          <a:p>
            <a:pPr marL="0" marR="0" lvl="0" indent="0" algn="ctr" rtl="0">
              <a:lnSpc>
                <a:spcPct val="100000"/>
              </a:lnSpc>
              <a:spcBef>
                <a:spcPts val="0"/>
              </a:spcBef>
              <a:spcAft>
                <a:spcPts val="0"/>
              </a:spcAft>
              <a:buNone/>
            </a:pPr>
            <a:r>
              <a:rPr lang="fr-FR" sz="1100" b="0" strike="noStrike">
                <a:solidFill>
                  <a:srgbClr val="FFFFFF"/>
                </a:solidFill>
                <a:latin typeface="Play"/>
                <a:ea typeface="Play"/>
                <a:cs typeface="Play"/>
                <a:sym typeface="Play"/>
              </a:rPr>
              <a:t>(a.k.a. why should I care?)</a:t>
            </a:r>
            <a:endParaRPr sz="1100" b="0" strike="noStrike">
              <a:solidFill>
                <a:srgbClr val="000000"/>
              </a:solidFill>
              <a:latin typeface="Arial"/>
              <a:ea typeface="Arial"/>
              <a:cs typeface="Arial"/>
              <a:sym typeface="Arial"/>
            </a:endParaRPr>
          </a:p>
        </p:txBody>
      </p:sp>
      <p:sp>
        <p:nvSpPr>
          <p:cNvPr id="166" name="Google Shape;166;g2fb95174dfe_0_35"/>
          <p:cNvSpPr/>
          <p:nvPr/>
        </p:nvSpPr>
        <p:spPr>
          <a:xfrm>
            <a:off x="7818120" y="216000"/>
            <a:ext cx="1325400" cy="4896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fr-FR" sz="1400" b="0" strike="noStrike">
                <a:solidFill>
                  <a:srgbClr val="FFFFFF"/>
                </a:solidFill>
                <a:latin typeface="Arial"/>
                <a:ea typeface="Arial"/>
                <a:cs typeface="Arial"/>
                <a:sym typeface="Arial"/>
              </a:rPr>
              <a:t>ECML/PKDD 2024 Tutorial</a:t>
            </a:r>
            <a:endParaRPr sz="1400" b="0" strike="noStrike">
              <a:solidFill>
                <a:srgbClr val="000000"/>
              </a:solidFill>
              <a:latin typeface="Arial"/>
              <a:ea typeface="Arial"/>
              <a:cs typeface="Arial"/>
              <a:sym typeface="Arial"/>
            </a:endParaRPr>
          </a:p>
        </p:txBody>
      </p:sp>
      <p:sp>
        <p:nvSpPr>
          <p:cNvPr id="167" name="Google Shape;167;g2fb95174dfe_0_35"/>
          <p:cNvSpPr/>
          <p:nvPr/>
        </p:nvSpPr>
        <p:spPr>
          <a:xfrm>
            <a:off x="180000" y="936000"/>
            <a:ext cx="8819700" cy="2649600"/>
          </a:xfrm>
          <a:prstGeom prst="rect">
            <a:avLst/>
          </a:prstGeom>
          <a:noFill/>
          <a:ln>
            <a:noFill/>
          </a:ln>
        </p:spPr>
        <p:txBody>
          <a:bodyPr spcFirstLastPara="1" wrap="square" lIns="90000" tIns="45000" rIns="90000" bIns="45000" anchor="t" anchorCtr="0">
            <a:noAutofit/>
          </a:bodyPr>
          <a:lstStyle/>
          <a:p>
            <a:pPr marL="0" marR="0" lvl="0" indent="0" algn="just" rtl="0">
              <a:lnSpc>
                <a:spcPct val="100000"/>
              </a:lnSpc>
              <a:spcBef>
                <a:spcPts val="0"/>
              </a:spcBef>
              <a:spcAft>
                <a:spcPts val="0"/>
              </a:spcAft>
              <a:buNone/>
            </a:pPr>
            <a:r>
              <a:rPr lang="fr-FR" sz="1600" b="0" strike="noStrike">
                <a:solidFill>
                  <a:srgbClr val="000000"/>
                </a:solidFill>
                <a:latin typeface="Arial"/>
                <a:ea typeface="Arial"/>
                <a:cs typeface="Arial"/>
                <a:sym typeface="Arial"/>
              </a:rPr>
              <a:t>Computing similarity is a common task in time series machine learning (e.g. distance-based algorithms, shapelets, etc.). Computational optimisation from similarity search c</a:t>
            </a:r>
            <a:r>
              <a:rPr lang="fr-FR" sz="1600"/>
              <a:t>an</a:t>
            </a:r>
            <a:r>
              <a:rPr lang="fr-FR" sz="1600" b="0" strike="noStrike">
                <a:solidFill>
                  <a:srgbClr val="000000"/>
                </a:solidFill>
                <a:latin typeface="Arial"/>
                <a:ea typeface="Arial"/>
                <a:cs typeface="Arial"/>
                <a:sym typeface="Arial"/>
              </a:rPr>
              <a:t> also be used in these other methods.</a:t>
            </a:r>
            <a:endParaRPr sz="1600" b="0" strike="noStrik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strike="noStrik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strike="noStrik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strike="noStrike">
              <a:solidFill>
                <a:srgbClr val="000000"/>
              </a:solidFill>
              <a:latin typeface="Arial"/>
              <a:ea typeface="Arial"/>
              <a:cs typeface="Arial"/>
              <a:sym typeface="Arial"/>
            </a:endParaRPr>
          </a:p>
        </p:txBody>
      </p:sp>
      <p:pic>
        <p:nvPicPr>
          <p:cNvPr id="168" name="Google Shape;168;g2fb95174dfe_0_35"/>
          <p:cNvPicPr preferRelativeResize="0"/>
          <p:nvPr/>
        </p:nvPicPr>
        <p:blipFill rotWithShape="1">
          <a:blip r:embed="rId3">
            <a:alphaModFix/>
          </a:blip>
          <a:srcRect/>
          <a:stretch/>
        </p:blipFill>
        <p:spPr>
          <a:xfrm>
            <a:off x="6264000" y="2446920"/>
            <a:ext cx="2628000" cy="2660760"/>
          </a:xfrm>
          <a:prstGeom prst="rect">
            <a:avLst/>
          </a:prstGeom>
          <a:noFill/>
          <a:ln>
            <a:noFill/>
          </a:ln>
        </p:spPr>
      </p:pic>
      <p:sp>
        <p:nvSpPr>
          <p:cNvPr id="169" name="Google Shape;169;g2fb95174dfe_0_35"/>
          <p:cNvSpPr/>
          <p:nvPr/>
        </p:nvSpPr>
        <p:spPr>
          <a:xfrm>
            <a:off x="72000" y="1836360"/>
            <a:ext cx="2844000" cy="3383700"/>
          </a:xfrm>
          <a:prstGeom prst="rect">
            <a:avLst/>
          </a:prstGeom>
          <a:solidFill>
            <a:srgbClr val="CCCCCC">
              <a:alpha val="22750"/>
            </a:srgbClr>
          </a:solidFill>
          <a:ln w="10075" cap="flat" cmpd="sng">
            <a:solidFill>
              <a:srgbClr val="000000"/>
            </a:solidFill>
            <a:prstDash val="solid"/>
            <a:round/>
            <a:headEnd type="none" w="sm" len="sm"/>
            <a:tailEnd type="none" w="sm" len="sm"/>
          </a:ln>
        </p:spPr>
        <p:txBody>
          <a:bodyPr spcFirstLastPara="1" wrap="square" lIns="54350" tIns="20150" rIns="54350" bIns="20150" anchor="t" anchorCtr="0">
            <a:noAutofit/>
          </a:bodyPr>
          <a:lstStyle/>
          <a:p>
            <a:pPr marL="0" marR="0" lvl="0" indent="0" algn="ctr" rtl="0">
              <a:lnSpc>
                <a:spcPct val="100000"/>
              </a:lnSpc>
              <a:spcBef>
                <a:spcPts val="0"/>
              </a:spcBef>
              <a:spcAft>
                <a:spcPts val="0"/>
              </a:spcAft>
              <a:buNone/>
            </a:pPr>
            <a:r>
              <a:rPr lang="fr-FR" sz="1000" b="1" strike="noStrike">
                <a:solidFill>
                  <a:srgbClr val="000000"/>
                </a:solidFill>
                <a:latin typeface="Arial"/>
                <a:ea typeface="Arial"/>
                <a:cs typeface="Arial"/>
                <a:sym typeface="Arial"/>
              </a:rPr>
              <a:t>Mean and std of the subsequences</a:t>
            </a:r>
            <a:endParaRPr sz="1000" b="0" strike="noStrike">
              <a:solidFill>
                <a:srgbClr val="000000"/>
              </a:solidFill>
              <a:latin typeface="Arial"/>
              <a:ea typeface="Arial"/>
              <a:cs typeface="Arial"/>
              <a:sym typeface="Arial"/>
            </a:endParaRPr>
          </a:p>
          <a:p>
            <a:pPr marL="0" marR="0" lvl="0" indent="0" algn="ctr" rtl="0">
              <a:lnSpc>
                <a:spcPct val="100000"/>
              </a:lnSpc>
              <a:spcBef>
                <a:spcPts val="0"/>
              </a:spcBef>
              <a:spcAft>
                <a:spcPts val="0"/>
              </a:spcAft>
              <a:buNone/>
            </a:pPr>
            <a:r>
              <a:rPr lang="fr-FR" sz="1000" b="1" strike="noStrike">
                <a:solidFill>
                  <a:srgbClr val="000000"/>
                </a:solidFill>
                <a:latin typeface="Arial"/>
                <a:ea typeface="Arial"/>
                <a:cs typeface="Arial"/>
                <a:sym typeface="Arial"/>
              </a:rPr>
              <a:t> of a time series</a:t>
            </a:r>
            <a:endParaRPr sz="1000" b="0" strike="noStrike">
              <a:solidFill>
                <a:srgbClr val="000000"/>
              </a:solidFill>
              <a:latin typeface="Arial"/>
              <a:ea typeface="Arial"/>
              <a:cs typeface="Arial"/>
              <a:sym typeface="Arial"/>
            </a:endParaRPr>
          </a:p>
          <a:p>
            <a:pPr marL="0" marR="0" lvl="0" indent="0" algn="ctr" rtl="0">
              <a:lnSpc>
                <a:spcPct val="100000"/>
              </a:lnSpc>
              <a:spcBef>
                <a:spcPts val="0"/>
              </a:spcBef>
              <a:spcAft>
                <a:spcPts val="0"/>
              </a:spcAft>
              <a:buNone/>
            </a:pPr>
            <a:endParaRPr sz="1000" b="0" strike="noStrike">
              <a:solidFill>
                <a:srgbClr val="000000"/>
              </a:solidFill>
              <a:latin typeface="Arial"/>
              <a:ea typeface="Arial"/>
              <a:cs typeface="Arial"/>
              <a:sym typeface="Arial"/>
            </a:endParaRPr>
          </a:p>
          <a:p>
            <a:pPr marL="0" marR="0" lvl="0" indent="0" algn="ctr" rtl="0">
              <a:lnSpc>
                <a:spcPct val="100000"/>
              </a:lnSpc>
              <a:spcBef>
                <a:spcPts val="0"/>
              </a:spcBef>
              <a:spcAft>
                <a:spcPts val="0"/>
              </a:spcAft>
              <a:buNone/>
            </a:pPr>
            <a:endParaRPr sz="1000" b="0" strike="noStrike">
              <a:solidFill>
                <a:srgbClr val="000000"/>
              </a:solidFill>
              <a:latin typeface="Arial"/>
              <a:ea typeface="Arial"/>
              <a:cs typeface="Arial"/>
              <a:sym typeface="Arial"/>
            </a:endParaRPr>
          </a:p>
        </p:txBody>
      </p:sp>
      <p:pic>
        <p:nvPicPr>
          <p:cNvPr id="170" name="Google Shape;170;g2fb95174dfe_0_35"/>
          <p:cNvPicPr preferRelativeResize="0"/>
          <p:nvPr/>
        </p:nvPicPr>
        <p:blipFill rotWithShape="1">
          <a:blip r:embed="rId4">
            <a:alphaModFix/>
          </a:blip>
          <a:srcRect/>
          <a:stretch/>
        </p:blipFill>
        <p:spPr>
          <a:xfrm>
            <a:off x="360000" y="2304000"/>
            <a:ext cx="2295720" cy="2803681"/>
          </a:xfrm>
          <a:prstGeom prst="rect">
            <a:avLst/>
          </a:prstGeom>
          <a:noFill/>
          <a:ln>
            <a:noFill/>
          </a:ln>
        </p:spPr>
      </p:pic>
      <p:pic>
        <p:nvPicPr>
          <p:cNvPr id="171" name="Google Shape;171;g2fb95174dfe_0_35"/>
          <p:cNvPicPr preferRelativeResize="0"/>
          <p:nvPr/>
        </p:nvPicPr>
        <p:blipFill rotWithShape="1">
          <a:blip r:embed="rId5">
            <a:alphaModFix/>
          </a:blip>
          <a:srcRect l="36824"/>
          <a:stretch/>
        </p:blipFill>
        <p:spPr>
          <a:xfrm>
            <a:off x="216000" y="2354400"/>
            <a:ext cx="277200" cy="2700000"/>
          </a:xfrm>
          <a:prstGeom prst="rect">
            <a:avLst/>
          </a:prstGeom>
          <a:noFill/>
          <a:ln>
            <a:noFill/>
          </a:ln>
        </p:spPr>
      </p:pic>
      <p:pic>
        <p:nvPicPr>
          <p:cNvPr id="172" name="Google Shape;172;g2fb95174dfe_0_35"/>
          <p:cNvPicPr preferRelativeResize="0"/>
          <p:nvPr/>
        </p:nvPicPr>
        <p:blipFill>
          <a:blip r:embed="rId6">
            <a:alphaModFix/>
          </a:blip>
          <a:stretch>
            <a:fillRect/>
          </a:stretch>
        </p:blipFill>
        <p:spPr>
          <a:xfrm>
            <a:off x="3265437" y="2326925"/>
            <a:ext cx="2505136" cy="280367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2" name="Rectangle 1">
            <a:extLst>
              <a:ext uri="{FF2B5EF4-FFF2-40B4-BE49-F238E27FC236}">
                <a16:creationId xmlns:a16="http://schemas.microsoft.com/office/drawing/2014/main" id="{5D26E38A-A2EA-69E6-DC20-893B50045737}"/>
              </a:ext>
            </a:extLst>
          </p:cNvPr>
          <p:cNvSpPr/>
          <p:nvPr/>
        </p:nvSpPr>
        <p:spPr>
          <a:xfrm>
            <a:off x="6792685" y="4931229"/>
            <a:ext cx="2359479" cy="20410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pic>
        <p:nvPicPr>
          <p:cNvPr id="7" name="Image 6" descr="Une image contenant ligne, Tracé, diagramme, texte&#10;&#10;Description générée automatiquement">
            <a:extLst>
              <a:ext uri="{FF2B5EF4-FFF2-40B4-BE49-F238E27FC236}">
                <a16:creationId xmlns:a16="http://schemas.microsoft.com/office/drawing/2014/main" id="{5353086E-2D91-F883-3594-57723A69957B}"/>
              </a:ext>
            </a:extLst>
          </p:cNvPr>
          <p:cNvPicPr>
            <a:picLocks noChangeAspect="1"/>
          </p:cNvPicPr>
          <p:nvPr/>
        </p:nvPicPr>
        <p:blipFill>
          <a:blip r:embed="rId3"/>
          <a:srcRect l="8615" t="7325" r="9474"/>
          <a:stretch/>
        </p:blipFill>
        <p:spPr>
          <a:xfrm>
            <a:off x="832757" y="1870410"/>
            <a:ext cx="7413226" cy="3271222"/>
          </a:xfrm>
          <a:prstGeom prst="rect">
            <a:avLst/>
          </a:prstGeom>
        </p:spPr>
      </p:pic>
      <p:sp>
        <p:nvSpPr>
          <p:cNvPr id="177" name="Google Shape;177;p4"/>
          <p:cNvSpPr/>
          <p:nvPr/>
        </p:nvSpPr>
        <p:spPr>
          <a:xfrm>
            <a:off x="2016000" y="108000"/>
            <a:ext cx="4961160" cy="62208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None/>
            </a:pPr>
            <a:r>
              <a:rPr lang="fr-FR" sz="3600" b="0" strike="noStrike" dirty="0" err="1">
                <a:solidFill>
                  <a:srgbClr val="FFFFFF"/>
                </a:solidFill>
                <a:latin typeface="Play"/>
                <a:ea typeface="Play"/>
                <a:cs typeface="Play"/>
                <a:sym typeface="Play"/>
              </a:rPr>
              <a:t>Dataset</a:t>
            </a:r>
            <a:r>
              <a:rPr lang="fr-FR" sz="3600" b="0" strike="noStrike" dirty="0">
                <a:solidFill>
                  <a:srgbClr val="FFFFFF"/>
                </a:solidFill>
                <a:latin typeface="Play"/>
                <a:ea typeface="Play"/>
                <a:cs typeface="Play"/>
                <a:sym typeface="Play"/>
              </a:rPr>
              <a:t> </a:t>
            </a:r>
            <a:r>
              <a:rPr lang="fr-FR" sz="3600" b="0" strike="noStrike" dirty="0" err="1">
                <a:solidFill>
                  <a:srgbClr val="FFFFFF"/>
                </a:solidFill>
                <a:latin typeface="Play"/>
                <a:ea typeface="Play"/>
                <a:cs typeface="Play"/>
                <a:sym typeface="Play"/>
              </a:rPr>
              <a:t>used</a:t>
            </a:r>
            <a:endParaRPr sz="3600" b="0" strike="noStrike" dirty="0">
              <a:solidFill>
                <a:srgbClr val="000000"/>
              </a:solidFill>
              <a:latin typeface="Arial"/>
              <a:ea typeface="Arial"/>
              <a:cs typeface="Arial"/>
              <a:sym typeface="Arial"/>
            </a:endParaRPr>
          </a:p>
        </p:txBody>
      </p:sp>
      <p:sp>
        <p:nvSpPr>
          <p:cNvPr id="178" name="Google Shape;178;p4"/>
          <p:cNvSpPr/>
          <p:nvPr/>
        </p:nvSpPr>
        <p:spPr>
          <a:xfrm>
            <a:off x="7818120" y="216000"/>
            <a:ext cx="1325520" cy="4896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fr-FR" sz="1400" b="0" strike="noStrike">
                <a:solidFill>
                  <a:srgbClr val="FFFFFF"/>
                </a:solidFill>
                <a:latin typeface="Arial"/>
                <a:ea typeface="Arial"/>
                <a:cs typeface="Arial"/>
                <a:sym typeface="Arial"/>
              </a:rPr>
              <a:t>ECML/PKDD 2024 Tutorial</a:t>
            </a:r>
            <a:endParaRPr sz="1400" b="0" strike="noStrike">
              <a:solidFill>
                <a:srgbClr val="000000"/>
              </a:solidFill>
              <a:latin typeface="Arial"/>
              <a:ea typeface="Arial"/>
              <a:cs typeface="Arial"/>
              <a:sym typeface="Arial"/>
            </a:endParaRPr>
          </a:p>
        </p:txBody>
      </p:sp>
      <p:sp>
        <p:nvSpPr>
          <p:cNvPr id="5" name="ZoneTexte 4">
            <a:extLst>
              <a:ext uri="{FF2B5EF4-FFF2-40B4-BE49-F238E27FC236}">
                <a16:creationId xmlns:a16="http://schemas.microsoft.com/office/drawing/2014/main" id="{5E11D6BE-8642-DAB9-435B-D7BEA99A1C6C}"/>
              </a:ext>
            </a:extLst>
          </p:cNvPr>
          <p:cNvSpPr txBox="1"/>
          <p:nvPr/>
        </p:nvSpPr>
        <p:spPr>
          <a:xfrm>
            <a:off x="685800" y="941948"/>
            <a:ext cx="7796894" cy="923330"/>
          </a:xfrm>
          <a:prstGeom prst="rect">
            <a:avLst/>
          </a:prstGeom>
          <a:noFill/>
        </p:spPr>
        <p:txBody>
          <a:bodyPr wrap="square">
            <a:spAutoFit/>
          </a:bodyPr>
          <a:lstStyle/>
          <a:p>
            <a:pPr algn="just"/>
            <a:r>
              <a:rPr lang="en-US" sz="1800" b="1" dirty="0"/>
              <a:t>Coffee dataset : </a:t>
            </a:r>
            <a:r>
              <a:rPr lang="en-US" sz="1800" dirty="0"/>
              <a:t>a food spectrograph dataset used to classify food types in food safety and quality assurance applications. The coffee dataset has two classes to distinguish between Robusta (0) and Arabica (1) coffee beans</a:t>
            </a:r>
            <a:endParaRPr lang="fr-FR" sz="1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2" name="Rectangle 1">
            <a:extLst>
              <a:ext uri="{FF2B5EF4-FFF2-40B4-BE49-F238E27FC236}">
                <a16:creationId xmlns:a16="http://schemas.microsoft.com/office/drawing/2014/main" id="{EBF420BA-A99C-F012-C967-4A0AE3E12306}"/>
              </a:ext>
            </a:extLst>
          </p:cNvPr>
          <p:cNvSpPr/>
          <p:nvPr/>
        </p:nvSpPr>
        <p:spPr>
          <a:xfrm>
            <a:off x="6792685" y="4931229"/>
            <a:ext cx="2359479" cy="20410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177" name="Google Shape;177;p4"/>
          <p:cNvSpPr/>
          <p:nvPr/>
        </p:nvSpPr>
        <p:spPr>
          <a:xfrm>
            <a:off x="2016000" y="108000"/>
            <a:ext cx="4961160" cy="62208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None/>
            </a:pPr>
            <a:r>
              <a:rPr lang="fr-FR" sz="3600" b="0" strike="noStrike" dirty="0" err="1">
                <a:solidFill>
                  <a:srgbClr val="FFFFFF"/>
                </a:solidFill>
                <a:latin typeface="Play"/>
                <a:ea typeface="Play"/>
                <a:cs typeface="Play"/>
                <a:sym typeface="Play"/>
              </a:rPr>
              <a:t>Dataset</a:t>
            </a:r>
            <a:r>
              <a:rPr lang="fr-FR" sz="3600" b="0" strike="noStrike" dirty="0">
                <a:solidFill>
                  <a:srgbClr val="FFFFFF"/>
                </a:solidFill>
                <a:latin typeface="Play"/>
                <a:ea typeface="Play"/>
                <a:cs typeface="Play"/>
                <a:sym typeface="Play"/>
              </a:rPr>
              <a:t> </a:t>
            </a:r>
            <a:r>
              <a:rPr lang="fr-FR" sz="3600" b="0" strike="noStrike" dirty="0" err="1">
                <a:solidFill>
                  <a:srgbClr val="FFFFFF"/>
                </a:solidFill>
                <a:latin typeface="Play"/>
                <a:ea typeface="Play"/>
                <a:cs typeface="Play"/>
                <a:sym typeface="Play"/>
              </a:rPr>
              <a:t>used</a:t>
            </a:r>
            <a:endParaRPr sz="3600" b="0" strike="noStrike" dirty="0">
              <a:solidFill>
                <a:srgbClr val="000000"/>
              </a:solidFill>
              <a:latin typeface="Arial"/>
              <a:ea typeface="Arial"/>
              <a:cs typeface="Arial"/>
              <a:sym typeface="Arial"/>
            </a:endParaRPr>
          </a:p>
        </p:txBody>
      </p:sp>
      <p:sp>
        <p:nvSpPr>
          <p:cNvPr id="178" name="Google Shape;178;p4"/>
          <p:cNvSpPr/>
          <p:nvPr/>
        </p:nvSpPr>
        <p:spPr>
          <a:xfrm>
            <a:off x="7818120" y="216000"/>
            <a:ext cx="1325520" cy="4896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fr-FR" sz="1400" b="0" strike="noStrike">
                <a:solidFill>
                  <a:srgbClr val="FFFFFF"/>
                </a:solidFill>
                <a:latin typeface="Arial"/>
                <a:ea typeface="Arial"/>
                <a:cs typeface="Arial"/>
                <a:sym typeface="Arial"/>
              </a:rPr>
              <a:t>ECML/PKDD 2024 Tutorial</a:t>
            </a:r>
            <a:endParaRPr sz="1400" b="0" strike="noStrike">
              <a:solidFill>
                <a:srgbClr val="000000"/>
              </a:solidFill>
              <a:latin typeface="Arial"/>
              <a:ea typeface="Arial"/>
              <a:cs typeface="Arial"/>
              <a:sym typeface="Arial"/>
            </a:endParaRPr>
          </a:p>
        </p:txBody>
      </p:sp>
      <p:sp>
        <p:nvSpPr>
          <p:cNvPr id="5" name="ZoneTexte 4">
            <a:extLst>
              <a:ext uri="{FF2B5EF4-FFF2-40B4-BE49-F238E27FC236}">
                <a16:creationId xmlns:a16="http://schemas.microsoft.com/office/drawing/2014/main" id="{5E11D6BE-8642-DAB9-435B-D7BEA99A1C6C}"/>
              </a:ext>
            </a:extLst>
          </p:cNvPr>
          <p:cNvSpPr txBox="1"/>
          <p:nvPr/>
        </p:nvSpPr>
        <p:spPr>
          <a:xfrm>
            <a:off x="685800" y="941948"/>
            <a:ext cx="7796894" cy="923330"/>
          </a:xfrm>
          <a:prstGeom prst="rect">
            <a:avLst/>
          </a:prstGeom>
          <a:noFill/>
        </p:spPr>
        <p:txBody>
          <a:bodyPr wrap="square">
            <a:spAutoFit/>
          </a:bodyPr>
          <a:lstStyle/>
          <a:p>
            <a:pPr algn="just"/>
            <a:r>
              <a:rPr lang="en-US" sz="1800" b="1" dirty="0"/>
              <a:t>Coffee dataset : </a:t>
            </a:r>
            <a:r>
              <a:rPr lang="en-US" sz="1800" dirty="0"/>
              <a:t>a food spectrograph dataset used to classify food types in food safety and quality assurance applications. The coffee dataset has two classes to distinguish between Robusta (0) and Arabica (1) coffee beans</a:t>
            </a:r>
            <a:endParaRPr lang="fr-FR" sz="1800" dirty="0"/>
          </a:p>
        </p:txBody>
      </p:sp>
      <p:pic>
        <p:nvPicPr>
          <p:cNvPr id="4" name="Image 3" descr="Une image contenant texte, ligne, Tracé, diagramme&#10;&#10;Description générée automatiquement">
            <a:extLst>
              <a:ext uri="{FF2B5EF4-FFF2-40B4-BE49-F238E27FC236}">
                <a16:creationId xmlns:a16="http://schemas.microsoft.com/office/drawing/2014/main" id="{B82EC04C-F477-D3D3-2FB6-72D99EE8FE23}"/>
              </a:ext>
            </a:extLst>
          </p:cNvPr>
          <p:cNvPicPr>
            <a:picLocks noChangeAspect="1"/>
          </p:cNvPicPr>
          <p:nvPr/>
        </p:nvPicPr>
        <p:blipFill>
          <a:blip r:embed="rId3"/>
          <a:srcRect l="8482" t="8273" r="9643"/>
          <a:stretch/>
        </p:blipFill>
        <p:spPr>
          <a:xfrm>
            <a:off x="791934" y="1894116"/>
            <a:ext cx="7486651" cy="3248454"/>
          </a:xfrm>
          <a:prstGeom prst="rect">
            <a:avLst/>
          </a:prstGeom>
        </p:spPr>
      </p:pic>
      <p:sp>
        <p:nvSpPr>
          <p:cNvPr id="6" name="Rectangle 5">
            <a:extLst>
              <a:ext uri="{FF2B5EF4-FFF2-40B4-BE49-F238E27FC236}">
                <a16:creationId xmlns:a16="http://schemas.microsoft.com/office/drawing/2014/main" id="{B121713B-A8C3-97A8-6E0B-F5CD40B4DA45}"/>
              </a:ext>
            </a:extLst>
          </p:cNvPr>
          <p:cNvSpPr/>
          <p:nvPr/>
        </p:nvSpPr>
        <p:spPr>
          <a:xfrm>
            <a:off x="3910693" y="2571750"/>
            <a:ext cx="1477736" cy="889907"/>
          </a:xfrm>
          <a:prstGeom prst="rect">
            <a:avLst/>
          </a:prstGeom>
          <a:solidFill>
            <a:srgbClr val="FF2121">
              <a:alpha val="32157"/>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ZoneTexte 7">
            <a:extLst>
              <a:ext uri="{FF2B5EF4-FFF2-40B4-BE49-F238E27FC236}">
                <a16:creationId xmlns:a16="http://schemas.microsoft.com/office/drawing/2014/main" id="{D6694A28-DEEF-B589-3E38-05361727FE04}"/>
              </a:ext>
            </a:extLst>
          </p:cNvPr>
          <p:cNvSpPr txBox="1"/>
          <p:nvPr/>
        </p:nvSpPr>
        <p:spPr>
          <a:xfrm>
            <a:off x="3706584" y="3631459"/>
            <a:ext cx="1926771" cy="1015663"/>
          </a:xfrm>
          <a:prstGeom prst="rect">
            <a:avLst/>
          </a:prstGeom>
          <a:noFill/>
        </p:spPr>
        <p:txBody>
          <a:bodyPr wrap="square" rtlCol="0">
            <a:spAutoFit/>
          </a:bodyPr>
          <a:lstStyle/>
          <a:p>
            <a:r>
              <a:rPr lang="fr-FR" sz="2000" dirty="0"/>
              <a:t>This </a:t>
            </a:r>
            <a:r>
              <a:rPr lang="fr-FR" sz="2000" dirty="0" err="1"/>
              <a:t>will</a:t>
            </a:r>
            <a:r>
              <a:rPr lang="fr-FR" sz="2000" dirty="0"/>
              <a:t> </a:t>
            </a:r>
            <a:r>
              <a:rPr lang="fr-FR" sz="2000" dirty="0" err="1"/>
              <a:t>be</a:t>
            </a:r>
            <a:r>
              <a:rPr lang="fr-FR" sz="2000" dirty="0"/>
              <a:t> </a:t>
            </a:r>
            <a:r>
              <a:rPr lang="fr-FR" sz="2000" dirty="0" err="1"/>
              <a:t>our</a:t>
            </a:r>
            <a:r>
              <a:rPr lang="fr-FR" sz="2000" dirty="0"/>
              <a:t> </a:t>
            </a:r>
            <a:r>
              <a:rPr lang="fr-FR" sz="2000" dirty="0" err="1"/>
              <a:t>Query</a:t>
            </a:r>
            <a:r>
              <a:rPr lang="fr-FR" sz="2000" dirty="0"/>
              <a:t> for the </a:t>
            </a:r>
            <a:r>
              <a:rPr lang="fr-FR" sz="2000" dirty="0" err="1"/>
              <a:t>next</a:t>
            </a:r>
            <a:r>
              <a:rPr lang="fr-FR" sz="2000" dirty="0"/>
              <a:t> </a:t>
            </a:r>
            <a:r>
              <a:rPr lang="fr-FR" sz="2000" dirty="0" err="1"/>
              <a:t>examples</a:t>
            </a:r>
            <a:endParaRPr lang="fr-FR" sz="2000" dirty="0"/>
          </a:p>
        </p:txBody>
      </p:sp>
    </p:spTree>
    <p:extLst>
      <p:ext uri="{BB962C8B-B14F-4D97-AF65-F5344CB8AC3E}">
        <p14:creationId xmlns:p14="http://schemas.microsoft.com/office/powerpoint/2010/main" val="30579258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4"/>
          <p:cNvSpPr/>
          <p:nvPr/>
        </p:nvSpPr>
        <p:spPr>
          <a:xfrm>
            <a:off x="2016000" y="108000"/>
            <a:ext cx="4961160" cy="62208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None/>
            </a:pPr>
            <a:r>
              <a:rPr lang="fr-FR" sz="3600" b="0" strike="noStrike">
                <a:solidFill>
                  <a:srgbClr val="FFFFFF"/>
                </a:solidFill>
                <a:latin typeface="Play"/>
                <a:ea typeface="Play"/>
                <a:cs typeface="Play"/>
                <a:sym typeface="Play"/>
              </a:rPr>
              <a:t>Query Search</a:t>
            </a:r>
            <a:endParaRPr sz="3600" b="0" strike="noStrike">
              <a:solidFill>
                <a:srgbClr val="000000"/>
              </a:solidFill>
              <a:latin typeface="Arial"/>
              <a:ea typeface="Arial"/>
              <a:cs typeface="Arial"/>
              <a:sym typeface="Arial"/>
            </a:endParaRPr>
          </a:p>
        </p:txBody>
      </p:sp>
      <p:sp>
        <p:nvSpPr>
          <p:cNvPr id="178" name="Google Shape;178;p4"/>
          <p:cNvSpPr/>
          <p:nvPr/>
        </p:nvSpPr>
        <p:spPr>
          <a:xfrm>
            <a:off x="7818120" y="216000"/>
            <a:ext cx="1325520" cy="4896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fr-FR" sz="1400" b="0" strike="noStrike">
                <a:solidFill>
                  <a:srgbClr val="FFFFFF"/>
                </a:solidFill>
                <a:latin typeface="Arial"/>
                <a:ea typeface="Arial"/>
                <a:cs typeface="Arial"/>
                <a:sym typeface="Arial"/>
              </a:rPr>
              <a:t>ECML/PKDD 2024 Tutorial</a:t>
            </a:r>
            <a:endParaRPr sz="1400" b="0" strike="noStrike">
              <a:solidFill>
                <a:srgbClr val="000000"/>
              </a:solidFill>
              <a:latin typeface="Arial"/>
              <a:ea typeface="Arial"/>
              <a:cs typeface="Arial"/>
              <a:sym typeface="Arial"/>
            </a:endParaRPr>
          </a:p>
        </p:txBody>
      </p:sp>
      <p:sp>
        <p:nvSpPr>
          <p:cNvPr id="179" name="Google Shape;179;p4"/>
          <p:cNvSpPr/>
          <p:nvPr/>
        </p:nvSpPr>
        <p:spPr>
          <a:xfrm>
            <a:off x="252000" y="933046"/>
            <a:ext cx="8604000" cy="360000"/>
          </a:xfrm>
          <a:prstGeom prst="rect">
            <a:avLst/>
          </a:prstGeom>
          <a:solidFill>
            <a:srgbClr val="F2CDED"/>
          </a:solidFill>
          <a:ln w="10075" cap="flat" cmpd="sng">
            <a:solidFill>
              <a:srgbClr val="000000"/>
            </a:solidFill>
            <a:prstDash val="solid"/>
            <a:round/>
            <a:headEnd type="none" w="sm" len="sm"/>
            <a:tailEnd type="none" w="sm" len="sm"/>
          </a:ln>
        </p:spPr>
        <p:txBody>
          <a:bodyPr spcFirstLastPara="1" wrap="square" lIns="54350" tIns="20150" rIns="54350" bIns="20150" anchor="ctr" anchorCtr="0">
            <a:noAutofit/>
          </a:bodyPr>
          <a:lstStyle/>
          <a:p>
            <a:pPr marL="0" marR="0" lvl="0" indent="0" algn="ctr" rtl="0">
              <a:lnSpc>
                <a:spcPct val="90000"/>
              </a:lnSpc>
              <a:spcBef>
                <a:spcPts val="0"/>
              </a:spcBef>
              <a:spcAft>
                <a:spcPts val="0"/>
              </a:spcAft>
              <a:buNone/>
            </a:pPr>
            <a:r>
              <a:rPr lang="fr-FR" sz="2100" b="1" strike="noStrike" dirty="0">
                <a:solidFill>
                  <a:srgbClr val="000000"/>
                </a:solidFill>
                <a:latin typeface="Arial"/>
                <a:ea typeface="Arial"/>
                <a:cs typeface="Arial"/>
                <a:sym typeface="Arial"/>
              </a:rPr>
              <a:t>Case 1 : </a:t>
            </a:r>
            <a:r>
              <a:rPr lang="fr-FR" sz="2100" b="1" strike="noStrike" dirty="0" err="1">
                <a:solidFill>
                  <a:srgbClr val="000000"/>
                </a:solidFill>
                <a:latin typeface="Arial"/>
                <a:ea typeface="Arial"/>
                <a:cs typeface="Arial"/>
                <a:sym typeface="Arial"/>
              </a:rPr>
              <a:t>What</a:t>
            </a:r>
            <a:r>
              <a:rPr lang="fr-FR" sz="2100" b="1" strike="noStrike" dirty="0">
                <a:solidFill>
                  <a:srgbClr val="000000"/>
                </a:solidFill>
                <a:latin typeface="Arial"/>
                <a:ea typeface="Arial"/>
                <a:cs typeface="Arial"/>
                <a:sym typeface="Arial"/>
              </a:rPr>
              <a:t> </a:t>
            </a:r>
            <a:r>
              <a:rPr lang="fr-FR" sz="2100" b="1" strike="noStrike" dirty="0" err="1">
                <a:solidFill>
                  <a:srgbClr val="000000"/>
                </a:solidFill>
                <a:latin typeface="Arial"/>
                <a:ea typeface="Arial"/>
                <a:cs typeface="Arial"/>
                <a:sym typeface="Arial"/>
              </a:rPr>
              <a:t>is</a:t>
            </a:r>
            <a:r>
              <a:rPr lang="fr-FR" sz="2100" b="1" strike="noStrike" dirty="0">
                <a:solidFill>
                  <a:srgbClr val="000000"/>
                </a:solidFill>
                <a:latin typeface="Arial"/>
                <a:ea typeface="Arial"/>
                <a:cs typeface="Arial"/>
                <a:sym typeface="Arial"/>
              </a:rPr>
              <a:t> the best match of </a:t>
            </a:r>
            <a:r>
              <a:rPr lang="fr-FR" sz="2100" b="1" strike="noStrike" dirty="0" err="1">
                <a:solidFill>
                  <a:srgbClr val="000000"/>
                </a:solidFill>
                <a:latin typeface="Arial"/>
                <a:ea typeface="Arial"/>
                <a:cs typeface="Arial"/>
                <a:sym typeface="Arial"/>
              </a:rPr>
              <a:t>this</a:t>
            </a:r>
            <a:r>
              <a:rPr lang="fr-FR" sz="2100" b="1" strike="noStrike" dirty="0">
                <a:solidFill>
                  <a:srgbClr val="000000"/>
                </a:solidFill>
                <a:latin typeface="Arial"/>
                <a:ea typeface="Arial"/>
                <a:cs typeface="Arial"/>
                <a:sym typeface="Arial"/>
              </a:rPr>
              <a:t> </a:t>
            </a:r>
            <a:r>
              <a:rPr lang="fr-FR" sz="2100" b="1" strike="noStrike" dirty="0" err="1">
                <a:solidFill>
                  <a:srgbClr val="000000"/>
                </a:solidFill>
                <a:latin typeface="Arial"/>
                <a:ea typeface="Arial"/>
                <a:cs typeface="Arial"/>
                <a:sym typeface="Arial"/>
              </a:rPr>
              <a:t>query</a:t>
            </a:r>
            <a:r>
              <a:rPr lang="fr-FR" sz="2100" b="1" strike="noStrike" dirty="0">
                <a:solidFill>
                  <a:srgbClr val="000000"/>
                </a:solidFill>
                <a:latin typeface="Arial"/>
                <a:ea typeface="Arial"/>
                <a:cs typeface="Arial"/>
                <a:sym typeface="Arial"/>
              </a:rPr>
              <a:t> ?</a:t>
            </a:r>
            <a:endParaRPr sz="2100" b="0" strike="noStrike" dirty="0">
              <a:solidFill>
                <a:srgbClr val="000000"/>
              </a:solidFill>
              <a:latin typeface="Arial"/>
              <a:ea typeface="Arial"/>
              <a:cs typeface="Arial"/>
              <a:sym typeface="Arial"/>
            </a:endParaRPr>
          </a:p>
        </p:txBody>
      </p:sp>
      <p:pic>
        <p:nvPicPr>
          <p:cNvPr id="180" name="Google Shape;180;p4"/>
          <p:cNvPicPr preferRelativeResize="0"/>
          <p:nvPr/>
        </p:nvPicPr>
        <p:blipFill>
          <a:blip r:embed="rId3">
            <a:alphaModFix/>
          </a:blip>
          <a:stretch>
            <a:fillRect/>
          </a:stretch>
        </p:blipFill>
        <p:spPr>
          <a:xfrm>
            <a:off x="1" y="1317538"/>
            <a:ext cx="9143640" cy="3825962"/>
          </a:xfrm>
          <a:prstGeom prst="rect">
            <a:avLst/>
          </a:prstGeom>
          <a:noFill/>
          <a:ln>
            <a:noFill/>
          </a:ln>
        </p:spPr>
      </p:pic>
    </p:spTree>
    <p:extLst>
      <p:ext uri="{BB962C8B-B14F-4D97-AF65-F5344CB8AC3E}">
        <p14:creationId xmlns:p14="http://schemas.microsoft.com/office/powerpoint/2010/main" val="12356190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2" name="Rectangle 1">
            <a:extLst>
              <a:ext uri="{FF2B5EF4-FFF2-40B4-BE49-F238E27FC236}">
                <a16:creationId xmlns:a16="http://schemas.microsoft.com/office/drawing/2014/main" id="{819F7FA8-6F19-10D5-17A5-2CFC4CF46976}"/>
              </a:ext>
            </a:extLst>
          </p:cNvPr>
          <p:cNvSpPr/>
          <p:nvPr/>
        </p:nvSpPr>
        <p:spPr>
          <a:xfrm>
            <a:off x="6792685" y="4931229"/>
            <a:ext cx="2359479" cy="20410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185" name="Google Shape;185;g2fb95174dfe_0_114"/>
          <p:cNvSpPr/>
          <p:nvPr/>
        </p:nvSpPr>
        <p:spPr>
          <a:xfrm>
            <a:off x="2016000" y="108000"/>
            <a:ext cx="4961100" cy="6222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None/>
            </a:pPr>
            <a:r>
              <a:rPr lang="fr-FR" sz="3600" b="0" strike="noStrike">
                <a:solidFill>
                  <a:srgbClr val="FFFFFF"/>
                </a:solidFill>
                <a:latin typeface="Play"/>
                <a:ea typeface="Play"/>
                <a:cs typeface="Play"/>
                <a:sym typeface="Play"/>
              </a:rPr>
              <a:t>Query Search</a:t>
            </a:r>
            <a:endParaRPr sz="3600" b="0" strike="noStrike">
              <a:solidFill>
                <a:srgbClr val="000000"/>
              </a:solidFill>
              <a:latin typeface="Arial"/>
              <a:ea typeface="Arial"/>
              <a:cs typeface="Arial"/>
              <a:sym typeface="Arial"/>
            </a:endParaRPr>
          </a:p>
        </p:txBody>
      </p:sp>
      <p:sp>
        <p:nvSpPr>
          <p:cNvPr id="186" name="Google Shape;186;g2fb95174dfe_0_114"/>
          <p:cNvSpPr/>
          <p:nvPr/>
        </p:nvSpPr>
        <p:spPr>
          <a:xfrm>
            <a:off x="7818120" y="216000"/>
            <a:ext cx="1325400" cy="4896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fr-FR" sz="1400" b="0" strike="noStrike">
                <a:solidFill>
                  <a:srgbClr val="FFFFFF"/>
                </a:solidFill>
                <a:latin typeface="Arial"/>
                <a:ea typeface="Arial"/>
                <a:cs typeface="Arial"/>
                <a:sym typeface="Arial"/>
              </a:rPr>
              <a:t>ECML/PKDD 2024 Tutorial</a:t>
            </a:r>
            <a:endParaRPr sz="1400" b="0" strike="noStrike">
              <a:solidFill>
                <a:srgbClr val="000000"/>
              </a:solidFill>
              <a:latin typeface="Arial"/>
              <a:ea typeface="Arial"/>
              <a:cs typeface="Arial"/>
              <a:sym typeface="Arial"/>
            </a:endParaRPr>
          </a:p>
        </p:txBody>
      </p:sp>
      <p:sp>
        <p:nvSpPr>
          <p:cNvPr id="187" name="Google Shape;187;g2fb95174dfe_0_114"/>
          <p:cNvSpPr/>
          <p:nvPr/>
        </p:nvSpPr>
        <p:spPr>
          <a:xfrm>
            <a:off x="252000" y="965702"/>
            <a:ext cx="8604000" cy="360000"/>
          </a:xfrm>
          <a:prstGeom prst="rect">
            <a:avLst/>
          </a:prstGeom>
          <a:solidFill>
            <a:srgbClr val="F2CDED"/>
          </a:solidFill>
          <a:ln w="10075" cap="flat" cmpd="sng">
            <a:solidFill>
              <a:srgbClr val="000000"/>
            </a:solidFill>
            <a:prstDash val="solid"/>
            <a:round/>
            <a:headEnd type="none" w="sm" len="sm"/>
            <a:tailEnd type="none" w="sm" len="sm"/>
          </a:ln>
        </p:spPr>
        <p:txBody>
          <a:bodyPr spcFirstLastPara="1" wrap="square" lIns="54350" tIns="20150" rIns="54350" bIns="20150" anchor="ctr" anchorCtr="0">
            <a:noAutofit/>
          </a:bodyPr>
          <a:lstStyle/>
          <a:p>
            <a:pPr marL="0" marR="0" lvl="0" indent="0" algn="ctr" rtl="0">
              <a:lnSpc>
                <a:spcPct val="90000"/>
              </a:lnSpc>
              <a:spcBef>
                <a:spcPts val="0"/>
              </a:spcBef>
              <a:spcAft>
                <a:spcPts val="0"/>
              </a:spcAft>
              <a:buNone/>
            </a:pPr>
            <a:r>
              <a:rPr lang="fr-FR" sz="2100" b="1" strike="noStrike" dirty="0">
                <a:solidFill>
                  <a:srgbClr val="000000"/>
                </a:solidFill>
                <a:latin typeface="Arial"/>
                <a:ea typeface="Arial"/>
                <a:cs typeface="Arial"/>
                <a:sym typeface="Arial"/>
              </a:rPr>
              <a:t>Case </a:t>
            </a:r>
            <a:r>
              <a:rPr lang="fr-FR" sz="2100" b="1" dirty="0"/>
              <a:t>1.5</a:t>
            </a:r>
            <a:r>
              <a:rPr lang="fr-FR" sz="2100" b="1" strike="noStrike" dirty="0">
                <a:solidFill>
                  <a:srgbClr val="000000"/>
                </a:solidFill>
                <a:latin typeface="Arial"/>
                <a:ea typeface="Arial"/>
                <a:cs typeface="Arial"/>
                <a:sym typeface="Arial"/>
              </a:rPr>
              <a:t> : </a:t>
            </a:r>
            <a:r>
              <a:rPr lang="fr-FR" sz="2100" b="1" strike="noStrike" dirty="0" err="1">
                <a:solidFill>
                  <a:srgbClr val="000000"/>
                </a:solidFill>
                <a:latin typeface="Arial"/>
                <a:ea typeface="Arial"/>
                <a:cs typeface="Arial"/>
                <a:sym typeface="Arial"/>
              </a:rPr>
              <a:t>What</a:t>
            </a:r>
            <a:r>
              <a:rPr lang="fr-FR" sz="2100" b="1" strike="noStrike" dirty="0">
                <a:solidFill>
                  <a:srgbClr val="000000"/>
                </a:solidFill>
                <a:latin typeface="Arial"/>
                <a:ea typeface="Arial"/>
                <a:cs typeface="Arial"/>
                <a:sym typeface="Arial"/>
              </a:rPr>
              <a:t> </a:t>
            </a:r>
            <a:r>
              <a:rPr lang="fr-FR" sz="2100" b="1" dirty="0"/>
              <a:t>are</a:t>
            </a:r>
            <a:r>
              <a:rPr lang="fr-FR" sz="2100" b="1" strike="noStrike" dirty="0">
                <a:solidFill>
                  <a:srgbClr val="000000"/>
                </a:solidFill>
                <a:latin typeface="Arial"/>
                <a:ea typeface="Arial"/>
                <a:cs typeface="Arial"/>
                <a:sym typeface="Arial"/>
              </a:rPr>
              <a:t> the </a:t>
            </a:r>
            <a:r>
              <a:rPr lang="fr-FR" sz="2100" b="1" dirty="0"/>
              <a:t>k-best</a:t>
            </a:r>
            <a:r>
              <a:rPr lang="fr-FR" sz="2100" b="1" strike="noStrike" dirty="0">
                <a:solidFill>
                  <a:srgbClr val="000000"/>
                </a:solidFill>
                <a:latin typeface="Arial"/>
                <a:ea typeface="Arial"/>
                <a:cs typeface="Arial"/>
                <a:sym typeface="Arial"/>
              </a:rPr>
              <a:t> match of </a:t>
            </a:r>
            <a:r>
              <a:rPr lang="fr-FR" sz="2100" b="1" strike="noStrike" dirty="0" err="1">
                <a:solidFill>
                  <a:srgbClr val="000000"/>
                </a:solidFill>
                <a:latin typeface="Arial"/>
                <a:ea typeface="Arial"/>
                <a:cs typeface="Arial"/>
                <a:sym typeface="Arial"/>
              </a:rPr>
              <a:t>this</a:t>
            </a:r>
            <a:r>
              <a:rPr lang="fr-FR" sz="2100" b="1" strike="noStrike" dirty="0">
                <a:solidFill>
                  <a:srgbClr val="000000"/>
                </a:solidFill>
                <a:latin typeface="Arial"/>
                <a:ea typeface="Arial"/>
                <a:cs typeface="Arial"/>
                <a:sym typeface="Arial"/>
              </a:rPr>
              <a:t> </a:t>
            </a:r>
            <a:r>
              <a:rPr lang="fr-FR" sz="2100" b="1" strike="noStrike" dirty="0" err="1">
                <a:solidFill>
                  <a:srgbClr val="000000"/>
                </a:solidFill>
                <a:latin typeface="Arial"/>
                <a:ea typeface="Arial"/>
                <a:cs typeface="Arial"/>
                <a:sym typeface="Arial"/>
              </a:rPr>
              <a:t>query</a:t>
            </a:r>
            <a:r>
              <a:rPr lang="fr-FR" sz="2100" b="1" strike="noStrike" dirty="0">
                <a:solidFill>
                  <a:srgbClr val="000000"/>
                </a:solidFill>
                <a:latin typeface="Arial"/>
                <a:ea typeface="Arial"/>
                <a:cs typeface="Arial"/>
                <a:sym typeface="Arial"/>
              </a:rPr>
              <a:t> ?</a:t>
            </a:r>
            <a:endParaRPr sz="2100" b="0" strike="noStrike" dirty="0">
              <a:solidFill>
                <a:srgbClr val="000000"/>
              </a:solidFill>
              <a:latin typeface="Arial"/>
              <a:ea typeface="Arial"/>
              <a:cs typeface="Arial"/>
              <a:sym typeface="Arial"/>
            </a:endParaRPr>
          </a:p>
        </p:txBody>
      </p:sp>
      <p:pic>
        <p:nvPicPr>
          <p:cNvPr id="188" name="Google Shape;188;g2fb95174dfe_0_114"/>
          <p:cNvPicPr preferRelativeResize="0"/>
          <p:nvPr/>
        </p:nvPicPr>
        <p:blipFill>
          <a:blip r:embed="rId3">
            <a:alphaModFix/>
          </a:blip>
          <a:stretch>
            <a:fillRect/>
          </a:stretch>
        </p:blipFill>
        <p:spPr>
          <a:xfrm>
            <a:off x="-57150" y="1396094"/>
            <a:ext cx="9208834" cy="374740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2" name="Rectangle 1">
            <a:extLst>
              <a:ext uri="{FF2B5EF4-FFF2-40B4-BE49-F238E27FC236}">
                <a16:creationId xmlns:a16="http://schemas.microsoft.com/office/drawing/2014/main" id="{27B2DDDE-89B9-598C-6B4B-ABB235F673E0}"/>
              </a:ext>
            </a:extLst>
          </p:cNvPr>
          <p:cNvSpPr/>
          <p:nvPr/>
        </p:nvSpPr>
        <p:spPr>
          <a:xfrm>
            <a:off x="6792685" y="4931229"/>
            <a:ext cx="2359479" cy="20410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193" name="Google Shape;193;g2fb95174dfe_0_89"/>
          <p:cNvSpPr/>
          <p:nvPr/>
        </p:nvSpPr>
        <p:spPr>
          <a:xfrm>
            <a:off x="2016000" y="108000"/>
            <a:ext cx="4961100" cy="6222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None/>
            </a:pPr>
            <a:r>
              <a:rPr lang="fr-FR" sz="3600" b="0" strike="noStrike">
                <a:solidFill>
                  <a:srgbClr val="FFFFFF"/>
                </a:solidFill>
                <a:latin typeface="Play"/>
                <a:ea typeface="Play"/>
                <a:cs typeface="Play"/>
                <a:sym typeface="Play"/>
              </a:rPr>
              <a:t>Query Search</a:t>
            </a:r>
            <a:endParaRPr sz="3600" b="0" strike="noStrike">
              <a:solidFill>
                <a:srgbClr val="000000"/>
              </a:solidFill>
              <a:latin typeface="Arial"/>
              <a:ea typeface="Arial"/>
              <a:cs typeface="Arial"/>
              <a:sym typeface="Arial"/>
            </a:endParaRPr>
          </a:p>
        </p:txBody>
      </p:sp>
      <p:sp>
        <p:nvSpPr>
          <p:cNvPr id="194" name="Google Shape;194;g2fb95174dfe_0_89"/>
          <p:cNvSpPr/>
          <p:nvPr/>
        </p:nvSpPr>
        <p:spPr>
          <a:xfrm>
            <a:off x="7818120" y="216000"/>
            <a:ext cx="1325400" cy="4896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fr-FR" sz="1400" b="0" strike="noStrike">
                <a:solidFill>
                  <a:srgbClr val="FFFFFF"/>
                </a:solidFill>
                <a:latin typeface="Arial"/>
                <a:ea typeface="Arial"/>
                <a:cs typeface="Arial"/>
                <a:sym typeface="Arial"/>
              </a:rPr>
              <a:t>ECML/PKDD 2024 Tutorial</a:t>
            </a:r>
            <a:endParaRPr sz="1400" b="0" strike="noStrike">
              <a:solidFill>
                <a:srgbClr val="000000"/>
              </a:solidFill>
              <a:latin typeface="Arial"/>
              <a:ea typeface="Arial"/>
              <a:cs typeface="Arial"/>
              <a:sym typeface="Arial"/>
            </a:endParaRPr>
          </a:p>
        </p:txBody>
      </p:sp>
      <p:sp>
        <p:nvSpPr>
          <p:cNvPr id="195" name="Google Shape;195;g2fb95174dfe_0_89"/>
          <p:cNvSpPr/>
          <p:nvPr/>
        </p:nvSpPr>
        <p:spPr>
          <a:xfrm>
            <a:off x="324000" y="966428"/>
            <a:ext cx="8532000" cy="323529"/>
          </a:xfrm>
          <a:prstGeom prst="rect">
            <a:avLst/>
          </a:prstGeom>
          <a:solidFill>
            <a:srgbClr val="F2CDED"/>
          </a:solidFill>
          <a:ln w="10075" cap="flat" cmpd="sng">
            <a:solidFill>
              <a:srgbClr val="000000"/>
            </a:solidFill>
            <a:prstDash val="solid"/>
            <a:round/>
            <a:headEnd type="none" w="sm" len="sm"/>
            <a:tailEnd type="none" w="sm" len="sm"/>
          </a:ln>
        </p:spPr>
        <p:txBody>
          <a:bodyPr spcFirstLastPara="1" wrap="square" lIns="54350" tIns="20150" rIns="54350" bIns="20150" anchor="t" anchorCtr="0">
            <a:noAutofit/>
          </a:bodyPr>
          <a:lstStyle/>
          <a:p>
            <a:pPr marL="0" marR="0" lvl="0" indent="0" algn="ctr" rtl="0">
              <a:lnSpc>
                <a:spcPct val="90000"/>
              </a:lnSpc>
              <a:spcBef>
                <a:spcPts val="0"/>
              </a:spcBef>
              <a:spcAft>
                <a:spcPts val="0"/>
              </a:spcAft>
              <a:buNone/>
            </a:pPr>
            <a:r>
              <a:rPr lang="fr-FR" sz="1800" b="1" strike="noStrike" dirty="0">
                <a:solidFill>
                  <a:srgbClr val="000000"/>
                </a:solidFill>
                <a:latin typeface="Arial"/>
                <a:ea typeface="Arial"/>
                <a:cs typeface="Arial"/>
                <a:sym typeface="Arial"/>
              </a:rPr>
              <a:t>Case 2 : </a:t>
            </a:r>
            <a:r>
              <a:rPr lang="fr-FR" sz="1800" b="1" strike="noStrike" dirty="0" err="1">
                <a:solidFill>
                  <a:srgbClr val="000000"/>
                </a:solidFill>
                <a:latin typeface="Arial"/>
                <a:ea typeface="Arial"/>
                <a:cs typeface="Arial"/>
                <a:sym typeface="Arial"/>
              </a:rPr>
              <a:t>What</a:t>
            </a:r>
            <a:r>
              <a:rPr lang="fr-FR" sz="1800" b="1" strike="noStrike" dirty="0">
                <a:solidFill>
                  <a:srgbClr val="000000"/>
                </a:solidFill>
                <a:latin typeface="Arial"/>
                <a:ea typeface="Arial"/>
                <a:cs typeface="Arial"/>
                <a:sym typeface="Arial"/>
              </a:rPr>
              <a:t> </a:t>
            </a:r>
            <a:r>
              <a:rPr lang="fr-FR" sz="1800" b="1" strike="noStrike" dirty="0" err="1">
                <a:solidFill>
                  <a:srgbClr val="000000"/>
                </a:solidFill>
                <a:latin typeface="Arial"/>
                <a:ea typeface="Arial"/>
                <a:cs typeface="Arial"/>
                <a:sym typeface="Arial"/>
              </a:rPr>
              <a:t>is</a:t>
            </a:r>
            <a:r>
              <a:rPr lang="fr-FR" sz="1800" b="1" strike="noStrike" dirty="0">
                <a:solidFill>
                  <a:srgbClr val="000000"/>
                </a:solidFill>
                <a:latin typeface="Arial"/>
                <a:ea typeface="Arial"/>
                <a:cs typeface="Arial"/>
                <a:sym typeface="Arial"/>
              </a:rPr>
              <a:t> the </a:t>
            </a:r>
            <a:r>
              <a:rPr lang="fr-FR" sz="1800" b="1" strike="noStrike" dirty="0" err="1">
                <a:solidFill>
                  <a:srgbClr val="000000"/>
                </a:solidFill>
                <a:latin typeface="Arial"/>
                <a:ea typeface="Arial"/>
                <a:cs typeface="Arial"/>
                <a:sym typeface="Arial"/>
              </a:rPr>
              <a:t>worst</a:t>
            </a:r>
            <a:r>
              <a:rPr lang="fr-FR" sz="1800" b="1" strike="noStrike" dirty="0">
                <a:solidFill>
                  <a:srgbClr val="000000"/>
                </a:solidFill>
                <a:latin typeface="Arial"/>
                <a:ea typeface="Arial"/>
                <a:cs typeface="Arial"/>
                <a:sym typeface="Arial"/>
              </a:rPr>
              <a:t> match of </a:t>
            </a:r>
            <a:r>
              <a:rPr lang="fr-FR" sz="1800" b="1" strike="noStrike" dirty="0" err="1">
                <a:solidFill>
                  <a:srgbClr val="000000"/>
                </a:solidFill>
                <a:latin typeface="Arial"/>
                <a:ea typeface="Arial"/>
                <a:cs typeface="Arial"/>
                <a:sym typeface="Arial"/>
              </a:rPr>
              <a:t>this</a:t>
            </a:r>
            <a:r>
              <a:rPr lang="fr-FR" sz="1800" b="1" strike="noStrike" dirty="0">
                <a:solidFill>
                  <a:srgbClr val="000000"/>
                </a:solidFill>
                <a:latin typeface="Arial"/>
                <a:ea typeface="Arial"/>
                <a:cs typeface="Arial"/>
                <a:sym typeface="Arial"/>
              </a:rPr>
              <a:t> </a:t>
            </a:r>
            <a:r>
              <a:rPr lang="fr-FR" sz="1800" b="1" strike="noStrike" dirty="0" err="1">
                <a:solidFill>
                  <a:srgbClr val="000000"/>
                </a:solidFill>
                <a:latin typeface="Arial"/>
                <a:ea typeface="Arial"/>
                <a:cs typeface="Arial"/>
                <a:sym typeface="Arial"/>
              </a:rPr>
              <a:t>query</a:t>
            </a:r>
            <a:r>
              <a:rPr lang="fr-FR" sz="1800" b="1" dirty="0"/>
              <a:t> </a:t>
            </a:r>
            <a:r>
              <a:rPr lang="fr-FR" sz="1800" b="1" strike="noStrike" dirty="0" err="1">
                <a:solidFill>
                  <a:srgbClr val="000000"/>
                </a:solidFill>
                <a:latin typeface="Arial"/>
                <a:ea typeface="Arial"/>
                <a:cs typeface="Arial"/>
                <a:sym typeface="Arial"/>
              </a:rPr>
              <a:t>using</a:t>
            </a:r>
            <a:r>
              <a:rPr lang="fr-FR" sz="1800" b="1" strike="noStrike" dirty="0">
                <a:solidFill>
                  <a:srgbClr val="000000"/>
                </a:solidFill>
                <a:latin typeface="Arial"/>
                <a:ea typeface="Arial"/>
                <a:cs typeface="Arial"/>
                <a:sym typeface="Arial"/>
              </a:rPr>
              <a:t> a </a:t>
            </a:r>
            <a:r>
              <a:rPr lang="fr-FR" sz="1800" b="1" strike="noStrike" dirty="0" err="1">
                <a:solidFill>
                  <a:srgbClr val="000000"/>
                </a:solidFill>
                <a:latin typeface="Arial"/>
                <a:ea typeface="Arial"/>
                <a:cs typeface="Arial"/>
                <a:sym typeface="Arial"/>
              </a:rPr>
              <a:t>normalized</a:t>
            </a:r>
            <a:r>
              <a:rPr lang="fr-FR" sz="1800" b="1" strike="noStrike" dirty="0">
                <a:solidFill>
                  <a:srgbClr val="000000"/>
                </a:solidFill>
                <a:latin typeface="Arial"/>
                <a:ea typeface="Arial"/>
                <a:cs typeface="Arial"/>
                <a:sym typeface="Arial"/>
              </a:rPr>
              <a:t> distance?</a:t>
            </a:r>
            <a:endParaRPr sz="1800" b="0" strike="noStrike" dirty="0">
              <a:solidFill>
                <a:srgbClr val="000000"/>
              </a:solidFill>
              <a:latin typeface="Arial"/>
              <a:ea typeface="Arial"/>
              <a:cs typeface="Arial"/>
              <a:sym typeface="Arial"/>
            </a:endParaRPr>
          </a:p>
        </p:txBody>
      </p:sp>
      <p:pic>
        <p:nvPicPr>
          <p:cNvPr id="196" name="Google Shape;196;g2fb95174dfe_0_89"/>
          <p:cNvPicPr preferRelativeResize="0"/>
          <p:nvPr/>
        </p:nvPicPr>
        <p:blipFill>
          <a:blip r:embed="rId3">
            <a:alphaModFix/>
          </a:blip>
          <a:stretch>
            <a:fillRect/>
          </a:stretch>
        </p:blipFill>
        <p:spPr>
          <a:xfrm>
            <a:off x="0" y="1347104"/>
            <a:ext cx="9143520" cy="380455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6"/>
          <p:cNvSpPr/>
          <p:nvPr/>
        </p:nvSpPr>
        <p:spPr>
          <a:xfrm>
            <a:off x="2016000" y="108000"/>
            <a:ext cx="4961160" cy="62208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None/>
            </a:pPr>
            <a:r>
              <a:rPr lang="fr-FR" sz="3600" b="0" strike="noStrike">
                <a:solidFill>
                  <a:srgbClr val="FFFFFF"/>
                </a:solidFill>
                <a:latin typeface="Play"/>
                <a:ea typeface="Play"/>
                <a:cs typeface="Play"/>
                <a:sym typeface="Play"/>
              </a:rPr>
              <a:t>Query Search</a:t>
            </a:r>
            <a:endParaRPr sz="3600" b="0" strike="noStrike">
              <a:solidFill>
                <a:srgbClr val="000000"/>
              </a:solidFill>
              <a:latin typeface="Arial"/>
              <a:ea typeface="Arial"/>
              <a:cs typeface="Arial"/>
              <a:sym typeface="Arial"/>
            </a:endParaRPr>
          </a:p>
        </p:txBody>
      </p:sp>
      <p:sp>
        <p:nvSpPr>
          <p:cNvPr id="202" name="Google Shape;202;p6"/>
          <p:cNvSpPr/>
          <p:nvPr/>
        </p:nvSpPr>
        <p:spPr>
          <a:xfrm>
            <a:off x="7818120" y="216000"/>
            <a:ext cx="1325520" cy="4896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fr-FR" sz="1400" b="0" strike="noStrike">
                <a:solidFill>
                  <a:srgbClr val="FFFFFF"/>
                </a:solidFill>
                <a:latin typeface="Arial"/>
                <a:ea typeface="Arial"/>
                <a:cs typeface="Arial"/>
                <a:sym typeface="Arial"/>
              </a:rPr>
              <a:t>ECML/PKDD 2024 Tutorial</a:t>
            </a:r>
            <a:endParaRPr sz="1400" b="0" strike="noStrike">
              <a:solidFill>
                <a:srgbClr val="000000"/>
              </a:solidFill>
              <a:latin typeface="Arial"/>
              <a:ea typeface="Arial"/>
              <a:cs typeface="Arial"/>
              <a:sym typeface="Arial"/>
            </a:endParaRPr>
          </a:p>
        </p:txBody>
      </p:sp>
      <p:pic>
        <p:nvPicPr>
          <p:cNvPr id="203" name="Google Shape;203;p6"/>
          <p:cNvPicPr preferRelativeResize="0"/>
          <p:nvPr/>
        </p:nvPicPr>
        <p:blipFill rotWithShape="1">
          <a:blip r:embed="rId3">
            <a:alphaModFix/>
          </a:blip>
          <a:srcRect/>
          <a:stretch/>
        </p:blipFill>
        <p:spPr>
          <a:xfrm>
            <a:off x="351064" y="1404257"/>
            <a:ext cx="7870372" cy="3739243"/>
          </a:xfrm>
          <a:prstGeom prst="rect">
            <a:avLst/>
          </a:prstGeom>
          <a:noFill/>
          <a:ln>
            <a:noFill/>
          </a:ln>
        </p:spPr>
      </p:pic>
      <p:sp>
        <p:nvSpPr>
          <p:cNvPr id="204" name="Google Shape;204;p6"/>
          <p:cNvSpPr/>
          <p:nvPr/>
        </p:nvSpPr>
        <p:spPr>
          <a:xfrm>
            <a:off x="288000" y="982032"/>
            <a:ext cx="8711640" cy="359640"/>
          </a:xfrm>
          <a:prstGeom prst="rect">
            <a:avLst/>
          </a:prstGeom>
          <a:solidFill>
            <a:srgbClr val="F2CDED"/>
          </a:solidFill>
          <a:ln w="10075" cap="flat" cmpd="sng">
            <a:solidFill>
              <a:srgbClr val="000000"/>
            </a:solidFill>
            <a:prstDash val="solid"/>
            <a:round/>
            <a:headEnd type="none" w="sm" len="sm"/>
            <a:tailEnd type="none" w="sm" len="sm"/>
          </a:ln>
        </p:spPr>
        <p:txBody>
          <a:bodyPr spcFirstLastPara="1" wrap="square" lIns="54350" tIns="20150" rIns="54350" bIns="20150" anchor="t" anchorCtr="0">
            <a:noAutofit/>
          </a:bodyPr>
          <a:lstStyle/>
          <a:p>
            <a:pPr marL="0" marR="0" lvl="0" indent="0" algn="ctr" rtl="0">
              <a:lnSpc>
                <a:spcPct val="90000"/>
              </a:lnSpc>
              <a:spcBef>
                <a:spcPts val="0"/>
              </a:spcBef>
              <a:spcAft>
                <a:spcPts val="0"/>
              </a:spcAft>
              <a:buNone/>
            </a:pPr>
            <a:r>
              <a:rPr lang="fr-FR" sz="2100" b="1" strike="noStrike" dirty="0" err="1">
                <a:solidFill>
                  <a:srgbClr val="000000"/>
                </a:solidFill>
                <a:latin typeface="Arial"/>
                <a:ea typeface="Arial"/>
                <a:cs typeface="Arial"/>
                <a:sym typeface="Arial"/>
              </a:rPr>
              <a:t>What</a:t>
            </a:r>
            <a:r>
              <a:rPr lang="fr-FR" sz="2100" b="1" strike="noStrike" dirty="0">
                <a:solidFill>
                  <a:srgbClr val="000000"/>
                </a:solidFill>
                <a:latin typeface="Arial"/>
                <a:ea typeface="Arial"/>
                <a:cs typeface="Arial"/>
                <a:sym typeface="Arial"/>
              </a:rPr>
              <a:t> </a:t>
            </a:r>
            <a:r>
              <a:rPr lang="fr-FR" sz="2100" b="1" strike="noStrike" dirty="0" err="1">
                <a:solidFill>
                  <a:srgbClr val="000000"/>
                </a:solidFill>
                <a:latin typeface="Arial"/>
                <a:ea typeface="Arial"/>
                <a:cs typeface="Arial"/>
                <a:sym typeface="Arial"/>
              </a:rPr>
              <a:t>is</a:t>
            </a:r>
            <a:r>
              <a:rPr lang="fr-FR" sz="2100" b="1" strike="noStrike" dirty="0">
                <a:solidFill>
                  <a:srgbClr val="000000"/>
                </a:solidFill>
                <a:latin typeface="Arial"/>
                <a:ea typeface="Arial"/>
                <a:cs typeface="Arial"/>
                <a:sym typeface="Arial"/>
              </a:rPr>
              <a:t> happening </a:t>
            </a:r>
            <a:r>
              <a:rPr lang="fr-FR" sz="2100" b="1" strike="noStrike" dirty="0" err="1">
                <a:solidFill>
                  <a:srgbClr val="000000"/>
                </a:solidFill>
                <a:latin typeface="Arial"/>
                <a:ea typeface="Arial"/>
                <a:cs typeface="Arial"/>
                <a:sym typeface="Arial"/>
              </a:rPr>
              <a:t>under</a:t>
            </a:r>
            <a:r>
              <a:rPr lang="fr-FR" sz="2100" b="1" strike="noStrike" dirty="0">
                <a:solidFill>
                  <a:srgbClr val="000000"/>
                </a:solidFill>
                <a:latin typeface="Arial"/>
                <a:ea typeface="Arial"/>
                <a:cs typeface="Arial"/>
                <a:sym typeface="Arial"/>
              </a:rPr>
              <a:t> the </a:t>
            </a:r>
            <a:r>
              <a:rPr lang="fr-FR" sz="2100" b="1" strike="noStrike" dirty="0" err="1">
                <a:solidFill>
                  <a:srgbClr val="000000"/>
                </a:solidFill>
                <a:latin typeface="Arial"/>
                <a:ea typeface="Arial"/>
                <a:cs typeface="Arial"/>
                <a:sym typeface="Arial"/>
              </a:rPr>
              <a:t>hood</a:t>
            </a:r>
            <a:r>
              <a:rPr lang="fr-FR" sz="2100" b="1" strike="noStrike" dirty="0">
                <a:solidFill>
                  <a:srgbClr val="000000"/>
                </a:solidFill>
                <a:latin typeface="Arial"/>
                <a:ea typeface="Arial"/>
                <a:cs typeface="Arial"/>
                <a:sym typeface="Arial"/>
              </a:rPr>
              <a:t> ?</a:t>
            </a:r>
            <a:endParaRPr sz="2100" b="0" strike="noStrike" dirty="0">
              <a:solidFill>
                <a:srgbClr val="000000"/>
              </a:solidFill>
              <a:latin typeface="Arial"/>
              <a:ea typeface="Arial"/>
              <a:cs typeface="Arial"/>
              <a:sym typeface="Arial"/>
            </a:endParaRPr>
          </a:p>
        </p:txBody>
      </p:sp>
      <p:sp>
        <p:nvSpPr>
          <p:cNvPr id="2" name="ZoneTexte 1">
            <a:extLst>
              <a:ext uri="{FF2B5EF4-FFF2-40B4-BE49-F238E27FC236}">
                <a16:creationId xmlns:a16="http://schemas.microsoft.com/office/drawing/2014/main" id="{2A17328A-8448-1A04-1C26-1B6DF74F49B8}"/>
              </a:ext>
            </a:extLst>
          </p:cNvPr>
          <p:cNvSpPr txBox="1"/>
          <p:nvPr/>
        </p:nvSpPr>
        <p:spPr>
          <a:xfrm>
            <a:off x="7544127" y="4188836"/>
            <a:ext cx="1455513" cy="738664"/>
          </a:xfrm>
          <a:prstGeom prst="rect">
            <a:avLst/>
          </a:prstGeom>
          <a:noFill/>
        </p:spPr>
        <p:txBody>
          <a:bodyPr wrap="square" rtlCol="0">
            <a:spAutoFit/>
          </a:bodyPr>
          <a:lstStyle/>
          <a:p>
            <a:r>
              <a:rPr lang="fr-FR" dirty="0"/>
              <a:t>This </a:t>
            </a:r>
            <a:r>
              <a:rPr lang="fr-FR" dirty="0" err="1"/>
              <a:t>is</a:t>
            </a:r>
            <a:r>
              <a:rPr lang="fr-FR" dirty="0"/>
              <a:t> </a:t>
            </a:r>
            <a:r>
              <a:rPr lang="fr-FR" dirty="0" err="1"/>
              <a:t>also</a:t>
            </a:r>
            <a:r>
              <a:rPr lang="fr-FR" dirty="0"/>
              <a:t>  how a </a:t>
            </a:r>
            <a:r>
              <a:rPr lang="fr-FR" dirty="0" err="1"/>
              <a:t>Shapelet</a:t>
            </a:r>
            <a:r>
              <a:rPr lang="fr-FR" dirty="0"/>
              <a:t> </a:t>
            </a:r>
            <a:r>
              <a:rPr lang="fr-FR" dirty="0" err="1"/>
              <a:t>would</a:t>
            </a:r>
            <a:r>
              <a:rPr lang="fr-FR" dirty="0"/>
              <a:t> </a:t>
            </a:r>
            <a:r>
              <a:rPr lang="fr-FR" dirty="0" err="1"/>
              <a:t>be</a:t>
            </a:r>
            <a:r>
              <a:rPr lang="fr-FR" dirty="0"/>
              <a:t> </a:t>
            </a:r>
            <a:r>
              <a:rPr lang="fr-FR" dirty="0" err="1"/>
              <a:t>used</a:t>
            </a:r>
            <a:r>
              <a:rPr lang="fr-FR" dirty="0"/>
              <a:t> !</a:t>
            </a:r>
          </a:p>
        </p:txBody>
      </p:sp>
      <p:sp>
        <p:nvSpPr>
          <p:cNvPr id="3" name="Rectangle 2">
            <a:extLst>
              <a:ext uri="{FF2B5EF4-FFF2-40B4-BE49-F238E27FC236}">
                <a16:creationId xmlns:a16="http://schemas.microsoft.com/office/drawing/2014/main" id="{FEB35FE9-F5EE-F0C6-42CC-D7F8EC98634B}"/>
              </a:ext>
            </a:extLst>
          </p:cNvPr>
          <p:cNvSpPr/>
          <p:nvPr/>
        </p:nvSpPr>
        <p:spPr>
          <a:xfrm>
            <a:off x="6792685" y="4931229"/>
            <a:ext cx="2359479" cy="20410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TotalTime>
  <Words>1257</Words>
  <Application>Microsoft Office PowerPoint</Application>
  <PresentationFormat>Affichage à l'écran (16:9)</PresentationFormat>
  <Paragraphs>207</Paragraphs>
  <Slides>22</Slides>
  <Notes>22</Notes>
  <HiddenSlides>0</HiddenSlides>
  <MMClips>0</MMClips>
  <ScaleCrop>false</ScaleCrop>
  <HeadingPairs>
    <vt:vector size="6" baseType="variant">
      <vt:variant>
        <vt:lpstr>Polices utilisées</vt:lpstr>
      </vt:variant>
      <vt:variant>
        <vt:i4>4</vt:i4>
      </vt:variant>
      <vt:variant>
        <vt:lpstr>Thème</vt:lpstr>
      </vt:variant>
      <vt:variant>
        <vt:i4>2</vt:i4>
      </vt:variant>
      <vt:variant>
        <vt:lpstr>Titres des diapositives</vt:lpstr>
      </vt:variant>
      <vt:variant>
        <vt:i4>22</vt:i4>
      </vt:variant>
    </vt:vector>
  </HeadingPairs>
  <TitlesOfParts>
    <vt:vector size="28" baseType="lpstr">
      <vt:lpstr>Play</vt:lpstr>
      <vt:lpstr>Arial</vt:lpstr>
      <vt:lpstr>Calibri</vt:lpstr>
      <vt:lpstr>Times New Roman</vt:lpstr>
      <vt:lpstr>Simple Light</vt:lpstr>
      <vt:lpstr>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Antoine GUILLAUME</cp:lastModifiedBy>
  <cp:revision>5</cp:revision>
  <dcterms:modified xsi:type="dcterms:W3CDTF">2024-09-06T07:35:35Z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7d32e2a7-ec95-4c51-9432-dd5239314ff2_Enabled">
    <vt:lpwstr>true</vt:lpwstr>
  </property>
  <property fmtid="{D5CDD505-2E9C-101B-9397-08002B2CF9AE}" pid="3" name="MSIP_Label_7d32e2a7-ec95-4c51-9432-dd5239314ff2_SetDate">
    <vt:lpwstr>2024-09-05T07:01:30Z</vt:lpwstr>
  </property>
  <property fmtid="{D5CDD505-2E9C-101B-9397-08002B2CF9AE}" pid="4" name="MSIP_Label_7d32e2a7-ec95-4c51-9432-dd5239314ff2_Method">
    <vt:lpwstr>Standard</vt:lpwstr>
  </property>
  <property fmtid="{D5CDD505-2E9C-101B-9397-08002B2CF9AE}" pid="5" name="MSIP_Label_7d32e2a7-ec95-4c51-9432-dd5239314ff2_Name">
    <vt:lpwstr>Confidentiel 1 (C1 ou INTERNE - RESTREINT)</vt:lpwstr>
  </property>
  <property fmtid="{D5CDD505-2E9C-101B-9397-08002B2CF9AE}" pid="6" name="MSIP_Label_7d32e2a7-ec95-4c51-9432-dd5239314ff2_SiteId">
    <vt:lpwstr>43007ff5-0887-4e53-b014-4ac3ca035328</vt:lpwstr>
  </property>
  <property fmtid="{D5CDD505-2E9C-101B-9397-08002B2CF9AE}" pid="7" name="MSIP_Label_7d32e2a7-ec95-4c51-9432-dd5239314ff2_ActionId">
    <vt:lpwstr>78b20553-b49f-4dd2-becc-4cc709b8199d</vt:lpwstr>
  </property>
  <property fmtid="{D5CDD505-2E9C-101B-9397-08002B2CF9AE}" pid="8" name="MSIP_Label_7d32e2a7-ec95-4c51-9432-dd5239314ff2_ContentBits">
    <vt:lpwstr>2</vt:lpwstr>
  </property>
  <property fmtid="{D5CDD505-2E9C-101B-9397-08002B2CF9AE}" pid="9" name="ClassificationContentMarkingFooterLocations">
    <vt:lpwstr>Simple Light:3\Office Theme:3</vt:lpwstr>
  </property>
  <property fmtid="{D5CDD505-2E9C-101B-9397-08002B2CF9AE}" pid="10" name="ClassificationContentMarkingFooterText">
    <vt:lpwstr>Niveau de confidentialité - C1 (RESTREINT)</vt:lpwstr>
  </property>
</Properties>
</file>