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44" r:id="rId3"/>
    <p:sldId id="2546" r:id="rId4"/>
    <p:sldId id="2548" r:id="rId5"/>
    <p:sldId id="2545" r:id="rId6"/>
    <p:sldId id="2549" r:id="rId7"/>
    <p:sldId id="392" r:id="rId8"/>
    <p:sldId id="25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2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52" y="13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aeon-tutorials\ECML-2024\Slides\paper%20coun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aeon-tutorials\ECML-2024\Slides\paper%20cou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aeon-tutorials\ECML-2024\Slides\paper%20cou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aeon-tutorials\ECML-2024\Slides\paper%20cou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aeon-tutorials\ECML-2024\Slides\paper%20cou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551184182347791E-2"/>
          <c:y val="2.0776787108576188E-2"/>
          <c:w val="0.95307381504870525"/>
          <c:h val="0.871810049302111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Sheet1!$B$7:$B$29</c:f>
              <c:numCache>
                <c:formatCode>General</c:formatCode>
                <c:ptCount val="23"/>
                <c:pt idx="0">
                  <c:v>217</c:v>
                </c:pt>
                <c:pt idx="1">
                  <c:v>314</c:v>
                </c:pt>
                <c:pt idx="2">
                  <c:v>297</c:v>
                </c:pt>
                <c:pt idx="3">
                  <c:v>371</c:v>
                </c:pt>
                <c:pt idx="4">
                  <c:v>349</c:v>
                </c:pt>
                <c:pt idx="5">
                  <c:v>471</c:v>
                </c:pt>
                <c:pt idx="6">
                  <c:v>478</c:v>
                </c:pt>
                <c:pt idx="7">
                  <c:v>571</c:v>
                </c:pt>
                <c:pt idx="8">
                  <c:v>637</c:v>
                </c:pt>
                <c:pt idx="9">
                  <c:v>710</c:v>
                </c:pt>
                <c:pt idx="10">
                  <c:v>752</c:v>
                </c:pt>
                <c:pt idx="11">
                  <c:v>744</c:v>
                </c:pt>
                <c:pt idx="12">
                  <c:v>722</c:v>
                </c:pt>
                <c:pt idx="13">
                  <c:v>806</c:v>
                </c:pt>
                <c:pt idx="14">
                  <c:v>907</c:v>
                </c:pt>
                <c:pt idx="15">
                  <c:v>1040</c:v>
                </c:pt>
                <c:pt idx="16">
                  <c:v>1196</c:v>
                </c:pt>
                <c:pt idx="17">
                  <c:v>1320</c:v>
                </c:pt>
                <c:pt idx="18">
                  <c:v>1390</c:v>
                </c:pt>
                <c:pt idx="19">
                  <c:v>1521</c:v>
                </c:pt>
                <c:pt idx="20">
                  <c:v>1660</c:v>
                </c:pt>
                <c:pt idx="21">
                  <c:v>1742</c:v>
                </c:pt>
                <c:pt idx="22">
                  <c:v>1782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6-458D-B0C8-6DA3C82484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Classification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Sheet1!$C$7:$C$29</c:f>
              <c:numCache>
                <c:formatCode>General</c:formatCode>
                <c:ptCount val="23"/>
                <c:pt idx="0">
                  <c:v>276</c:v>
                </c:pt>
                <c:pt idx="1">
                  <c:v>227</c:v>
                </c:pt>
                <c:pt idx="2">
                  <c:v>250</c:v>
                </c:pt>
                <c:pt idx="3">
                  <c:v>272</c:v>
                </c:pt>
                <c:pt idx="4">
                  <c:v>298</c:v>
                </c:pt>
                <c:pt idx="5">
                  <c:v>402</c:v>
                </c:pt>
                <c:pt idx="6">
                  <c:v>429</c:v>
                </c:pt>
                <c:pt idx="7">
                  <c:v>483</c:v>
                </c:pt>
                <c:pt idx="8">
                  <c:v>571</c:v>
                </c:pt>
                <c:pt idx="9">
                  <c:v>649</c:v>
                </c:pt>
                <c:pt idx="10">
                  <c:v>692</c:v>
                </c:pt>
                <c:pt idx="11">
                  <c:v>736</c:v>
                </c:pt>
                <c:pt idx="12">
                  <c:v>889</c:v>
                </c:pt>
                <c:pt idx="13">
                  <c:v>933</c:v>
                </c:pt>
                <c:pt idx="14">
                  <c:v>1178</c:v>
                </c:pt>
                <c:pt idx="15">
                  <c:v>1277</c:v>
                </c:pt>
                <c:pt idx="16">
                  <c:v>1496</c:v>
                </c:pt>
                <c:pt idx="17">
                  <c:v>1666</c:v>
                </c:pt>
                <c:pt idx="18">
                  <c:v>2069</c:v>
                </c:pt>
                <c:pt idx="19">
                  <c:v>2506</c:v>
                </c:pt>
                <c:pt idx="20">
                  <c:v>2877</c:v>
                </c:pt>
                <c:pt idx="21">
                  <c:v>3111</c:v>
                </c:pt>
                <c:pt idx="22">
                  <c:v>3279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6-458D-B0C8-6DA3C824847B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Anomaly Detection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Sheet1!$E$7:$E$29</c:f>
              <c:numCache>
                <c:formatCode>General</c:formatCode>
                <c:ptCount val="23"/>
                <c:pt idx="0">
                  <c:v>10</c:v>
                </c:pt>
                <c:pt idx="1">
                  <c:v>12</c:v>
                </c:pt>
                <c:pt idx="2">
                  <c:v>6</c:v>
                </c:pt>
                <c:pt idx="3">
                  <c:v>14</c:v>
                </c:pt>
                <c:pt idx="4">
                  <c:v>23</c:v>
                </c:pt>
                <c:pt idx="5">
                  <c:v>35</c:v>
                </c:pt>
                <c:pt idx="6">
                  <c:v>39</c:v>
                </c:pt>
                <c:pt idx="7">
                  <c:v>47</c:v>
                </c:pt>
                <c:pt idx="8">
                  <c:v>57</c:v>
                </c:pt>
                <c:pt idx="9">
                  <c:v>61</c:v>
                </c:pt>
                <c:pt idx="10">
                  <c:v>45</c:v>
                </c:pt>
                <c:pt idx="11">
                  <c:v>40</c:v>
                </c:pt>
                <c:pt idx="12">
                  <c:v>57</c:v>
                </c:pt>
                <c:pt idx="13">
                  <c:v>76</c:v>
                </c:pt>
                <c:pt idx="14">
                  <c:v>98</c:v>
                </c:pt>
                <c:pt idx="15">
                  <c:v>106</c:v>
                </c:pt>
                <c:pt idx="16">
                  <c:v>135</c:v>
                </c:pt>
                <c:pt idx="17">
                  <c:v>195</c:v>
                </c:pt>
                <c:pt idx="18">
                  <c:v>222</c:v>
                </c:pt>
                <c:pt idx="19">
                  <c:v>354</c:v>
                </c:pt>
                <c:pt idx="20">
                  <c:v>421</c:v>
                </c:pt>
                <c:pt idx="21">
                  <c:v>531</c:v>
                </c:pt>
                <c:pt idx="22">
                  <c:v>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6-458D-B0C8-6DA3C824847B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Segmentation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Sheet1!$F$7:$F$29</c:f>
              <c:numCache>
                <c:formatCode>General</c:formatCode>
                <c:ptCount val="23"/>
                <c:pt idx="0">
                  <c:v>43</c:v>
                </c:pt>
                <c:pt idx="1">
                  <c:v>46</c:v>
                </c:pt>
                <c:pt idx="2">
                  <c:v>63</c:v>
                </c:pt>
                <c:pt idx="3">
                  <c:v>62</c:v>
                </c:pt>
                <c:pt idx="4">
                  <c:v>73</c:v>
                </c:pt>
                <c:pt idx="5">
                  <c:v>108</c:v>
                </c:pt>
                <c:pt idx="6">
                  <c:v>95</c:v>
                </c:pt>
                <c:pt idx="7">
                  <c:v>98</c:v>
                </c:pt>
                <c:pt idx="8">
                  <c:v>112</c:v>
                </c:pt>
                <c:pt idx="9">
                  <c:v>139</c:v>
                </c:pt>
                <c:pt idx="10">
                  <c:v>149</c:v>
                </c:pt>
                <c:pt idx="11">
                  <c:v>157</c:v>
                </c:pt>
                <c:pt idx="12">
                  <c:v>171</c:v>
                </c:pt>
                <c:pt idx="13">
                  <c:v>203</c:v>
                </c:pt>
                <c:pt idx="14">
                  <c:v>227</c:v>
                </c:pt>
                <c:pt idx="15">
                  <c:v>223</c:v>
                </c:pt>
                <c:pt idx="16">
                  <c:v>270</c:v>
                </c:pt>
                <c:pt idx="17">
                  <c:v>287</c:v>
                </c:pt>
                <c:pt idx="18">
                  <c:v>346</c:v>
                </c:pt>
                <c:pt idx="19">
                  <c:v>421</c:v>
                </c:pt>
                <c:pt idx="20">
                  <c:v>436</c:v>
                </c:pt>
                <c:pt idx="21">
                  <c:v>506</c:v>
                </c:pt>
                <c:pt idx="22">
                  <c:v>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F6-458D-B0C8-6DA3C824847B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Query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Sheet1!$G$7:$G$29</c:f>
              <c:numCache>
                <c:formatCode>General</c:formatCode>
                <c:ptCount val="23"/>
                <c:pt idx="0">
                  <c:v>29</c:v>
                </c:pt>
                <c:pt idx="1">
                  <c:v>44</c:v>
                </c:pt>
                <c:pt idx="2">
                  <c:v>36</c:v>
                </c:pt>
                <c:pt idx="3">
                  <c:v>62</c:v>
                </c:pt>
                <c:pt idx="4">
                  <c:v>61</c:v>
                </c:pt>
                <c:pt idx="5">
                  <c:v>53</c:v>
                </c:pt>
                <c:pt idx="6">
                  <c:v>81</c:v>
                </c:pt>
                <c:pt idx="7">
                  <c:v>82</c:v>
                </c:pt>
                <c:pt idx="8">
                  <c:v>91</c:v>
                </c:pt>
                <c:pt idx="9">
                  <c:v>94</c:v>
                </c:pt>
                <c:pt idx="10">
                  <c:v>69</c:v>
                </c:pt>
                <c:pt idx="11">
                  <c:v>78</c:v>
                </c:pt>
                <c:pt idx="12">
                  <c:v>99</c:v>
                </c:pt>
                <c:pt idx="13">
                  <c:v>97</c:v>
                </c:pt>
                <c:pt idx="14">
                  <c:v>104</c:v>
                </c:pt>
                <c:pt idx="15">
                  <c:v>132</c:v>
                </c:pt>
                <c:pt idx="16">
                  <c:v>155</c:v>
                </c:pt>
                <c:pt idx="17">
                  <c:v>162</c:v>
                </c:pt>
                <c:pt idx="18">
                  <c:v>215</c:v>
                </c:pt>
                <c:pt idx="19">
                  <c:v>171</c:v>
                </c:pt>
                <c:pt idx="20">
                  <c:v>204</c:v>
                </c:pt>
                <c:pt idx="21">
                  <c:v>207</c:v>
                </c:pt>
                <c:pt idx="22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F6-458D-B0C8-6DA3C824847B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Deep learning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Sheet1!$A$7:$A$31</c:f>
              <c:strCache>
                <c:ptCount val="2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</c:strCache>
            </c:strRef>
          </c:cat>
          <c:val>
            <c:numRef>
              <c:f>Sheet1!$H$7:$H$29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14</c:v>
                </c:pt>
                <c:pt idx="11">
                  <c:v>15</c:v>
                </c:pt>
                <c:pt idx="12">
                  <c:v>21</c:v>
                </c:pt>
                <c:pt idx="13">
                  <c:v>14</c:v>
                </c:pt>
                <c:pt idx="14">
                  <c:v>32</c:v>
                </c:pt>
                <c:pt idx="15">
                  <c:v>60</c:v>
                </c:pt>
                <c:pt idx="16">
                  <c:v>115</c:v>
                </c:pt>
                <c:pt idx="17">
                  <c:v>244</c:v>
                </c:pt>
                <c:pt idx="18">
                  <c:v>603</c:v>
                </c:pt>
                <c:pt idx="19">
                  <c:v>1183</c:v>
                </c:pt>
                <c:pt idx="20">
                  <c:v>1624</c:v>
                </c:pt>
                <c:pt idx="21">
                  <c:v>2491</c:v>
                </c:pt>
                <c:pt idx="22">
                  <c:v>3153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F6-458D-B0C8-6DA3C8248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1580463"/>
        <c:axId val="1781581423"/>
      </c:lineChart>
      <c:catAx>
        <c:axId val="17815804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581423"/>
        <c:crosses val="autoZero"/>
        <c:auto val="1"/>
        <c:lblAlgn val="ctr"/>
        <c:lblOffset val="100"/>
        <c:tickLblSkip val="2"/>
        <c:tickMarkSkip val="6"/>
        <c:noMultiLvlLbl val="0"/>
      </c:catAx>
      <c:valAx>
        <c:axId val="178158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58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Key word "The"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Sheet1!$A$7:$A$29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  <c:extLst/>
            </c:strRef>
          </c:cat>
          <c:val>
            <c:numRef>
              <c:f>Sheet1!$U$12:$U$29</c:f>
              <c:numCache>
                <c:formatCode>General</c:formatCode>
                <c:ptCount val="18"/>
                <c:pt idx="0">
                  <c:v>1439441</c:v>
                </c:pt>
                <c:pt idx="1">
                  <c:v>1525886</c:v>
                </c:pt>
                <c:pt idx="2">
                  <c:v>1649380</c:v>
                </c:pt>
                <c:pt idx="3">
                  <c:v>1803488</c:v>
                </c:pt>
                <c:pt idx="4">
                  <c:v>1941221</c:v>
                </c:pt>
                <c:pt idx="5">
                  <c:v>1972915</c:v>
                </c:pt>
                <c:pt idx="6">
                  <c:v>2077997</c:v>
                </c:pt>
                <c:pt idx="7">
                  <c:v>2231125</c:v>
                </c:pt>
                <c:pt idx="8">
                  <c:v>2353627</c:v>
                </c:pt>
                <c:pt idx="9">
                  <c:v>2471288</c:v>
                </c:pt>
                <c:pt idx="10">
                  <c:v>2580892</c:v>
                </c:pt>
                <c:pt idx="11">
                  <c:v>2717103</c:v>
                </c:pt>
                <c:pt idx="12">
                  <c:v>2834770</c:v>
                </c:pt>
                <c:pt idx="13">
                  <c:v>2921309</c:v>
                </c:pt>
                <c:pt idx="14">
                  <c:v>3169041</c:v>
                </c:pt>
                <c:pt idx="15">
                  <c:v>3209732</c:v>
                </c:pt>
                <c:pt idx="16">
                  <c:v>3343376</c:v>
                </c:pt>
                <c:pt idx="17">
                  <c:v>3299079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EC1-423D-8C20-42A71BCBB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4969615"/>
        <c:axId val="1464970095"/>
      </c:lineChart>
      <c:catAx>
        <c:axId val="14649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970095"/>
        <c:crosses val="autoZero"/>
        <c:auto val="1"/>
        <c:lblAlgn val="ctr"/>
        <c:lblOffset val="100"/>
        <c:tickLblSkip val="2"/>
        <c:noMultiLvlLbl val="0"/>
      </c:catAx>
      <c:valAx>
        <c:axId val="14649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96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Relative!$B$28</c:f>
              <c:strCache>
                <c:ptCount val="1"/>
                <c:pt idx="0">
                  <c:v>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Relative!$B$29:$B$53</c:f>
              <c:numCache>
                <c:formatCode>General</c:formatCode>
                <c:ptCount val="25"/>
                <c:pt idx="0">
                  <c:v>2.0627376425855513</c:v>
                </c:pt>
                <c:pt idx="1">
                  <c:v>2.9933983174050858</c:v>
                </c:pt>
                <c:pt idx="2">
                  <c:v>2.6772772180836104</c:v>
                </c:pt>
                <c:pt idx="3">
                  <c:v>3.0699620350786607</c:v>
                </c:pt>
                <c:pt idx="4">
                  <c:v>2.7183268192149099</c:v>
                </c:pt>
                <c:pt idx="5">
                  <c:v>3.2721035457514409</c:v>
                </c:pt>
                <c:pt idx="6">
                  <c:v>3.1326062366389102</c:v>
                </c:pt>
                <c:pt idx="7">
                  <c:v>3.461906898349683</c:v>
                </c:pt>
                <c:pt idx="8">
                  <c:v>3.5320445714082931</c:v>
                </c:pt>
                <c:pt idx="9">
                  <c:v>3.6574918569292212</c:v>
                </c:pt>
                <c:pt idx="10">
                  <c:v>3.8116188482524591</c:v>
                </c:pt>
                <c:pt idx="11">
                  <c:v>3.5803709052515473</c:v>
                </c:pt>
                <c:pt idx="12">
                  <c:v>3.236035632248305</c:v>
                </c:pt>
                <c:pt idx="13">
                  <c:v>3.4245018433252166</c:v>
                </c:pt>
                <c:pt idx="14">
                  <c:v>3.6701509496262679</c:v>
                </c:pt>
                <c:pt idx="15">
                  <c:v>4.0296145673666315</c:v>
                </c:pt>
                <c:pt idx="16">
                  <c:v>4.4017470077505347</c:v>
                </c:pt>
                <c:pt idx="17">
                  <c:v>4.6564624290506815</c:v>
                </c:pt>
                <c:pt idx="18">
                  <c:v>4.7581409566738744</c:v>
                </c:pt>
                <c:pt idx="19">
                  <c:v>4.7995592357435575</c:v>
                </c:pt>
                <c:pt idx="20">
                  <c:v>5.1717713503806548</c:v>
                </c:pt>
                <c:pt idx="21">
                  <c:v>5.2103024009264889</c:v>
                </c:pt>
                <c:pt idx="22">
                  <c:v>5.4015075116418858</c:v>
                </c:pt>
                <c:pt idx="23">
                  <c:v>5.3637378696205502</c:v>
                </c:pt>
                <c:pt idx="24">
                  <c:v>5.4764717817162927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69-462E-9556-D88E9EA43A7D}"/>
            </c:ext>
          </c:extLst>
        </c:ser>
        <c:ser>
          <c:idx val="1"/>
          <c:order val="1"/>
          <c:tx>
            <c:strRef>
              <c:f>Relative!$C$28</c:f>
              <c:strCache>
                <c:ptCount val="1"/>
                <c:pt idx="0">
                  <c:v>Classification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Relative!$C$29:$C$53</c:f>
              <c:numCache>
                <c:formatCode>General</c:formatCode>
                <c:ptCount val="25"/>
                <c:pt idx="0">
                  <c:v>2.623574144486692</c:v>
                </c:pt>
                <c:pt idx="1">
                  <c:v>2.1640172549393455</c:v>
                </c:pt>
                <c:pt idx="2">
                  <c:v>2.253600351922231</c:v>
                </c:pt>
                <c:pt idx="3">
                  <c:v>2.2507538370388023</c:v>
                </c:pt>
                <c:pt idx="4">
                  <c:v>2.3210928141147367</c:v>
                </c:pt>
                <c:pt idx="5">
                  <c:v>2.7927507970107839</c:v>
                </c:pt>
                <c:pt idx="6">
                  <c:v>2.8114813295357584</c:v>
                </c:pt>
                <c:pt idx="7">
                  <c:v>2.9283730856443029</c:v>
                </c:pt>
                <c:pt idx="8">
                  <c:v>3.166087049095974</c:v>
                </c:pt>
                <c:pt idx="9">
                  <c:v>3.3432566410522035</c:v>
                </c:pt>
                <c:pt idx="10">
                  <c:v>3.507500323125933</c:v>
                </c:pt>
                <c:pt idx="11">
                  <c:v>3.5418722933671223</c:v>
                </c:pt>
                <c:pt idx="12">
                  <c:v>3.984536948848675</c:v>
                </c:pt>
                <c:pt idx="13">
                  <c:v>3.9640945655365103</c:v>
                </c:pt>
                <c:pt idx="14">
                  <c:v>4.7667451142885815</c:v>
                </c:pt>
                <c:pt idx="15">
                  <c:v>4.9479017331992194</c:v>
                </c:pt>
                <c:pt idx="16">
                  <c:v>5.5058641501628758</c:v>
                </c:pt>
                <c:pt idx="17">
                  <c:v>5.8770200051503299</c:v>
                </c:pt>
                <c:pt idx="18">
                  <c:v>7.0824414671642062</c:v>
                </c:pt>
                <c:pt idx="19">
                  <c:v>7.9077550590225876</c:v>
                </c:pt>
                <c:pt idx="20">
                  <c:v>8.9633651656898454</c:v>
                </c:pt>
                <c:pt idx="21">
                  <c:v>9.3049659984399007</c:v>
                </c:pt>
                <c:pt idx="22">
                  <c:v>9.9391375593006419</c:v>
                </c:pt>
                <c:pt idx="23">
                  <c:v>9.9918408495495523</c:v>
                </c:pt>
                <c:pt idx="24">
                  <c:v>9.8233878000482875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69-462E-9556-D88E9EA43A7D}"/>
            </c:ext>
          </c:extLst>
        </c:ser>
        <c:ser>
          <c:idx val="2"/>
          <c:order val="2"/>
          <c:tx>
            <c:strRef>
              <c:f>Relative!$D$28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Relative!$D$29:$D$53</c:f>
              <c:numCache>
                <c:formatCode>General</c:formatCode>
                <c:ptCount val="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69-462E-9556-D88E9EA43A7D}"/>
            </c:ext>
          </c:extLst>
        </c:ser>
        <c:ser>
          <c:idx val="3"/>
          <c:order val="3"/>
          <c:tx>
            <c:strRef>
              <c:f>Relative!$E$28</c:f>
              <c:strCache>
                <c:ptCount val="1"/>
                <c:pt idx="0">
                  <c:v>Anomaly Detection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Relative!$E$29:$E$53</c:f>
              <c:numCache>
                <c:formatCode>General</c:formatCode>
                <c:ptCount val="25"/>
                <c:pt idx="0">
                  <c:v>9.5057034220532313E-2</c:v>
                </c:pt>
                <c:pt idx="1">
                  <c:v>0.11439738792630902</c:v>
                </c:pt>
                <c:pt idx="2">
                  <c:v>5.4086408446133542E-2</c:v>
                </c:pt>
                <c:pt idx="3">
                  <c:v>0.11584762396523247</c:v>
                </c:pt>
                <c:pt idx="4">
                  <c:v>0.17914474739811725</c:v>
                </c:pt>
                <c:pt idx="5">
                  <c:v>0.24314994501337672</c:v>
                </c:pt>
                <c:pt idx="6">
                  <c:v>0.25558921177597804</c:v>
                </c:pt>
                <c:pt idx="7">
                  <c:v>0.28495555905855535</c:v>
                </c:pt>
                <c:pt idx="8">
                  <c:v>0.31605422381518478</c:v>
                </c:pt>
                <c:pt idx="9">
                  <c:v>0.31423521587701758</c:v>
                </c:pt>
                <c:pt idx="10">
                  <c:v>0.22808889384489447</c:v>
                </c:pt>
                <c:pt idx="11">
                  <c:v>0.19249305942212622</c:v>
                </c:pt>
                <c:pt idx="12">
                  <c:v>0.25547649728276095</c:v>
                </c:pt>
                <c:pt idx="13">
                  <c:v>0.32290588100833312</c:v>
                </c:pt>
                <c:pt idx="14">
                  <c:v>0.39655434736865958</c:v>
                </c:pt>
                <c:pt idx="15">
                  <c:v>0.4107107155200605</c:v>
                </c:pt>
                <c:pt idx="16">
                  <c:v>0.49685271408555365</c:v>
                </c:pt>
                <c:pt idx="17">
                  <c:v>0.6878864952006688</c:v>
                </c:pt>
                <c:pt idx="18">
                  <c:v>0.75993330387165481</c:v>
                </c:pt>
                <c:pt idx="19">
                  <c:v>1.117057179127692</c:v>
                </c:pt>
                <c:pt idx="20">
                  <c:v>1.3116359870543708</c:v>
                </c:pt>
                <c:pt idx="21">
                  <c:v>1.5882150257703591</c:v>
                </c:pt>
                <c:pt idx="22">
                  <c:v>1.9581222516950942</c:v>
                </c:pt>
                <c:pt idx="23">
                  <c:v>2.2069046690746448</c:v>
                </c:pt>
                <c:pt idx="24">
                  <c:v>2.5107187347262379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69-462E-9556-D88E9EA43A7D}"/>
            </c:ext>
          </c:extLst>
        </c:ser>
        <c:ser>
          <c:idx val="4"/>
          <c:order val="4"/>
          <c:tx>
            <c:strRef>
              <c:f>Relative!$F$28</c:f>
              <c:strCache>
                <c:ptCount val="1"/>
                <c:pt idx="0">
                  <c:v>Segmentation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Relative!$F$29:$F$53</c:f>
              <c:numCache>
                <c:formatCode>General</c:formatCode>
                <c:ptCount val="25"/>
                <c:pt idx="0">
                  <c:v>0.40874524714828897</c:v>
                </c:pt>
                <c:pt idx="1">
                  <c:v>0.43852332038418457</c:v>
                </c:pt>
                <c:pt idx="2">
                  <c:v>0.56790728868440221</c:v>
                </c:pt>
                <c:pt idx="3">
                  <c:v>0.5130394775603152</c:v>
                </c:pt>
                <c:pt idx="4">
                  <c:v>0.56858985043750265</c:v>
                </c:pt>
                <c:pt idx="5">
                  <c:v>0.75029125889841963</c:v>
                </c:pt>
                <c:pt idx="6">
                  <c:v>0.62258910560815162</c:v>
                </c:pt>
                <c:pt idx="7">
                  <c:v>0.59416265505826427</c:v>
                </c:pt>
                <c:pt idx="8">
                  <c:v>0.62101882574211753</c:v>
                </c:pt>
                <c:pt idx="9">
                  <c:v>0.71604418044107287</c:v>
                </c:pt>
                <c:pt idx="10">
                  <c:v>0.75522767073087282</c:v>
                </c:pt>
                <c:pt idx="11">
                  <c:v>0.75553525823184542</c:v>
                </c:pt>
                <c:pt idx="12">
                  <c:v>0.7664294918482828</c:v>
                </c:pt>
                <c:pt idx="13">
                  <c:v>0.86249860321962657</c:v>
                </c:pt>
                <c:pt idx="14">
                  <c:v>0.91854935563965023</c:v>
                </c:pt>
                <c:pt idx="15">
                  <c:v>0.8640423543488065</c:v>
                </c:pt>
                <c:pt idx="16">
                  <c:v>0.9937054281711073</c:v>
                </c:pt>
                <c:pt idx="17">
                  <c:v>1.012427816013292</c:v>
                </c:pt>
                <c:pt idx="18">
                  <c:v>1.1844005546828493</c:v>
                </c:pt>
                <c:pt idx="19">
                  <c:v>1.3284776056857579</c:v>
                </c:pt>
                <c:pt idx="20">
                  <c:v>1.3583688607023889</c:v>
                </c:pt>
                <c:pt idx="21">
                  <c:v>1.513440307042941</c:v>
                </c:pt>
                <c:pt idx="22">
                  <c:v>1.5367925411910415</c:v>
                </c:pt>
                <c:pt idx="23">
                  <c:v>1.6535792955240456</c:v>
                </c:pt>
                <c:pt idx="24">
                  <c:v>1.7398370763028301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69-462E-9556-D88E9EA43A7D}"/>
            </c:ext>
          </c:extLst>
        </c:ser>
        <c:ser>
          <c:idx val="5"/>
          <c:order val="5"/>
          <c:tx>
            <c:strRef>
              <c:f>Relative!$G$28</c:f>
              <c:strCache>
                <c:ptCount val="1"/>
                <c:pt idx="0">
                  <c:v>Query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Relative!$G$29:$G$53</c:f>
              <c:numCache>
                <c:formatCode>General</c:formatCode>
                <c:ptCount val="25"/>
                <c:pt idx="0">
                  <c:v>0.27566539923954375</c:v>
                </c:pt>
                <c:pt idx="1">
                  <c:v>0.41945708906313306</c:v>
                </c:pt>
                <c:pt idx="2">
                  <c:v>0.32451845067680124</c:v>
                </c:pt>
                <c:pt idx="3">
                  <c:v>0.5130394775603152</c:v>
                </c:pt>
                <c:pt idx="4">
                  <c:v>0.47512302570805015</c:v>
                </c:pt>
                <c:pt idx="5">
                  <c:v>0.36819848816311335</c:v>
                </c:pt>
                <c:pt idx="6">
                  <c:v>0.53083913215010825</c:v>
                </c:pt>
                <c:pt idx="7">
                  <c:v>0.49715650729364974</c:v>
                </c:pt>
                <c:pt idx="8">
                  <c:v>0.50457779591547047</c:v>
                </c:pt>
                <c:pt idx="9">
                  <c:v>0.48423131626950255</c:v>
                </c:pt>
                <c:pt idx="10">
                  <c:v>0.34973630389550486</c:v>
                </c:pt>
                <c:pt idx="11">
                  <c:v>0.37536146587314612</c:v>
                </c:pt>
                <c:pt idx="12">
                  <c:v>0.44372233738584793</c:v>
                </c:pt>
                <c:pt idx="13">
                  <c:v>0.41212987444484617</c:v>
                </c:pt>
                <c:pt idx="14">
                  <c:v>0.42083318496265915</c:v>
                </c:pt>
                <c:pt idx="15">
                  <c:v>0.51145107970422632</c:v>
                </c:pt>
                <c:pt idx="16">
                  <c:v>0.57046052357970967</c:v>
                </c:pt>
                <c:pt idx="17">
                  <c:v>0.57147493447440179</c:v>
                </c:pt>
                <c:pt idx="18">
                  <c:v>0.73597144293876482</c:v>
                </c:pt>
                <c:pt idx="19">
                  <c:v>0.53959541703625802</c:v>
                </c:pt>
                <c:pt idx="20">
                  <c:v>0.63556708161304432</c:v>
                </c:pt>
                <c:pt idx="21">
                  <c:v>0.61913467106302134</c:v>
                </c:pt>
                <c:pt idx="22">
                  <c:v>0.7001954181758</c:v>
                </c:pt>
                <c:pt idx="23">
                  <c:v>0.56611902380610457</c:v>
                </c:pt>
                <c:pt idx="24">
                  <c:v>0.60492796806836868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69-462E-9556-D88E9EA43A7D}"/>
            </c:ext>
          </c:extLst>
        </c:ser>
        <c:ser>
          <c:idx val="6"/>
          <c:order val="6"/>
          <c:tx>
            <c:strRef>
              <c:f>Relative!$H$28</c:f>
              <c:strCache>
                <c:ptCount val="1"/>
                <c:pt idx="0">
                  <c:v>Deep learning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Relative!$A$29:$A$51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Relative!$H$29:$H$53</c:f>
              <c:numCache>
                <c:formatCode>General</c:formatCode>
                <c:ptCount val="25"/>
                <c:pt idx="0">
                  <c:v>2.8517110266159697E-2</c:v>
                </c:pt>
                <c:pt idx="1">
                  <c:v>2.8599346981577255E-2</c:v>
                </c:pt>
                <c:pt idx="2">
                  <c:v>2.7043204223066771E-2</c:v>
                </c:pt>
                <c:pt idx="3">
                  <c:v>4.9648981699385343E-2</c:v>
                </c:pt>
                <c:pt idx="4">
                  <c:v>3.1155608243150831E-2</c:v>
                </c:pt>
                <c:pt idx="5">
                  <c:v>2.7788565144385911E-2</c:v>
                </c:pt>
                <c:pt idx="6">
                  <c:v>3.2767847663586924E-2</c:v>
                </c:pt>
                <c:pt idx="7">
                  <c:v>4.2440189647018879E-2</c:v>
                </c:pt>
                <c:pt idx="8">
                  <c:v>3.3268865664756293E-2</c:v>
                </c:pt>
                <c:pt idx="9">
                  <c:v>6.1816763779085432E-2</c:v>
                </c:pt>
                <c:pt idx="10">
                  <c:v>7.09609891961894E-2</c:v>
                </c:pt>
                <c:pt idx="11">
                  <c:v>7.2184897283297328E-2</c:v>
                </c:pt>
                <c:pt idx="12">
                  <c:v>9.4122920051543504E-2</c:v>
                </c:pt>
                <c:pt idx="13">
                  <c:v>5.948266229100873E-2</c:v>
                </c:pt>
                <c:pt idx="14">
                  <c:v>0.12948713383466434</c:v>
                </c:pt>
                <c:pt idx="15">
                  <c:v>0.23247776350192104</c:v>
                </c:pt>
                <c:pt idx="16">
                  <c:v>0.42324490459139752</c:v>
                </c:pt>
                <c:pt idx="17">
                  <c:v>0.86074002476391387</c:v>
                </c:pt>
                <c:pt idx="18">
                  <c:v>2.0641431632189544</c:v>
                </c:pt>
                <c:pt idx="19">
                  <c:v>3.7329905166894339</c:v>
                </c:pt>
                <c:pt idx="20">
                  <c:v>5.0596124536254115</c:v>
                </c:pt>
                <c:pt idx="21">
                  <c:v>7.4505529739999332</c:v>
                </c:pt>
                <c:pt idx="22">
                  <c:v>9.5572127857502043</c:v>
                </c:pt>
                <c:pt idx="23">
                  <c:v>10.567555111047286</c:v>
                </c:pt>
                <c:pt idx="24">
                  <c:v>11.729178566706157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669-462E-9556-D88E9EA43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8750527"/>
        <c:axId val="1558754847"/>
      </c:lineChart>
      <c:catAx>
        <c:axId val="155875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754847"/>
        <c:crosses val="autoZero"/>
        <c:auto val="1"/>
        <c:lblAlgn val="ctr"/>
        <c:lblOffset val="100"/>
        <c:noMultiLvlLbl val="0"/>
      </c:catAx>
      <c:valAx>
        <c:axId val="155875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75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Forecasting!$B$1</c:f>
              <c:strCache>
                <c:ptCount val="1"/>
                <c:pt idx="0">
                  <c:v>Forecasting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Forecasting!$A$2:$A$54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Forecasting!$B$2:$B$54</c:f>
              <c:numCache>
                <c:formatCode>General</c:formatCode>
                <c:ptCount val="53"/>
                <c:pt idx="0">
                  <c:v>287</c:v>
                </c:pt>
                <c:pt idx="1">
                  <c:v>280</c:v>
                </c:pt>
                <c:pt idx="2">
                  <c:v>283</c:v>
                </c:pt>
                <c:pt idx="3">
                  <c:v>340</c:v>
                </c:pt>
                <c:pt idx="4">
                  <c:v>332</c:v>
                </c:pt>
                <c:pt idx="5">
                  <c:v>381</c:v>
                </c:pt>
                <c:pt idx="6">
                  <c:v>433</c:v>
                </c:pt>
                <c:pt idx="7">
                  <c:v>479</c:v>
                </c:pt>
                <c:pt idx="8">
                  <c:v>508</c:v>
                </c:pt>
                <c:pt idx="9">
                  <c:v>571</c:v>
                </c:pt>
                <c:pt idx="10">
                  <c:v>606</c:v>
                </c:pt>
                <c:pt idx="11">
                  <c:v>565</c:v>
                </c:pt>
                <c:pt idx="12">
                  <c:v>557</c:v>
                </c:pt>
                <c:pt idx="13">
                  <c:v>618</c:v>
                </c:pt>
                <c:pt idx="14">
                  <c:v>683</c:v>
                </c:pt>
                <c:pt idx="15">
                  <c:v>654</c:v>
                </c:pt>
                <c:pt idx="16">
                  <c:v>670</c:v>
                </c:pt>
                <c:pt idx="17">
                  <c:v>616</c:v>
                </c:pt>
                <c:pt idx="18">
                  <c:v>650</c:v>
                </c:pt>
                <c:pt idx="19">
                  <c:v>808</c:v>
                </c:pt>
                <c:pt idx="20">
                  <c:v>887</c:v>
                </c:pt>
                <c:pt idx="21">
                  <c:v>1193</c:v>
                </c:pt>
                <c:pt idx="22">
                  <c:v>1426</c:v>
                </c:pt>
                <c:pt idx="23">
                  <c:v>1465</c:v>
                </c:pt>
                <c:pt idx="24">
                  <c:v>1882</c:v>
                </c:pt>
                <c:pt idx="25">
                  <c:v>1773</c:v>
                </c:pt>
                <c:pt idx="26">
                  <c:v>1941</c:v>
                </c:pt>
                <c:pt idx="27">
                  <c:v>2206</c:v>
                </c:pt>
                <c:pt idx="28">
                  <c:v>2757</c:v>
                </c:pt>
                <c:pt idx="29">
                  <c:v>2184</c:v>
                </c:pt>
                <c:pt idx="30">
                  <c:v>2655</c:v>
                </c:pt>
                <c:pt idx="31">
                  <c:v>2719</c:v>
                </c:pt>
                <c:pt idx="32">
                  <c:v>2862</c:v>
                </c:pt>
                <c:pt idx="33">
                  <c:v>3218</c:v>
                </c:pt>
                <c:pt idx="34">
                  <c:v>3338</c:v>
                </c:pt>
                <c:pt idx="35">
                  <c:v>4268</c:v>
                </c:pt>
                <c:pt idx="36">
                  <c:v>4734</c:v>
                </c:pt>
                <c:pt idx="37">
                  <c:v>5844</c:v>
                </c:pt>
                <c:pt idx="38">
                  <c:v>6999</c:v>
                </c:pt>
                <c:pt idx="39">
                  <c:v>8648</c:v>
                </c:pt>
                <c:pt idx="40">
                  <c:v>7803</c:v>
                </c:pt>
                <c:pt idx="41">
                  <c:v>8555</c:v>
                </c:pt>
                <c:pt idx="42">
                  <c:v>9402</c:v>
                </c:pt>
                <c:pt idx="43">
                  <c:v>10081</c:v>
                </c:pt>
                <c:pt idx="44">
                  <c:v>11594</c:v>
                </c:pt>
                <c:pt idx="45">
                  <c:v>12802</c:v>
                </c:pt>
                <c:pt idx="46">
                  <c:v>13954</c:v>
                </c:pt>
                <c:pt idx="47">
                  <c:v>15187</c:v>
                </c:pt>
                <c:pt idx="48">
                  <c:v>16551</c:v>
                </c:pt>
                <c:pt idx="49">
                  <c:v>19098</c:v>
                </c:pt>
                <c:pt idx="50">
                  <c:v>20896</c:v>
                </c:pt>
                <c:pt idx="51">
                  <c:v>23947</c:v>
                </c:pt>
                <c:pt idx="52">
                  <c:v>24934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A-4716-AF38-B18AD657895B}"/>
            </c:ext>
          </c:extLst>
        </c:ser>
        <c:ser>
          <c:idx val="1"/>
          <c:order val="1"/>
          <c:tx>
            <c:strRef>
              <c:f>Forecasting!$C$1</c:f>
              <c:strCache>
                <c:ptCount val="1"/>
                <c:pt idx="0">
                  <c:v>Time Series Classification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Forecasting!$A$2:$A$54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Forecasting!$C$2:$C$54</c:f>
              <c:numCache>
                <c:formatCode>General</c:formatCode>
                <c:ptCount val="53"/>
                <c:pt idx="5">
                  <c:v>1</c:v>
                </c:pt>
                <c:pt idx="6">
                  <c:v>6</c:v>
                </c:pt>
                <c:pt idx="7">
                  <c:v>11</c:v>
                </c:pt>
                <c:pt idx="8">
                  <c:v>6</c:v>
                </c:pt>
                <c:pt idx="9">
                  <c:v>5</c:v>
                </c:pt>
                <c:pt idx="10">
                  <c:v>11</c:v>
                </c:pt>
                <c:pt idx="11">
                  <c:v>10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15</c:v>
                </c:pt>
                <c:pt idx="16">
                  <c:v>7</c:v>
                </c:pt>
                <c:pt idx="17">
                  <c:v>15</c:v>
                </c:pt>
                <c:pt idx="18">
                  <c:v>11</c:v>
                </c:pt>
                <c:pt idx="19">
                  <c:v>9</c:v>
                </c:pt>
                <c:pt idx="20">
                  <c:v>12</c:v>
                </c:pt>
                <c:pt idx="21">
                  <c:v>48</c:v>
                </c:pt>
                <c:pt idx="22">
                  <c:v>49</c:v>
                </c:pt>
                <c:pt idx="23">
                  <c:v>57</c:v>
                </c:pt>
                <c:pt idx="24">
                  <c:v>77</c:v>
                </c:pt>
                <c:pt idx="25">
                  <c:v>92</c:v>
                </c:pt>
                <c:pt idx="26">
                  <c:v>124</c:v>
                </c:pt>
                <c:pt idx="27">
                  <c:v>160</c:v>
                </c:pt>
                <c:pt idx="28">
                  <c:v>197</c:v>
                </c:pt>
                <c:pt idx="29">
                  <c:v>217</c:v>
                </c:pt>
                <c:pt idx="30">
                  <c:v>276</c:v>
                </c:pt>
                <c:pt idx="31">
                  <c:v>227</c:v>
                </c:pt>
                <c:pt idx="32">
                  <c:v>250</c:v>
                </c:pt>
                <c:pt idx="33">
                  <c:v>272</c:v>
                </c:pt>
                <c:pt idx="34">
                  <c:v>298</c:v>
                </c:pt>
                <c:pt idx="35">
                  <c:v>402</c:v>
                </c:pt>
                <c:pt idx="36">
                  <c:v>429</c:v>
                </c:pt>
                <c:pt idx="37">
                  <c:v>483</c:v>
                </c:pt>
                <c:pt idx="38">
                  <c:v>571</c:v>
                </c:pt>
                <c:pt idx="39">
                  <c:v>649</c:v>
                </c:pt>
                <c:pt idx="40">
                  <c:v>692</c:v>
                </c:pt>
                <c:pt idx="41">
                  <c:v>736</c:v>
                </c:pt>
                <c:pt idx="42">
                  <c:v>889</c:v>
                </c:pt>
                <c:pt idx="43">
                  <c:v>933</c:v>
                </c:pt>
                <c:pt idx="44">
                  <c:v>1178</c:v>
                </c:pt>
                <c:pt idx="45">
                  <c:v>1277</c:v>
                </c:pt>
                <c:pt idx="46">
                  <c:v>1496</c:v>
                </c:pt>
                <c:pt idx="47">
                  <c:v>1666</c:v>
                </c:pt>
                <c:pt idx="48">
                  <c:v>2069</c:v>
                </c:pt>
                <c:pt idx="49">
                  <c:v>2506</c:v>
                </c:pt>
                <c:pt idx="50">
                  <c:v>2877</c:v>
                </c:pt>
                <c:pt idx="51">
                  <c:v>3111</c:v>
                </c:pt>
                <c:pt idx="52">
                  <c:v>3279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716-AF38-B18AD6578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936768"/>
        <c:axId val="1788434143"/>
      </c:lineChart>
      <c:catAx>
        <c:axId val="77393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434143"/>
        <c:crosses val="autoZero"/>
        <c:auto val="1"/>
        <c:lblAlgn val="ctr"/>
        <c:lblOffset val="100"/>
        <c:tickLblSkip val="4"/>
        <c:noMultiLvlLbl val="0"/>
      </c:catAx>
      <c:valAx>
        <c:axId val="1788434143"/>
        <c:scaling>
          <c:orientation val="minMax"/>
          <c:max val="2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93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Forecasting!$F$1</c:f>
              <c:strCache>
                <c:ptCount val="1"/>
                <c:pt idx="0">
                  <c:v>Classification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Forecasting!$E$2:$E$24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Forecasting!$F$2:$F$24</c:f>
              <c:numCache>
                <c:formatCode>General</c:formatCode>
                <c:ptCount val="23"/>
                <c:pt idx="0">
                  <c:v>14106</c:v>
                </c:pt>
                <c:pt idx="1">
                  <c:v>13301</c:v>
                </c:pt>
                <c:pt idx="2">
                  <c:v>14502</c:v>
                </c:pt>
                <c:pt idx="3">
                  <c:v>16618</c:v>
                </c:pt>
                <c:pt idx="4">
                  <c:v>18354</c:v>
                </c:pt>
                <c:pt idx="5">
                  <c:v>21432</c:v>
                </c:pt>
                <c:pt idx="6">
                  <c:v>23945</c:v>
                </c:pt>
                <c:pt idx="7">
                  <c:v>27302</c:v>
                </c:pt>
                <c:pt idx="8">
                  <c:v>30967</c:v>
                </c:pt>
                <c:pt idx="9">
                  <c:v>33605</c:v>
                </c:pt>
                <c:pt idx="10">
                  <c:v>34872</c:v>
                </c:pt>
                <c:pt idx="11">
                  <c:v>37586</c:v>
                </c:pt>
                <c:pt idx="12">
                  <c:v>41314</c:v>
                </c:pt>
                <c:pt idx="13">
                  <c:v>45326</c:v>
                </c:pt>
                <c:pt idx="14">
                  <c:v>50720</c:v>
                </c:pt>
                <c:pt idx="15">
                  <c:v>56097</c:v>
                </c:pt>
                <c:pt idx="16">
                  <c:v>61344</c:v>
                </c:pt>
                <c:pt idx="17">
                  <c:v>67274</c:v>
                </c:pt>
                <c:pt idx="18">
                  <c:v>75349</c:v>
                </c:pt>
                <c:pt idx="19">
                  <c:v>86731</c:v>
                </c:pt>
                <c:pt idx="20">
                  <c:v>93716</c:v>
                </c:pt>
                <c:pt idx="21">
                  <c:v>105237</c:v>
                </c:pt>
                <c:pt idx="22">
                  <c:v>110945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6-427A-9621-E00DD1C729CD}"/>
            </c:ext>
          </c:extLst>
        </c:ser>
        <c:ser>
          <c:idx val="1"/>
          <c:order val="1"/>
          <c:tx>
            <c:strRef>
              <c:f>Forecasting!$G$1</c:f>
              <c:strCache>
                <c:ptCount val="1"/>
                <c:pt idx="0">
                  <c:v>Deep learning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Forecasting!$E$2:$E$24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Forecasting!$G$2:$G$24</c:f>
              <c:numCache>
                <c:formatCode>General</c:formatCode>
                <c:ptCount val="23"/>
                <c:pt idx="0">
                  <c:v>179</c:v>
                </c:pt>
                <c:pt idx="1">
                  <c:v>176</c:v>
                </c:pt>
                <c:pt idx="2">
                  <c:v>180</c:v>
                </c:pt>
                <c:pt idx="3">
                  <c:v>232</c:v>
                </c:pt>
                <c:pt idx="4">
                  <c:v>248</c:v>
                </c:pt>
                <c:pt idx="5">
                  <c:v>348</c:v>
                </c:pt>
                <c:pt idx="6">
                  <c:v>419</c:v>
                </c:pt>
                <c:pt idx="7">
                  <c:v>532</c:v>
                </c:pt>
                <c:pt idx="8">
                  <c:v>613</c:v>
                </c:pt>
                <c:pt idx="9">
                  <c:v>749</c:v>
                </c:pt>
                <c:pt idx="10">
                  <c:v>914</c:v>
                </c:pt>
                <c:pt idx="11">
                  <c:v>1004</c:v>
                </c:pt>
                <c:pt idx="12">
                  <c:v>1215</c:v>
                </c:pt>
                <c:pt idx="13">
                  <c:v>1466</c:v>
                </c:pt>
                <c:pt idx="14">
                  <c:v>2081</c:v>
                </c:pt>
                <c:pt idx="15">
                  <c:v>3348</c:v>
                </c:pt>
                <c:pt idx="16">
                  <c:v>5506</c:v>
                </c:pt>
                <c:pt idx="17">
                  <c:v>10755</c:v>
                </c:pt>
                <c:pt idx="18">
                  <c:v>20482</c:v>
                </c:pt>
                <c:pt idx="19">
                  <c:v>33461</c:v>
                </c:pt>
                <c:pt idx="20">
                  <c:v>42456</c:v>
                </c:pt>
                <c:pt idx="21">
                  <c:v>60228</c:v>
                </c:pt>
                <c:pt idx="22">
                  <c:v>74321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A6-427A-9621-E00DD1C72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3522207"/>
        <c:axId val="1129485232"/>
      </c:lineChart>
      <c:catAx>
        <c:axId val="107352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485232"/>
        <c:crosses val="autoZero"/>
        <c:auto val="1"/>
        <c:lblAlgn val="ctr"/>
        <c:lblOffset val="100"/>
        <c:tickLblSkip val="2"/>
        <c:noMultiLvlLbl val="0"/>
      </c:catAx>
      <c:valAx>
        <c:axId val="112948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52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0.02614</cdr:x>
      <cdr:y>0.17348</cdr:y>
    </cdr:from>
    <cdr:to>
      <cdr:x>0.68851</cdr:x>
      <cdr:y>0.41209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FFA30D4-AB82-1999-F9AE-9A12235F28A2}"/>
            </a:ext>
          </a:extLst>
        </cdr:cNvPr>
        <cdr:cNvSpPr txBox="1"/>
      </cdr:nvSpPr>
      <cdr:spPr>
        <a:xfrm xmlns:a="http://schemas.openxmlformats.org/drawingml/2006/main">
          <a:off x="318703" y="1166444"/>
          <a:ext cx="8075596" cy="1604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3000" dirty="0"/>
            <a:t>Number of paper matching Time Series + TERM</a:t>
          </a:r>
        </a:p>
        <a:p xmlns:a="http://schemas.openxmlformats.org/drawingml/2006/main">
          <a:endParaRPr lang="en-GB" sz="3000" dirty="0"/>
        </a:p>
        <a:p xmlns:a="http://schemas.openxmlformats.org/drawingml/2006/main">
          <a:r>
            <a:rPr lang="en-GB" sz="3000" dirty="0"/>
            <a:t>from Web of Science (2000-2022)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aeon-tutorials.github.io/ECML-2024/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F2C09-14C6-E977-E777-19C2A57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24" y="5540267"/>
            <a:ext cx="1743318" cy="111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92" y="37834"/>
            <a:ext cx="10495355" cy="1760751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Introduction to Machine Learning from Time Series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828789" y="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31" y="2104328"/>
            <a:ext cx="2496126" cy="79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48" y="2184445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377647" y="6311847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185086" y="2712448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1585436" y="1932765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1659870" y="2723210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767" y="5345244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31" y="2119502"/>
            <a:ext cx="827405" cy="868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352" y="2172747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7553445" y="1898729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81" y="2028040"/>
            <a:ext cx="752801" cy="8798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453" y="3470292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523670" y="4264932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79DB-681D-5D62-E5B2-87B78D6E45F6}"/>
              </a:ext>
            </a:extLst>
          </p:cNvPr>
          <p:cNvSpPr txBox="1"/>
          <p:nvPr/>
        </p:nvSpPr>
        <p:spPr>
          <a:xfrm>
            <a:off x="2750223" y="71807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0"/>
              </a:rPr>
              <a:t>https://aeon-tutorials.github.io/ECML-2024/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35D4-8FC8-85A4-BB03-C66EA00EA12E}"/>
              </a:ext>
            </a:extLst>
          </p:cNvPr>
          <p:cNvSpPr txBox="1"/>
          <p:nvPr/>
        </p:nvSpPr>
        <p:spPr>
          <a:xfrm>
            <a:off x="1698803" y="317038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286D2-433A-3670-AA7E-92CB231CF5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717" y="3448849"/>
            <a:ext cx="2267266" cy="1066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837A-ACEA-6968-E2F3-8A4D570BE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372" y="3587778"/>
            <a:ext cx="827406" cy="834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FF1DE2-0D42-D693-C2B5-410EEEB39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8803" y="5345244"/>
            <a:ext cx="952633" cy="101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7ECE1C-BA99-D5E3-8218-30ABB1E32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2436" y="3420981"/>
            <a:ext cx="876422" cy="1076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A42C62-0523-BFCC-9292-3FA460BE4C5B}"/>
              </a:ext>
            </a:extLst>
          </p:cNvPr>
          <p:cNvSpPr txBox="1"/>
          <p:nvPr/>
        </p:nvSpPr>
        <p:spPr>
          <a:xfrm>
            <a:off x="1575582" y="451579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CA1FFD-5866-F9FA-D9BD-5EF7CF5E19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6671" y="3530843"/>
            <a:ext cx="619211" cy="8383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7494D9-DD2E-CFF6-29C4-5BE76E6854F6}"/>
              </a:ext>
            </a:extLst>
          </p:cNvPr>
          <p:cNvSpPr txBox="1"/>
          <p:nvPr/>
        </p:nvSpPr>
        <p:spPr>
          <a:xfrm>
            <a:off x="5326342" y="5011893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Sebastian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Schmidl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E8948B-C005-899B-EE9D-85D437070A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6986" y="5422576"/>
            <a:ext cx="695422" cy="1076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9AB1C7-4748-E2D2-8E5E-D2BB0912012C}"/>
              </a:ext>
            </a:extLst>
          </p:cNvPr>
          <p:cNvSpPr txBox="1"/>
          <p:nvPr/>
        </p:nvSpPr>
        <p:spPr>
          <a:xfrm>
            <a:off x="8298803" y="6075935"/>
            <a:ext cx="2177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Thorsten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Papenbrock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81240C-B378-C607-2F51-A940D85BA38F}"/>
              </a:ext>
            </a:extLst>
          </p:cNvPr>
          <p:cNvSpPr txBox="1"/>
          <p:nvPr/>
        </p:nvSpPr>
        <p:spPr>
          <a:xfrm>
            <a:off x="7553445" y="5018649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Phillip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Wenig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5F36F7-1FE5-F885-E1B4-D2CC0D5CA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95778" y="5583047"/>
            <a:ext cx="812908" cy="922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BBEC5C-D1EB-31BA-C169-E5612D0840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117" y="5394419"/>
            <a:ext cx="1857318" cy="6815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6568BE-0CCD-4B1C-F8C5-B5D70081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68165" y="5583047"/>
            <a:ext cx="768967" cy="922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153177-FF1F-40D7-0DB0-2D175C989D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2354" y="1973630"/>
            <a:ext cx="847843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BC59E-1DED-E3DC-2806-83D326633A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1778"/>
            <a:ext cx="1377538" cy="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615045" y="13415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Growing Popularity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671469E-7EE2-57CC-7B18-D28744EFB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266265"/>
              </p:ext>
            </p:extLst>
          </p:nvPr>
        </p:nvGraphicFramePr>
        <p:xfrm>
          <a:off x="0" y="0"/>
          <a:ext cx="12191999" cy="672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3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-1900051" y="11040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But everything is growing …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73A052-4FF8-961B-E0B4-4B5ACE043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790066"/>
              </p:ext>
            </p:extLst>
          </p:nvPr>
        </p:nvGraphicFramePr>
        <p:xfrm>
          <a:off x="0" y="928993"/>
          <a:ext cx="11637818" cy="569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2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615045" y="13415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Detrended: Relative Popularity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68F5E9D-C557-5E66-B2E2-86BCADD3C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20060"/>
              </p:ext>
            </p:extLst>
          </p:nvPr>
        </p:nvGraphicFramePr>
        <p:xfrm>
          <a:off x="45709" y="0"/>
          <a:ext cx="1210058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94BBE8FF-5B84-690A-056F-0AF770106166}"/>
              </a:ext>
            </a:extLst>
          </p:cNvPr>
          <p:cNvSpPr txBox="1"/>
          <p:nvPr/>
        </p:nvSpPr>
        <p:spPr>
          <a:xfrm>
            <a:off x="312529" y="1178022"/>
            <a:ext cx="8075596" cy="160437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1000*(matching Time Series + TERM)/(matching THE)</a:t>
            </a:r>
          </a:p>
          <a:p>
            <a:endParaRPr lang="en-GB" sz="3000" dirty="0"/>
          </a:p>
          <a:p>
            <a:r>
              <a:rPr lang="en-GB" sz="3000" dirty="0"/>
              <a:t>from Web of Science (2000-2022)</a:t>
            </a:r>
          </a:p>
        </p:txBody>
      </p:sp>
    </p:spTree>
    <p:extLst>
      <p:ext uri="{BB962C8B-B14F-4D97-AF65-F5344CB8AC3E}">
        <p14:creationId xmlns:p14="http://schemas.microsoft.com/office/powerpoint/2010/main" val="33566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886177" y="178068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What about forecasting?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0978F-0A60-A1B6-A0F8-63F76F04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705101" cy="241663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1AAE72E3-0418-5BA7-3F3E-9A626E4AE8F3}"/>
              </a:ext>
            </a:extLst>
          </p:cNvPr>
          <p:cNvSpPr txBox="1"/>
          <p:nvPr/>
        </p:nvSpPr>
        <p:spPr>
          <a:xfrm>
            <a:off x="4312117" y="986349"/>
            <a:ext cx="7956883" cy="197558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We are about to remove the current forecasting </a:t>
            </a:r>
          </a:p>
          <a:p>
            <a:r>
              <a:rPr lang="en-GB" sz="2600" dirty="0"/>
              <a:t>module and replace it with a </a:t>
            </a:r>
            <a:r>
              <a:rPr lang="en-GB" sz="2600" dirty="0" err="1"/>
              <a:t>numpy</a:t>
            </a:r>
            <a:r>
              <a:rPr lang="en-GB" sz="2600" dirty="0"/>
              <a:t> based </a:t>
            </a:r>
          </a:p>
          <a:p>
            <a:r>
              <a:rPr lang="en-GB" sz="2600" dirty="0"/>
              <a:t>machine learning oriented module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04AE269-8D19-E029-BF15-28657F03B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385938"/>
              </p:ext>
            </p:extLst>
          </p:nvPr>
        </p:nvGraphicFramePr>
        <p:xfrm>
          <a:off x="239027" y="2961934"/>
          <a:ext cx="6152148" cy="362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3A3720C-7297-5D41-A788-09636ECF9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920740"/>
              </p:ext>
            </p:extLst>
          </p:nvPr>
        </p:nvGraphicFramePr>
        <p:xfrm>
          <a:off x="6612556" y="2979860"/>
          <a:ext cx="5226518" cy="3621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07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237785" y="187401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“Time Series Machine Learning” is not really used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6AB31-E387-F5A9-4322-06771490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0" y="1043499"/>
            <a:ext cx="6259748" cy="3831268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BDB53AD5-096D-1C7A-E1AE-5BE991CADEC3}"/>
              </a:ext>
            </a:extLst>
          </p:cNvPr>
          <p:cNvSpPr txBox="1"/>
          <p:nvPr/>
        </p:nvSpPr>
        <p:spPr>
          <a:xfrm>
            <a:off x="6483928" y="1918562"/>
            <a:ext cx="2955581" cy="157872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Search: time series 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F230F-90C0-FAE8-AF44-5AFB9BAB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2642"/>
            <a:ext cx="12192000" cy="1335358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CA684EF7-7032-3447-507E-F2CF5D929335}"/>
              </a:ext>
            </a:extLst>
          </p:cNvPr>
          <p:cNvSpPr txBox="1"/>
          <p:nvPr/>
        </p:nvSpPr>
        <p:spPr>
          <a:xfrm>
            <a:off x="2183082" y="4874767"/>
            <a:ext cx="2955581" cy="157872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Search: “time series machine learning”</a:t>
            </a:r>
          </a:p>
        </p:txBody>
      </p:sp>
    </p:spTree>
    <p:extLst>
      <p:ext uri="{BB962C8B-B14F-4D97-AF65-F5344CB8AC3E}">
        <p14:creationId xmlns:p14="http://schemas.microsoft.com/office/powerpoint/2010/main" val="118544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64249" y="442994"/>
            <a:ext cx="772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aeon: get involved</a:t>
            </a:r>
          </a:p>
          <a:p>
            <a:endParaRPr lang="en-GB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8D40A-8D9F-9A34-8502-F2E7711E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228" y="156381"/>
            <a:ext cx="2376017" cy="97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1AD-DD87-C7D3-80AB-345B1B2D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" y="135845"/>
            <a:ext cx="2429164" cy="1641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9B934-8A0D-CF99-2AA5-07DACA051F50}"/>
              </a:ext>
            </a:extLst>
          </p:cNvPr>
          <p:cNvSpPr txBox="1"/>
          <p:nvPr/>
        </p:nvSpPr>
        <p:spPr>
          <a:xfrm>
            <a:off x="436733" y="1927592"/>
            <a:ext cx="11334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aeon version 0.11.0 just released with 19 contributors, seven new from release 0.10.0. We have 13 core developers from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EBC21-E753-8509-630B-E33285273A33}"/>
              </a:ext>
            </a:extLst>
          </p:cNvPr>
          <p:cNvSpPr txBox="1"/>
          <p:nvPr/>
        </p:nvSpPr>
        <p:spPr>
          <a:xfrm>
            <a:off x="1507959" y="3493707"/>
            <a:ext cx="735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Contributing your code to aeon increases your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9BE1D-EC13-4019-EA2D-5FA77869F8A5}"/>
              </a:ext>
            </a:extLst>
          </p:cNvPr>
          <p:cNvSpPr txBox="1"/>
          <p:nvPr/>
        </p:nvSpPr>
        <p:spPr>
          <a:xfrm>
            <a:off x="1507959" y="3852968"/>
            <a:ext cx="1107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We are not gatekeepers: if its published and the code is correct, it can come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EC490-3F6C-A5DA-4537-D8300A0026C2}"/>
              </a:ext>
            </a:extLst>
          </p:cNvPr>
          <p:cNvSpPr txBox="1"/>
          <p:nvPr/>
        </p:nvSpPr>
        <p:spPr>
          <a:xfrm>
            <a:off x="2236657" y="5962513"/>
            <a:ext cx="11334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If you use aeon in your research or teaching, let us know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D036F-ECFE-62ED-5BCB-756FBE06E09A}"/>
              </a:ext>
            </a:extLst>
          </p:cNvPr>
          <p:cNvSpPr txBox="1"/>
          <p:nvPr/>
        </p:nvSpPr>
        <p:spPr>
          <a:xfrm>
            <a:off x="420303" y="2705614"/>
            <a:ext cx="11334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1. academia: Provide a framework for easy development of new ideas and to encourage reproducibility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81F8D-154F-E4B4-239C-1C2AC7E3EF15}"/>
              </a:ext>
            </a:extLst>
          </p:cNvPr>
          <p:cNvSpPr txBox="1"/>
          <p:nvPr/>
        </p:nvSpPr>
        <p:spPr>
          <a:xfrm>
            <a:off x="420303" y="4366539"/>
            <a:ext cx="11334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2. Industry and scientists: Allow easy access to latest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9A455-DCDD-CDC2-5648-C6B04C633B7C}"/>
              </a:ext>
            </a:extLst>
          </p:cNvPr>
          <p:cNvSpPr txBox="1"/>
          <p:nvPr/>
        </p:nvSpPr>
        <p:spPr>
          <a:xfrm>
            <a:off x="420302" y="4947347"/>
            <a:ext cx="11334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/>
              <a:t>3. Education: provide centralised teaching material for undergraduate and postgraduate modules </a:t>
            </a:r>
          </a:p>
        </p:txBody>
      </p:sp>
    </p:spTree>
    <p:extLst>
      <p:ext uri="{BB962C8B-B14F-4D97-AF65-F5344CB8AC3E}">
        <p14:creationId xmlns:p14="http://schemas.microsoft.com/office/powerpoint/2010/main" val="21763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437" y="282503"/>
            <a:ext cx="7721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Thank you for attending this tutorial, hope to see you Friday/ Any questions?</a:t>
            </a:r>
          </a:p>
          <a:p>
            <a:endParaRPr lang="en-GB" sz="6000" dirty="0"/>
          </a:p>
        </p:txBody>
      </p:sp>
      <p:pic>
        <p:nvPicPr>
          <p:cNvPr id="25602" name="Picture 2" descr="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3" y="866724"/>
            <a:ext cx="2992121" cy="35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2648C-A2DF-52E6-0134-A0E5EC5DCD6B}"/>
              </a:ext>
            </a:extLst>
          </p:cNvPr>
          <p:cNvSpPr txBox="1"/>
          <p:nvPr/>
        </p:nvSpPr>
        <p:spPr>
          <a:xfrm>
            <a:off x="3424287" y="41261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https://ecml-aaltd.github.io/aaltd2024/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6E877-6F50-9CA1-01AF-61AED4B7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" y="4583736"/>
            <a:ext cx="12192000" cy="22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277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Helvetica Neue</vt:lpstr>
      <vt:lpstr>Open Sans</vt:lpstr>
      <vt:lpstr>Office Theme</vt:lpstr>
      <vt:lpstr>An Introduction to Machine Learning from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111</cp:revision>
  <dcterms:created xsi:type="dcterms:W3CDTF">2024-07-02T05:26:03Z</dcterms:created>
  <dcterms:modified xsi:type="dcterms:W3CDTF">2024-09-07T15:09:22Z</dcterms:modified>
</cp:coreProperties>
</file>