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346" r:id="rId4"/>
    <p:sldId id="347" r:id="rId5"/>
    <p:sldId id="349" r:id="rId6"/>
    <p:sldId id="348" r:id="rId7"/>
    <p:sldId id="350" r:id="rId8"/>
    <p:sldId id="351" r:id="rId9"/>
    <p:sldId id="352" r:id="rId10"/>
    <p:sldId id="353" r:id="rId11"/>
    <p:sldId id="354" r:id="rId12"/>
    <p:sldId id="3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61BB9-6A13-4A59-8F4A-55DD1E7574F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4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ED34-6EA7-8B8E-EBAE-39EC895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" y="1161732"/>
            <a:ext cx="11734384" cy="550844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FA229E5D-2FA3-12E7-7DB5-BFA8176900B7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Conclusions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18712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363" y="498764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TSER Bake off conclusions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880362" y="1071418"/>
            <a:ext cx="9325820" cy="42949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3200" dirty="0" err="1"/>
              <a:t>DrCIF</a:t>
            </a:r>
            <a:r>
              <a:rPr lang="en-AU" sz="3200" dirty="0"/>
              <a:t> regressor the only one significantly better than a standard regressor (rotation forest adapted to regression)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3200" dirty="0" err="1"/>
              <a:t>InceptionTime</a:t>
            </a:r>
            <a:r>
              <a:rPr lang="en-AU" sz="3200" dirty="0"/>
              <a:t> has high variance, sometimes failing spectacularly (good overall rank, very bad average MSE)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3200" dirty="0"/>
              <a:t>Others may need regression specific adaptation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2289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327" y="384962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TSR/TSER Future Directions?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1063117" y="3629891"/>
            <a:ext cx="9373973" cy="2287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Huge scope for improvement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Adapt supervised transforms (</a:t>
            </a:r>
            <a:r>
              <a:rPr lang="en-AU" sz="3200" dirty="0" err="1"/>
              <a:t>shapelets</a:t>
            </a:r>
            <a:r>
              <a:rPr lang="en-AU" sz="3200" dirty="0"/>
              <a:t>) for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HIVE-COTE for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Make deep learners more robust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Exploit extra information from train estimates (residuals)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Try TSER algorithms for window based forecasting</a:t>
            </a:r>
          </a:p>
          <a:p>
            <a:pPr algn="l"/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68613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4582" y="531718"/>
            <a:ext cx="772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Thank you for attending this tutorial, Q&amp;A to follow</a:t>
            </a:r>
          </a:p>
          <a:p>
            <a:endParaRPr lang="en-GB" sz="6000" dirty="0"/>
          </a:p>
        </p:txBody>
      </p:sp>
      <p:pic>
        <p:nvPicPr>
          <p:cNvPr id="25602" name="Picture 2" descr="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63" y="866724"/>
            <a:ext cx="2992121" cy="354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58D40A-8D9F-9A34-8502-F2E7711E7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64" y="3586748"/>
            <a:ext cx="1940748" cy="799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01AD-DD87-C7D3-80AB-345B1B2D1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6748"/>
            <a:ext cx="2429164" cy="1641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EDB68-62E6-8060-D943-A386CF13D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90" y="5227783"/>
            <a:ext cx="8917773" cy="1549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9B934-8A0D-CF99-2AA5-07DACA051F50}"/>
              </a:ext>
            </a:extLst>
          </p:cNvPr>
          <p:cNvSpPr txBox="1"/>
          <p:nvPr/>
        </p:nvSpPr>
        <p:spPr>
          <a:xfrm>
            <a:off x="2429164" y="4449411"/>
            <a:ext cx="6308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dirty="0"/>
              <a:t>a</a:t>
            </a:r>
            <a:r>
              <a:rPr lang="en-AU" sz="1800" dirty="0"/>
              <a:t>eon version 0.11.0 just released with </a:t>
            </a:r>
            <a:r>
              <a:rPr lang="en-AU" dirty="0"/>
              <a:t>19 contributors, seven new from release 0.10.0.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17639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423" y="83815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Time Series Classification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34F361-364D-9A4F-579A-56C4DE264A1F}"/>
              </a:ext>
            </a:extLst>
          </p:cNvPr>
          <p:cNvGrpSpPr/>
          <p:nvPr/>
        </p:nvGrpSpPr>
        <p:grpSpPr>
          <a:xfrm>
            <a:off x="157672" y="1450882"/>
            <a:ext cx="5468458" cy="2924337"/>
            <a:chOff x="844159" y="1082506"/>
            <a:chExt cx="7116472" cy="3236069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5C06206F-6F00-A322-5F1A-18377B5D81F2}"/>
                </a:ext>
              </a:extLst>
            </p:cNvPr>
            <p:cNvSpPr txBox="1">
              <a:spLocks/>
            </p:cNvSpPr>
            <p:nvPr/>
          </p:nvSpPr>
          <p:spPr>
            <a:xfrm>
              <a:off x="4291764" y="3090836"/>
              <a:ext cx="2139736" cy="581990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GB" sz="1600" i="1" dirty="0"/>
                <a:t>Classify </a:t>
              </a:r>
              <a:br>
                <a:rPr lang="en-GB" sz="1600" i="1" dirty="0"/>
              </a:br>
              <a:r>
                <a:rPr lang="en-GB" sz="1600" i="1" dirty="0"/>
                <a:t>unlabelled series</a:t>
              </a:r>
              <a:endParaRPr lang="en-US" sz="1600" dirty="0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91907404-F45F-EFE1-F088-8F46AA89B322}"/>
                </a:ext>
              </a:extLst>
            </p:cNvPr>
            <p:cNvSpPr/>
            <p:nvPr/>
          </p:nvSpPr>
          <p:spPr>
            <a:xfrm rot="423803">
              <a:off x="912354" y="3240473"/>
              <a:ext cx="6312861" cy="790184"/>
            </a:xfrm>
            <a:custGeom>
              <a:avLst/>
              <a:gdLst>
                <a:gd name="connsiteX0" fmla="*/ 0 w 8288594"/>
                <a:gd name="connsiteY0" fmla="*/ 1386577 h 1503118"/>
                <a:gd name="connsiteX1" fmla="*/ 2064775 w 8288594"/>
                <a:gd name="connsiteY1" fmla="*/ 228 h 1503118"/>
                <a:gd name="connsiteX2" fmla="*/ 3952568 w 8288594"/>
                <a:gd name="connsiteY2" fmla="*/ 1475067 h 1503118"/>
                <a:gd name="connsiteX3" fmla="*/ 8288594 w 8288594"/>
                <a:gd name="connsiteY3" fmla="*/ 826138 h 150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8594" h="1503118">
                  <a:moveTo>
                    <a:pt x="0" y="1386577"/>
                  </a:moveTo>
                  <a:cubicBezTo>
                    <a:pt x="703007" y="686028"/>
                    <a:pt x="1406014" y="-14520"/>
                    <a:pt x="2064775" y="228"/>
                  </a:cubicBezTo>
                  <a:cubicBezTo>
                    <a:pt x="2723536" y="14976"/>
                    <a:pt x="2915265" y="1337415"/>
                    <a:pt x="3952568" y="1475067"/>
                  </a:cubicBezTo>
                  <a:cubicBezTo>
                    <a:pt x="4989871" y="1612719"/>
                    <a:pt x="6639232" y="1219428"/>
                    <a:pt x="8288594" y="826138"/>
                  </a:cubicBezTo>
                </a:path>
              </a:pathLst>
            </a:custGeom>
            <a:ln w="635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43B3CB-2A9F-871C-E5AA-3BCA05E29FF2}"/>
                </a:ext>
              </a:extLst>
            </p:cNvPr>
            <p:cNvSpPr/>
            <p:nvPr/>
          </p:nvSpPr>
          <p:spPr>
            <a:xfrm rot="8625883">
              <a:off x="6194794" y="3046362"/>
              <a:ext cx="537160" cy="437015"/>
            </a:xfrm>
            <a:custGeom>
              <a:avLst/>
              <a:gdLst>
                <a:gd name="connsiteX0" fmla="*/ 3910 w 450950"/>
                <a:gd name="connsiteY0" fmla="*/ 0 h 660400"/>
                <a:gd name="connsiteX1" fmla="*/ 64870 w 450950"/>
                <a:gd name="connsiteY1" fmla="*/ 538480 h 660400"/>
                <a:gd name="connsiteX2" fmla="*/ 450950 w 45095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950" h="660400">
                  <a:moveTo>
                    <a:pt x="3910" y="0"/>
                  </a:moveTo>
                  <a:cubicBezTo>
                    <a:pt x="-2864" y="214206"/>
                    <a:pt x="-9637" y="428413"/>
                    <a:pt x="64870" y="538480"/>
                  </a:cubicBezTo>
                  <a:cubicBezTo>
                    <a:pt x="139377" y="648547"/>
                    <a:pt x="295163" y="654473"/>
                    <a:pt x="450950" y="660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9EC99A8-C065-A7E3-E657-F96BD9FD7D2B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635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4D865BB-0880-3C10-43CC-FD4A53E42A6F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5F25ED-22F8-80F2-D7C5-1638CFF265B8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8A85F9-7478-2C73-E5A7-58B3CCF48119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8AFFA6-009C-C422-449E-7CFAFE4F11C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86" y="4318574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0FF2CA-12CF-D7A8-8707-E61892AE4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86" y="2956294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24FA6460-C575-E323-8401-A0ACDD910A47}"/>
                </a:ext>
              </a:extLst>
            </p:cNvPr>
            <p:cNvSpPr txBox="1"/>
            <p:nvPr/>
          </p:nvSpPr>
          <p:spPr>
            <a:xfrm>
              <a:off x="6983435" y="3126638"/>
              <a:ext cx="917550" cy="5466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100000"/>
              </a:pPr>
              <a:r>
                <a:rPr lang="en-GB" sz="1600" b="1" dirty="0"/>
                <a:t>?</a:t>
              </a: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95F7ED46-8BDC-86FB-AAA8-742E0BF71D2A}"/>
                </a:ext>
              </a:extLst>
            </p:cNvPr>
            <p:cNvSpPr txBox="1">
              <a:spLocks/>
            </p:cNvSpPr>
            <p:nvPr/>
          </p:nvSpPr>
          <p:spPr>
            <a:xfrm>
              <a:off x="5886574" y="1082506"/>
              <a:ext cx="2074057" cy="525304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US" sz="1600" i="1" dirty="0"/>
                <a:t>Labelled training series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712E3B-D1BF-C775-AB79-B0925CE167E3}"/>
                </a:ext>
              </a:extLst>
            </p:cNvPr>
            <p:cNvSpPr>
              <a:spLocks/>
            </p:cNvSpPr>
            <p:nvPr/>
          </p:nvSpPr>
          <p:spPr>
            <a:xfrm>
              <a:off x="7533663" y="3468700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F34B0A-03F5-7AD2-4270-9E5B4C04E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238CE6-5769-D38D-73D4-37DB93F73A57}"/>
                </a:ext>
              </a:extLst>
            </p:cNvPr>
            <p:cNvSpPr/>
            <p:nvPr/>
          </p:nvSpPr>
          <p:spPr>
            <a:xfrm>
              <a:off x="7533663" y="302779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C17C20E-DE27-6C3C-058C-3B55FD78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97" y="1625576"/>
            <a:ext cx="6304902" cy="29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3" y="0"/>
            <a:ext cx="5756018" cy="824557"/>
          </a:xfrm>
        </p:spPr>
        <p:txBody>
          <a:bodyPr>
            <a:normAutofit fontScale="90000"/>
          </a:bodyPr>
          <a:lstStyle/>
          <a:p>
            <a:r>
              <a:rPr lang="en-GB" dirty="0"/>
              <a:t>TSC Bake off Redux (2024)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8BC91-D3E4-75B0-FD5A-F591C8B6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" y="1359231"/>
            <a:ext cx="12192000" cy="5498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F27C9-F009-A3BC-87B0-62105D0A377D}"/>
              </a:ext>
            </a:extLst>
          </p:cNvPr>
          <p:cNvSpPr txBox="1"/>
          <p:nvPr/>
        </p:nvSpPr>
        <p:spPr>
          <a:xfrm>
            <a:off x="109073" y="731623"/>
            <a:ext cx="6169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https://link.springer.com/article/10.1007/s10618-024-01022-1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419585-9CD0-1883-F4A9-0116B11B9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91" y="0"/>
            <a:ext cx="4115455" cy="13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2" y="0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TSC Bake off redux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F27C9-F009-A3BC-87B0-62105D0A377D}"/>
              </a:ext>
            </a:extLst>
          </p:cNvPr>
          <p:cNvSpPr txBox="1"/>
          <p:nvPr/>
        </p:nvSpPr>
        <p:spPr>
          <a:xfrm>
            <a:off x="109073" y="731623"/>
            <a:ext cx="6169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https://link.springer.com/article/10.1007/s10618-024-01022-1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473961" y="1039401"/>
            <a:ext cx="10147856" cy="4839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 err="1"/>
              <a:t>MultiRocket</a:t>
            </a:r>
            <a:r>
              <a:rPr lang="en-AU" sz="2600" dirty="0"/>
              <a:t>-Hydra (MR-H) and HC2 best performing on average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on average 12% more accurate than 1NN-DTW (SOTA in 2014)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H-</a:t>
            </a:r>
            <a:r>
              <a:rPr lang="en-AU" sz="2600" dirty="0" err="1"/>
              <a:t>InceptionTime</a:t>
            </a:r>
            <a:r>
              <a:rPr lang="en-AU" sz="2600" dirty="0"/>
              <a:t> best of deep learners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RDST, Weasel2.0 (W 2.0), QUANT, </a:t>
            </a:r>
            <a:r>
              <a:rPr lang="en-AU" sz="2600" dirty="0" err="1"/>
              <a:t>FreshPrince</a:t>
            </a:r>
            <a:r>
              <a:rPr lang="en-AU" sz="2600" dirty="0"/>
              <a:t> (FP) and Proximity Forest (PF) best in class, but don’t discount the other 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There is no one model to rule them 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much slower than MR-H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better at estimating probabilities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(marginally) better with small train sets, MR-H (marginally) better with large train 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Results broadly replicated on 30 new datasets</a:t>
            </a:r>
          </a:p>
        </p:txBody>
      </p:sp>
    </p:spTree>
    <p:extLst>
      <p:ext uri="{BB962C8B-B14F-4D97-AF65-F5344CB8AC3E}">
        <p14:creationId xmlns:p14="http://schemas.microsoft.com/office/powerpoint/2010/main" val="240781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327" y="89642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TSC Future Directions?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490463" y="1337078"/>
            <a:ext cx="9362766" cy="44474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Improved algorithms for each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Wider use cases: multivariate, unequal length, missing values, different sampling rates, non IID datasets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Scalability: how to deal with large number of cases, channels and time points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On chip/edge: how to classify with very limited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XAI/Interpretability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Choosing an algorithm/class of algorithms for a single problem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Transfer learning and Bayesian inference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Expanding the archives, larger problems, and domain specific (EEG and HAR)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Foundation models</a:t>
            </a:r>
          </a:p>
          <a:p>
            <a:pPr algn="l"/>
            <a:endParaRPr lang="en-AU" sz="2600" dirty="0"/>
          </a:p>
        </p:txBody>
      </p:sp>
      <p:pic>
        <p:nvPicPr>
          <p:cNvPr id="3" name="Picture 2" descr="Here to Help">
            <a:extLst>
              <a:ext uri="{FF2B5EF4-FFF2-40B4-BE49-F238E27FC236}">
                <a16:creationId xmlns:a16="http://schemas.microsoft.com/office/drawing/2014/main" id="{027AD068-1065-78FE-FA7F-1CCA45E0B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6" y="4800712"/>
            <a:ext cx="5578764" cy="196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423" y="83815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Time Series Extrinsic Regression (TSER)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19" name="Picture 1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5B67C90-7591-8069-2632-87A7D96C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728" y="1006575"/>
            <a:ext cx="7838225" cy="44679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F34188-F122-BD63-30AD-8FDC532E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339" y="1616512"/>
            <a:ext cx="4728031" cy="209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928" y="0"/>
            <a:ext cx="5223216" cy="824557"/>
          </a:xfrm>
        </p:spPr>
        <p:txBody>
          <a:bodyPr>
            <a:normAutofit/>
          </a:bodyPr>
          <a:lstStyle/>
          <a:p>
            <a:r>
              <a:rPr lang="en-GB" dirty="0"/>
              <a:t>TSER is a new field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5D8C7-1B5B-0B67-3993-D9EA117B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182"/>
            <a:ext cx="5925377" cy="2333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03233F-DC4E-F598-B3C3-C1B3B9A1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202"/>
            <a:ext cx="6003636" cy="173124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A51FB2A-D38A-35C0-E61F-7DB9227F73B4}"/>
              </a:ext>
            </a:extLst>
          </p:cNvPr>
          <p:cNvSpPr txBox="1">
            <a:spLocks/>
          </p:cNvSpPr>
          <p:nvPr/>
        </p:nvSpPr>
        <p:spPr>
          <a:xfrm>
            <a:off x="6266623" y="1115182"/>
            <a:ext cx="5925377" cy="1626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AU" sz="2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616F7-5C93-3D2B-DCF2-CA3407E0532B}"/>
              </a:ext>
            </a:extLst>
          </p:cNvPr>
          <p:cNvSpPr txBox="1"/>
          <p:nvPr/>
        </p:nvSpPr>
        <p:spPr>
          <a:xfrm>
            <a:off x="6714837" y="1094291"/>
            <a:ext cx="49968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TSER first defined as distinct to window based forecasting in 2021.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Collated 19 TSER problems and compared a range of classifiers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Baseline estimators hard to beat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2973B-3132-8EF5-83D1-DAD7A10E704D}"/>
              </a:ext>
            </a:extLst>
          </p:cNvPr>
          <p:cNvSpPr txBox="1"/>
          <p:nvPr/>
        </p:nvSpPr>
        <p:spPr>
          <a:xfrm>
            <a:off x="6637782" y="4169267"/>
            <a:ext cx="5150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TSER archive recently expanded to 63 problems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Unsupervised pipeline classifiers adapted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352870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236" y="0"/>
            <a:ext cx="5756018" cy="824557"/>
          </a:xfrm>
        </p:spPr>
        <p:txBody>
          <a:bodyPr>
            <a:normAutofit/>
          </a:bodyPr>
          <a:lstStyle/>
          <a:p>
            <a:r>
              <a:rPr lang="en-GB" dirty="0"/>
              <a:t>TSER Bake off (2024)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F27C9-F009-A3BC-87B0-62105D0A377D}"/>
              </a:ext>
            </a:extLst>
          </p:cNvPr>
          <p:cNvSpPr txBox="1"/>
          <p:nvPr/>
        </p:nvSpPr>
        <p:spPr>
          <a:xfrm>
            <a:off x="3554236" y="741267"/>
            <a:ext cx="6169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https://link.springer.com/article/10.1007/s10618-024-01027-w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C7D11-8DE1-73B7-BAA4-0C909C8C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8" y="1273533"/>
            <a:ext cx="9082099" cy="5150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D4414-21E3-8518-5AF6-D593748F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02994" cy="9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3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846252"/>
            <a:ext cx="2347800" cy="1610621"/>
          </a:xfrm>
        </p:spPr>
        <p:txBody>
          <a:bodyPr>
            <a:normAutofit fontScale="90000"/>
          </a:bodyPr>
          <a:lstStyle/>
          <a:p>
            <a:r>
              <a:rPr lang="en-GB" dirty="0"/>
              <a:t>TSER Bake off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5D444-5518-258F-7843-C975043B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38" y="62712"/>
            <a:ext cx="5441544" cy="2509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7FD42-016C-7EC6-50B8-99009590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423"/>
            <a:ext cx="12192000" cy="4279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EC40A-221F-C003-B681-A46F322C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1" y="100826"/>
            <a:ext cx="4416035" cy="25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7099</TotalTime>
  <Words>444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Time Series Classification</vt:lpstr>
      <vt:lpstr>TSC Bake off Redux (2024)</vt:lpstr>
      <vt:lpstr>TSC Bake off redux conclusions</vt:lpstr>
      <vt:lpstr>TSC Future Directions?</vt:lpstr>
      <vt:lpstr>Time Series Extrinsic Regression (TSER)</vt:lpstr>
      <vt:lpstr>TSER is a new field </vt:lpstr>
      <vt:lpstr>TSER Bake off (2024)</vt:lpstr>
      <vt:lpstr>TSER Bake off results</vt:lpstr>
      <vt:lpstr>TSER Bake off conclusions</vt:lpstr>
      <vt:lpstr>TSR/TSER Future Directions?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</cp:lastModifiedBy>
  <cp:revision>108</cp:revision>
  <dcterms:created xsi:type="dcterms:W3CDTF">2024-07-02T05:26:03Z</dcterms:created>
  <dcterms:modified xsi:type="dcterms:W3CDTF">2024-08-24T12:51:07Z</dcterms:modified>
</cp:coreProperties>
</file>