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439" r:id="rId4"/>
    <p:sldId id="337" r:id="rId5"/>
    <p:sldId id="2538" r:id="rId6"/>
    <p:sldId id="361" r:id="rId7"/>
    <p:sldId id="2540" r:id="rId8"/>
    <p:sldId id="2541" r:id="rId9"/>
    <p:sldId id="2542" r:id="rId10"/>
    <p:sldId id="260" r:id="rId11"/>
    <p:sldId id="253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showGuides="1">
      <p:cViewPr varScale="1">
        <p:scale>
          <a:sx n="97" d="100"/>
          <a:sy n="97" d="100"/>
        </p:scale>
        <p:origin x="108"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21/08/2024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1818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441073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46764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728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500064"/>
              </a:buClr>
              <a:buSzPts val="1800"/>
              <a:buChar char="●"/>
              <a:defRPr sz="18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0" name="Google Shape;20;p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27;p5"/>
          <p:cNvSpPr/>
          <p:nvPr userDrawn="1"/>
        </p:nvSpPr>
        <p:spPr>
          <a:xfrm>
            <a:off x="0" y="1"/>
            <a:ext cx="12192000" cy="1186249"/>
          </a:xfrm>
          <a:prstGeom prst="rect">
            <a:avLst/>
          </a:prstGeom>
          <a:solidFill>
            <a:srgbClr val="500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4"/>
          <p:cNvSpPr txBox="1">
            <a:spLocks noGrp="1"/>
          </p:cNvSpPr>
          <p:nvPr>
            <p:ph type="title"/>
          </p:nvPr>
        </p:nvSpPr>
        <p:spPr>
          <a:xfrm>
            <a:off x="415600" y="301685"/>
            <a:ext cx="11360800" cy="582879"/>
          </a:xfrm>
          <a:prstGeom prst="rect">
            <a:avLst/>
          </a:prstGeom>
        </p:spPr>
        <p:txBody>
          <a:bodyPr spcFirstLastPara="1" wrap="square" lIns="91425" tIns="91425" rIns="91425" bIns="91425" anchor="t" anchorCtr="0"/>
          <a:lstStyle>
            <a:lvl1pPr lvl="0" algn="l">
              <a:spcBef>
                <a:spcPts val="0"/>
              </a:spcBef>
              <a:spcAft>
                <a:spcPts val="0"/>
              </a:spcAft>
              <a:buSzPts val="2800"/>
              <a:buNone/>
              <a:defRPr sz="2800">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Google Shape;9;p1"/>
          <p:cNvSpPr/>
          <p:nvPr userDrawn="1"/>
        </p:nvSpPr>
        <p:spPr>
          <a:xfrm>
            <a:off x="0" y="1165243"/>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17878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4" name="Google Shape;9;p1"/>
          <p:cNvSpPr/>
          <p:nvPr userDrawn="1"/>
        </p:nvSpPr>
        <p:spPr>
          <a:xfrm>
            <a:off x="0" y="0"/>
            <a:ext cx="12192000" cy="6858000"/>
          </a:xfrm>
          <a:prstGeom prst="rect">
            <a:avLst/>
          </a:prstGeom>
          <a:solidFill>
            <a:srgbClr val="50006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bg1"/>
              </a:solidFill>
            </a:endParaRPr>
          </a:p>
        </p:txBody>
      </p:sp>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solidFill>
                  <a:schemeClr val="bg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9;p1"/>
          <p:cNvSpPr/>
          <p:nvPr userDrawn="1"/>
        </p:nvSpPr>
        <p:spPr>
          <a:xfrm>
            <a:off x="0" y="3700"/>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
        <p:nvSpPr>
          <p:cNvPr id="6" name="Google Shape;9;p1"/>
          <p:cNvSpPr/>
          <p:nvPr userDrawn="1"/>
        </p:nvSpPr>
        <p:spPr>
          <a:xfrm>
            <a:off x="0" y="6818492"/>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228075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21/08/2024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21/08/2024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9.png"/><Relationship Id="rId7" Type="http://schemas.openxmlformats.org/officeDocument/2006/relationships/image" Target="../media/image54.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0.png"/><Relationship Id="rId7" Type="http://schemas.openxmlformats.org/officeDocument/2006/relationships/image" Target="../media/image28.tiff"/><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4.xml"/><Relationship Id="rId16" Type="http://schemas.openxmlformats.org/officeDocument/2006/relationships/image" Target="../media/image37.pn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7.tiff"/><Relationship Id="rId11" Type="http://schemas.openxmlformats.org/officeDocument/2006/relationships/image" Target="../media/image32.png"/><Relationship Id="rId5" Type="http://schemas.openxmlformats.org/officeDocument/2006/relationships/image" Target="../media/image26.tiff"/><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3.png"/><Relationship Id="rId4" Type="http://schemas.openxmlformats.org/officeDocument/2006/relationships/image" Target="../media/image25.png"/><Relationship Id="rId9" Type="http://schemas.openxmlformats.org/officeDocument/2006/relationships/image" Target="../media/image30.tiff"/><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eon-toolkit/aeon-tutorials/blob/main/KDD-2024/Notebooks/part1_Introduction.ipynb" TargetMode="External"/><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85357"/>
            <a:ext cx="11107885" cy="1760751"/>
          </a:xfrm>
        </p:spPr>
        <p:txBody>
          <a:bodyPr>
            <a:normAutofit fontScale="90000"/>
          </a:bodyPr>
          <a:lstStyle/>
          <a:p>
            <a:r>
              <a:rPr lang="en-US" dirty="0"/>
              <a:t>A Hands-on Introduction to 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7" name="Picture 6">
            <a:extLst>
              <a:ext uri="{FF2B5EF4-FFF2-40B4-BE49-F238E27FC236}">
                <a16:creationId xmlns:a16="http://schemas.microsoft.com/office/drawing/2014/main" id="{BCF4FCB4-66F7-07B4-BDEA-5C3F23260182}"/>
              </a:ext>
            </a:extLst>
          </p:cNvPr>
          <p:cNvPicPr>
            <a:picLocks noChangeAspect="1"/>
          </p:cNvPicPr>
          <p:nvPr/>
        </p:nvPicPr>
        <p:blipFill>
          <a:blip r:embed="rId3"/>
          <a:stretch>
            <a:fillRect/>
          </a:stretch>
        </p:blipFill>
        <p:spPr>
          <a:xfrm>
            <a:off x="4496768" y="2151696"/>
            <a:ext cx="2221675" cy="813259"/>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4"/>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6181094"/>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5"/>
          <a:stretch>
            <a:fillRect/>
          </a:stretch>
        </p:blipFill>
        <p:spPr>
          <a:xfrm>
            <a:off x="3170855" y="5214491"/>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6"/>
          <a:stretch>
            <a:fillRect/>
          </a:stretch>
        </p:blipFill>
        <p:spPr>
          <a:xfrm>
            <a:off x="6782013" y="3834768"/>
            <a:ext cx="827405" cy="868482"/>
          </a:xfrm>
          <a:prstGeom prst="rect">
            <a:avLst/>
          </a:prstGeom>
        </p:spPr>
      </p:pic>
      <p:pic>
        <p:nvPicPr>
          <p:cNvPr id="25" name="Picture 24">
            <a:extLst>
              <a:ext uri="{FF2B5EF4-FFF2-40B4-BE49-F238E27FC236}">
                <a16:creationId xmlns:a16="http://schemas.microsoft.com/office/drawing/2014/main" id="{70B3B87D-35D3-E989-2479-B6ACD12666CB}"/>
              </a:ext>
            </a:extLst>
          </p:cNvPr>
          <p:cNvPicPr>
            <a:picLocks noChangeAspect="1"/>
          </p:cNvPicPr>
          <p:nvPr/>
        </p:nvPicPr>
        <p:blipFill>
          <a:blip r:embed="rId7"/>
          <a:stretch>
            <a:fillRect/>
          </a:stretch>
        </p:blipFill>
        <p:spPr>
          <a:xfrm>
            <a:off x="6782013" y="2014093"/>
            <a:ext cx="903930" cy="868482"/>
          </a:xfrm>
          <a:prstGeom prst="rect">
            <a:avLst/>
          </a:prstGeom>
        </p:spPr>
      </p:pic>
      <p:sp>
        <p:nvSpPr>
          <p:cNvPr id="26" name="TextBox 25">
            <a:extLst>
              <a:ext uri="{FF2B5EF4-FFF2-40B4-BE49-F238E27FC236}">
                <a16:creationId xmlns:a16="http://schemas.microsoft.com/office/drawing/2014/main" id="{9AB47764-1C50-423C-3869-3BFA1A4EE58C}"/>
              </a:ext>
            </a:extLst>
          </p:cNvPr>
          <p:cNvSpPr txBox="1"/>
          <p:nvPr/>
        </p:nvSpPr>
        <p:spPr>
          <a:xfrm>
            <a:off x="5126383" y="1855550"/>
            <a:ext cx="1911812" cy="369332"/>
          </a:xfrm>
          <a:prstGeom prst="rect">
            <a:avLst/>
          </a:prstGeom>
          <a:noFill/>
        </p:spPr>
        <p:txBody>
          <a:bodyPr wrap="square">
            <a:spAutoFit/>
          </a:bodyPr>
          <a:lstStyle/>
          <a:p>
            <a:r>
              <a:rPr lang="en-AU" dirty="0"/>
              <a:t>Geoff Webb</a:t>
            </a:r>
            <a:endParaRPr lang="en-GB" dirty="0"/>
          </a:p>
        </p:txBody>
      </p:sp>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8"/>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sp>
        <p:nvSpPr>
          <p:cNvPr id="30" name="TextBox 29">
            <a:extLst>
              <a:ext uri="{FF2B5EF4-FFF2-40B4-BE49-F238E27FC236}">
                <a16:creationId xmlns:a16="http://schemas.microsoft.com/office/drawing/2014/main" id="{1E1393CB-E512-BE51-F618-94C459CD99D3}"/>
              </a:ext>
            </a:extLst>
          </p:cNvPr>
          <p:cNvSpPr txBox="1"/>
          <p:nvPr/>
        </p:nvSpPr>
        <p:spPr>
          <a:xfrm>
            <a:off x="4526397" y="2956167"/>
            <a:ext cx="1426551" cy="646331"/>
          </a:xfrm>
          <a:prstGeom prst="rect">
            <a:avLst/>
          </a:prstGeom>
          <a:noFill/>
        </p:spPr>
        <p:txBody>
          <a:bodyPr wrap="square">
            <a:spAutoFit/>
          </a:bodyPr>
          <a:lstStyle/>
          <a:p>
            <a:r>
              <a:rPr lang="en-AU" dirty="0"/>
              <a:t>Angus Dempster</a:t>
            </a:r>
            <a:endParaRPr lang="en-GB" dirty="0"/>
          </a:p>
        </p:txBody>
      </p:sp>
      <p:sp>
        <p:nvSpPr>
          <p:cNvPr id="31" name="TextBox 30">
            <a:extLst>
              <a:ext uri="{FF2B5EF4-FFF2-40B4-BE49-F238E27FC236}">
                <a16:creationId xmlns:a16="http://schemas.microsoft.com/office/drawing/2014/main" id="{477346CA-0C2D-EBD1-2F08-A9744A61146C}"/>
              </a:ext>
            </a:extLst>
          </p:cNvPr>
          <p:cNvSpPr txBox="1"/>
          <p:nvPr/>
        </p:nvSpPr>
        <p:spPr>
          <a:xfrm>
            <a:off x="6053473" y="2947397"/>
            <a:ext cx="1426551" cy="646331"/>
          </a:xfrm>
          <a:prstGeom prst="rect">
            <a:avLst/>
          </a:prstGeom>
          <a:noFill/>
        </p:spPr>
        <p:txBody>
          <a:bodyPr wrap="square">
            <a:spAutoFit/>
          </a:bodyPr>
          <a:lstStyle/>
          <a:p>
            <a:r>
              <a:rPr lang="en-AU" dirty="0"/>
              <a:t>Chang Wei Tan</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9"/>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10"/>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11"/>
          <a:stretch>
            <a:fillRect/>
          </a:stretch>
        </p:blipFill>
        <p:spPr>
          <a:xfrm>
            <a:off x="6391032" y="5311370"/>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6106010"/>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Taxonomy of Algorithms</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7" name="Picture 6">
            <a:extLst>
              <a:ext uri="{FF2B5EF4-FFF2-40B4-BE49-F238E27FC236}">
                <a16:creationId xmlns:a16="http://schemas.microsoft.com/office/drawing/2014/main" id="{A33CED34-6EA7-8B8E-EBAE-39EC895E1B19}"/>
              </a:ext>
            </a:extLst>
          </p:cNvPr>
          <p:cNvPicPr>
            <a:picLocks noChangeAspect="1"/>
          </p:cNvPicPr>
          <p:nvPr/>
        </p:nvPicPr>
        <p:blipFill>
          <a:blip r:embed="rId2"/>
          <a:stretch>
            <a:fillRect/>
          </a:stretch>
        </p:blipFill>
        <p:spPr>
          <a:xfrm>
            <a:off x="60452" y="1161732"/>
            <a:ext cx="11734384" cy="5508449"/>
          </a:xfrm>
          <a:prstGeom prst="rect">
            <a:avLst/>
          </a:prstGeom>
        </p:spPr>
      </p:pic>
    </p:spTree>
    <p:extLst>
      <p:ext uri="{BB962C8B-B14F-4D97-AF65-F5344CB8AC3E}">
        <p14:creationId xmlns:p14="http://schemas.microsoft.com/office/powerpoint/2010/main" val="118712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960217" y="90263"/>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6" name="TextBox 5">
            <a:extLst>
              <a:ext uri="{FF2B5EF4-FFF2-40B4-BE49-F238E27FC236}">
                <a16:creationId xmlns:a16="http://schemas.microsoft.com/office/drawing/2014/main" id="{DD91C24A-136B-FA18-BCAB-1A33044BA034}"/>
              </a:ext>
            </a:extLst>
          </p:cNvPr>
          <p:cNvSpPr txBox="1"/>
          <p:nvPr/>
        </p:nvSpPr>
        <p:spPr>
          <a:xfrm>
            <a:off x="4975352" y="2116718"/>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Distance measures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16" name="TextBox 15">
            <a:extLst>
              <a:ext uri="{FF2B5EF4-FFF2-40B4-BE49-F238E27FC236}">
                <a16:creationId xmlns:a16="http://schemas.microsoft.com/office/drawing/2014/main" id="{790AB4F7-4E1F-1685-9F0A-E7519466F33C}"/>
              </a:ext>
            </a:extLst>
          </p:cNvPr>
          <p:cNvSpPr txBox="1"/>
          <p:nvPr/>
        </p:nvSpPr>
        <p:spPr>
          <a:xfrm>
            <a:off x="4975352" y="2502489"/>
            <a:ext cx="2864379"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Convolutional kernels </a:t>
            </a:r>
            <a:endParaRPr lang="en-GB" dirty="0"/>
          </a:p>
        </p:txBody>
      </p:sp>
      <p:pic>
        <p:nvPicPr>
          <p:cNvPr id="17" name="Picture 16">
            <a:extLst>
              <a:ext uri="{FF2B5EF4-FFF2-40B4-BE49-F238E27FC236}">
                <a16:creationId xmlns:a16="http://schemas.microsoft.com/office/drawing/2014/main" id="{85751EBF-8C3B-8BF6-0C54-8B2CE82132AD}"/>
              </a:ext>
            </a:extLst>
          </p:cNvPr>
          <p:cNvPicPr>
            <a:picLocks noChangeAspect="1"/>
          </p:cNvPicPr>
          <p:nvPr/>
        </p:nvPicPr>
        <p:blipFill>
          <a:blip r:embed="rId2"/>
          <a:stretch>
            <a:fillRect/>
          </a:stretch>
        </p:blipFill>
        <p:spPr>
          <a:xfrm>
            <a:off x="4153736" y="2068496"/>
            <a:ext cx="792093" cy="761031"/>
          </a:xfrm>
          <a:prstGeom prst="rect">
            <a:avLst/>
          </a:prstGeom>
        </p:spPr>
      </p:pic>
      <p:pic>
        <p:nvPicPr>
          <p:cNvPr id="20" name="Picture 19">
            <a:extLst>
              <a:ext uri="{FF2B5EF4-FFF2-40B4-BE49-F238E27FC236}">
                <a16:creationId xmlns:a16="http://schemas.microsoft.com/office/drawing/2014/main" id="{E14F113B-6A03-6159-F0C0-B4A30228A426}"/>
              </a:ext>
            </a:extLst>
          </p:cNvPr>
          <p:cNvPicPr>
            <a:picLocks noChangeAspect="1"/>
          </p:cNvPicPr>
          <p:nvPr/>
        </p:nvPicPr>
        <p:blipFill>
          <a:blip r:embed="rId3"/>
          <a:stretch>
            <a:fillRect/>
          </a:stretch>
        </p:blipFill>
        <p:spPr>
          <a:xfrm>
            <a:off x="8978483" y="1717482"/>
            <a:ext cx="3068405" cy="1285164"/>
          </a:xfrm>
          <a:prstGeom prst="rect">
            <a:avLst/>
          </a:prstGeom>
        </p:spPr>
      </p:pic>
      <p:sp>
        <p:nvSpPr>
          <p:cNvPr id="41" name="TextBox 40">
            <a:extLst>
              <a:ext uri="{FF2B5EF4-FFF2-40B4-BE49-F238E27FC236}">
                <a16:creationId xmlns:a16="http://schemas.microsoft.com/office/drawing/2014/main" id="{6EAF794A-2EDD-7654-A738-D3728A67AF91}"/>
              </a:ext>
            </a:extLst>
          </p:cNvPr>
          <p:cNvSpPr txBox="1"/>
          <p:nvPr/>
        </p:nvSpPr>
        <p:spPr>
          <a:xfrm>
            <a:off x="5537288" y="164051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14:15 – 14:45</a:t>
            </a:r>
            <a:endParaRPr lang="en-GB" dirty="0"/>
          </a:p>
        </p:txBody>
      </p:sp>
      <p:sp>
        <p:nvSpPr>
          <p:cNvPr id="43" name="TextBox 42">
            <a:extLst>
              <a:ext uri="{FF2B5EF4-FFF2-40B4-BE49-F238E27FC236}">
                <a16:creationId xmlns:a16="http://schemas.microsoft.com/office/drawing/2014/main" id="{2F3BC6B0-8AB6-EADE-61E4-9FD0DF78F78E}"/>
              </a:ext>
            </a:extLst>
          </p:cNvPr>
          <p:cNvSpPr txBox="1"/>
          <p:nvPr/>
        </p:nvSpPr>
        <p:spPr>
          <a:xfrm>
            <a:off x="5147113" y="3873404"/>
            <a:ext cx="2609636"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Summary features</a:t>
            </a:r>
            <a:endParaRPr lang="en-GB" dirty="0"/>
          </a:p>
        </p:txBody>
      </p:sp>
      <p:sp>
        <p:nvSpPr>
          <p:cNvPr id="44" name="TextBox 43">
            <a:extLst>
              <a:ext uri="{FF2B5EF4-FFF2-40B4-BE49-F238E27FC236}">
                <a16:creationId xmlns:a16="http://schemas.microsoft.com/office/drawing/2014/main" id="{A9A417F7-9EE5-A1CE-721F-FB9E6637A52A}"/>
              </a:ext>
            </a:extLst>
          </p:cNvPr>
          <p:cNvSpPr txBox="1"/>
          <p:nvPr/>
        </p:nvSpPr>
        <p:spPr>
          <a:xfrm>
            <a:off x="5057666" y="4260438"/>
            <a:ext cx="3470062" cy="646331"/>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dependent interval</a:t>
            </a:r>
          </a:p>
          <a:p>
            <a:r>
              <a:rPr lang="en-GB" dirty="0">
                <a:solidFill>
                  <a:srgbClr val="606C71"/>
                </a:solidFill>
                <a:latin typeface="Open Sans" panose="020B0606030504020204" pitchFamily="34" charset="0"/>
              </a:rPr>
              <a:t>based</a:t>
            </a:r>
            <a:endParaRPr lang="en-GB" dirty="0"/>
          </a:p>
        </p:txBody>
      </p:sp>
      <p:pic>
        <p:nvPicPr>
          <p:cNvPr id="45" name="Picture 44">
            <a:extLst>
              <a:ext uri="{FF2B5EF4-FFF2-40B4-BE49-F238E27FC236}">
                <a16:creationId xmlns:a16="http://schemas.microsoft.com/office/drawing/2014/main" id="{7BE43F19-C54F-F27A-ECFB-87C2687568E3}"/>
              </a:ext>
            </a:extLst>
          </p:cNvPr>
          <p:cNvPicPr>
            <a:picLocks noChangeAspect="1"/>
          </p:cNvPicPr>
          <p:nvPr/>
        </p:nvPicPr>
        <p:blipFill>
          <a:blip r:embed="rId4"/>
          <a:stretch>
            <a:fillRect/>
          </a:stretch>
        </p:blipFill>
        <p:spPr>
          <a:xfrm>
            <a:off x="581774" y="3696780"/>
            <a:ext cx="3253640" cy="1102146"/>
          </a:xfrm>
          <a:prstGeom prst="rect">
            <a:avLst/>
          </a:prstGeom>
        </p:spPr>
      </p:pic>
      <p:pic>
        <p:nvPicPr>
          <p:cNvPr id="46" name="Picture 45">
            <a:extLst>
              <a:ext uri="{FF2B5EF4-FFF2-40B4-BE49-F238E27FC236}">
                <a16:creationId xmlns:a16="http://schemas.microsoft.com/office/drawing/2014/main" id="{007CB589-3536-AC81-56CE-D106C72F5EDE}"/>
              </a:ext>
            </a:extLst>
          </p:cNvPr>
          <p:cNvPicPr>
            <a:picLocks noChangeAspect="1"/>
          </p:cNvPicPr>
          <p:nvPr/>
        </p:nvPicPr>
        <p:blipFill>
          <a:blip r:embed="rId5"/>
          <a:stretch>
            <a:fillRect/>
          </a:stretch>
        </p:blipFill>
        <p:spPr>
          <a:xfrm>
            <a:off x="108693" y="1640515"/>
            <a:ext cx="3974323" cy="1201366"/>
          </a:xfrm>
          <a:prstGeom prst="rect">
            <a:avLst/>
          </a:prstGeom>
        </p:spPr>
      </p:pic>
      <p:sp>
        <p:nvSpPr>
          <p:cNvPr id="47" name="TextBox 46">
            <a:extLst>
              <a:ext uri="{FF2B5EF4-FFF2-40B4-BE49-F238E27FC236}">
                <a16:creationId xmlns:a16="http://schemas.microsoft.com/office/drawing/2014/main" id="{4530FA2F-BB29-3E51-29C5-1F8C7C3FEBE5}"/>
              </a:ext>
            </a:extLst>
          </p:cNvPr>
          <p:cNvSpPr txBox="1"/>
          <p:nvPr/>
        </p:nvSpPr>
        <p:spPr>
          <a:xfrm>
            <a:off x="5537288" y="3435557"/>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14:45 – 15:15</a:t>
            </a:r>
            <a:endParaRPr lang="en-GB" dirty="0"/>
          </a:p>
        </p:txBody>
      </p:sp>
      <p:pic>
        <p:nvPicPr>
          <p:cNvPr id="48" name="Picture 47">
            <a:extLst>
              <a:ext uri="{FF2B5EF4-FFF2-40B4-BE49-F238E27FC236}">
                <a16:creationId xmlns:a16="http://schemas.microsoft.com/office/drawing/2014/main" id="{B118B6B4-CC00-0184-5082-948CA7869ADC}"/>
              </a:ext>
            </a:extLst>
          </p:cNvPr>
          <p:cNvPicPr>
            <a:picLocks noChangeAspect="1"/>
          </p:cNvPicPr>
          <p:nvPr/>
        </p:nvPicPr>
        <p:blipFill>
          <a:blip r:embed="rId6"/>
          <a:stretch>
            <a:fillRect/>
          </a:stretch>
        </p:blipFill>
        <p:spPr>
          <a:xfrm>
            <a:off x="4153736" y="3860207"/>
            <a:ext cx="903930" cy="761991"/>
          </a:xfrm>
          <a:prstGeom prst="rect">
            <a:avLst/>
          </a:prstGeom>
        </p:spPr>
      </p:pic>
      <p:pic>
        <p:nvPicPr>
          <p:cNvPr id="58" name="Picture 57">
            <a:extLst>
              <a:ext uri="{FF2B5EF4-FFF2-40B4-BE49-F238E27FC236}">
                <a16:creationId xmlns:a16="http://schemas.microsoft.com/office/drawing/2014/main" id="{2CD56704-A8A5-01F2-3136-3B9CAC5A46E5}"/>
              </a:ext>
            </a:extLst>
          </p:cNvPr>
          <p:cNvPicPr>
            <a:picLocks noChangeAspect="1"/>
          </p:cNvPicPr>
          <p:nvPr/>
        </p:nvPicPr>
        <p:blipFill>
          <a:blip r:embed="rId7"/>
          <a:stretch>
            <a:fillRect/>
          </a:stretch>
        </p:blipFill>
        <p:spPr>
          <a:xfrm>
            <a:off x="8075894" y="3513762"/>
            <a:ext cx="3571970" cy="1285164"/>
          </a:xfrm>
          <a:prstGeom prst="rect">
            <a:avLst/>
          </a:prstGeom>
        </p:spPr>
      </p:pic>
      <p:sp>
        <p:nvSpPr>
          <p:cNvPr id="3" name="TextBox 2">
            <a:extLst>
              <a:ext uri="{FF2B5EF4-FFF2-40B4-BE49-F238E27FC236}">
                <a16:creationId xmlns:a16="http://schemas.microsoft.com/office/drawing/2014/main" id="{A1F895AD-04A8-B90D-19EC-F52CB2190357}"/>
              </a:ext>
            </a:extLst>
          </p:cNvPr>
          <p:cNvSpPr txBox="1"/>
          <p:nvPr/>
        </p:nvSpPr>
        <p:spPr>
          <a:xfrm>
            <a:off x="5481364" y="5446687"/>
            <a:ext cx="1716268" cy="369332"/>
          </a:xfrm>
          <a:prstGeom prst="rect">
            <a:avLst/>
          </a:prstGeom>
          <a:noFill/>
          <a:ln>
            <a:solidFill>
              <a:schemeClr val="tx1"/>
            </a:solidFill>
          </a:ln>
        </p:spPr>
        <p:txBody>
          <a:bodyPr wrap="square">
            <a:spAutoFit/>
          </a:bodyPr>
          <a:lstStyle/>
          <a:p>
            <a:r>
              <a:rPr lang="en-GB" b="1" dirty="0">
                <a:solidFill>
                  <a:srgbClr val="606C71"/>
                </a:solidFill>
                <a:latin typeface="Open Sans" panose="020B0606030504020204" pitchFamily="34" charset="0"/>
              </a:rPr>
              <a:t>15 min break</a:t>
            </a:r>
            <a:endParaRPr lang="en-GB" b="1" dirty="0"/>
          </a:p>
        </p:txBody>
      </p:sp>
    </p:spTree>
    <p:extLst>
      <p:ext uri="{BB962C8B-B14F-4D97-AF65-F5344CB8AC3E}">
        <p14:creationId xmlns:p14="http://schemas.microsoft.com/office/powerpoint/2010/main" val="381611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51" name="TextBox 50">
            <a:extLst>
              <a:ext uri="{FF2B5EF4-FFF2-40B4-BE49-F238E27FC236}">
                <a16:creationId xmlns:a16="http://schemas.microsoft.com/office/drawing/2014/main" id="{3F679388-8433-1582-94B2-6656BC3A80BB}"/>
              </a:ext>
            </a:extLst>
          </p:cNvPr>
          <p:cNvSpPr txBox="1"/>
          <p:nvPr/>
        </p:nvSpPr>
        <p:spPr>
          <a:xfrm>
            <a:off x="4397098" y="1588135"/>
            <a:ext cx="347006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Dictionary-based bag-of-words</a:t>
            </a:r>
            <a:endParaRPr lang="en-GB" dirty="0"/>
          </a:p>
        </p:txBody>
      </p:sp>
      <p:sp>
        <p:nvSpPr>
          <p:cNvPr id="53" name="TextBox 52">
            <a:extLst>
              <a:ext uri="{FF2B5EF4-FFF2-40B4-BE49-F238E27FC236}">
                <a16:creationId xmlns:a16="http://schemas.microsoft.com/office/drawing/2014/main" id="{BC745ABA-DC69-D7B5-CB6D-6D138C064769}"/>
              </a:ext>
            </a:extLst>
          </p:cNvPr>
          <p:cNvSpPr txBox="1"/>
          <p:nvPr/>
        </p:nvSpPr>
        <p:spPr>
          <a:xfrm>
            <a:off x="4397098" y="2043320"/>
            <a:ext cx="3585680"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Deep </a:t>
            </a:r>
            <a:r>
              <a:rPr lang="en-GB" dirty="0">
                <a:solidFill>
                  <a:srgbClr val="606C71"/>
                </a:solidFill>
                <a:latin typeface="Open Sans" panose="020B0606030504020204" pitchFamily="34" charset="0"/>
              </a:rPr>
              <a:t>l</a:t>
            </a:r>
            <a:r>
              <a:rPr lang="en-GB" b="0" i="0" dirty="0">
                <a:solidFill>
                  <a:srgbClr val="606C71"/>
                </a:solidFill>
                <a:effectLst/>
                <a:latin typeface="Open Sans" panose="020B0606030504020204" pitchFamily="34" charset="0"/>
              </a:rPr>
              <a:t>earning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55" name="TextBox 54">
            <a:extLst>
              <a:ext uri="{FF2B5EF4-FFF2-40B4-BE49-F238E27FC236}">
                <a16:creationId xmlns:a16="http://schemas.microsoft.com/office/drawing/2014/main" id="{9C7E5659-7925-387F-0888-696469BFBF5C}"/>
              </a:ext>
            </a:extLst>
          </p:cNvPr>
          <p:cNvSpPr txBox="1"/>
          <p:nvPr/>
        </p:nvSpPr>
        <p:spPr>
          <a:xfrm>
            <a:off x="4451613" y="3439622"/>
            <a:ext cx="3527871"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independent </a:t>
            </a:r>
            <a:r>
              <a:rPr lang="en-GB" b="0" i="0" dirty="0" err="1">
                <a:solidFill>
                  <a:srgbClr val="606C71"/>
                </a:solidFill>
                <a:effectLst/>
                <a:latin typeface="Open Sans" panose="020B0606030504020204" pitchFamily="34" charset="0"/>
              </a:rPr>
              <a:t>shapelets</a:t>
            </a:r>
            <a:endParaRPr lang="en-GB" dirty="0"/>
          </a:p>
        </p:txBody>
      </p:sp>
      <p:sp>
        <p:nvSpPr>
          <p:cNvPr id="57" name="TextBox 56">
            <a:extLst>
              <a:ext uri="{FF2B5EF4-FFF2-40B4-BE49-F238E27FC236}">
                <a16:creationId xmlns:a16="http://schemas.microsoft.com/office/drawing/2014/main" id="{1B3D7F67-6C8A-0F39-EE00-13E60BD8EF82}"/>
              </a:ext>
            </a:extLst>
          </p:cNvPr>
          <p:cNvSpPr txBox="1"/>
          <p:nvPr/>
        </p:nvSpPr>
        <p:spPr>
          <a:xfrm>
            <a:off x="4957624" y="3873845"/>
            <a:ext cx="272265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Hybrid approaches </a:t>
            </a:r>
            <a:endParaRPr lang="en-GB" dirty="0"/>
          </a:p>
        </p:txBody>
      </p:sp>
      <p:pic>
        <p:nvPicPr>
          <p:cNvPr id="59" name="Picture 58">
            <a:extLst>
              <a:ext uri="{FF2B5EF4-FFF2-40B4-BE49-F238E27FC236}">
                <a16:creationId xmlns:a16="http://schemas.microsoft.com/office/drawing/2014/main" id="{B3042B03-B054-99DA-3687-7F150A5711D8}"/>
              </a:ext>
            </a:extLst>
          </p:cNvPr>
          <p:cNvPicPr>
            <a:picLocks noChangeAspect="1"/>
          </p:cNvPicPr>
          <p:nvPr/>
        </p:nvPicPr>
        <p:blipFill>
          <a:blip r:embed="rId2"/>
          <a:stretch>
            <a:fillRect/>
          </a:stretch>
        </p:blipFill>
        <p:spPr>
          <a:xfrm>
            <a:off x="7791405" y="1532816"/>
            <a:ext cx="752801" cy="879836"/>
          </a:xfrm>
          <a:prstGeom prst="rect">
            <a:avLst/>
          </a:prstGeom>
        </p:spPr>
      </p:pic>
      <p:pic>
        <p:nvPicPr>
          <p:cNvPr id="60" name="Picture 59">
            <a:extLst>
              <a:ext uri="{FF2B5EF4-FFF2-40B4-BE49-F238E27FC236}">
                <a16:creationId xmlns:a16="http://schemas.microsoft.com/office/drawing/2014/main" id="{73F8CD17-251F-8EBC-EF93-D4C65F3988CA}"/>
              </a:ext>
            </a:extLst>
          </p:cNvPr>
          <p:cNvPicPr>
            <a:picLocks noChangeAspect="1"/>
          </p:cNvPicPr>
          <p:nvPr/>
        </p:nvPicPr>
        <p:blipFill>
          <a:blip r:embed="rId3"/>
          <a:stretch>
            <a:fillRect/>
          </a:stretch>
        </p:blipFill>
        <p:spPr>
          <a:xfrm>
            <a:off x="3426744" y="1633906"/>
            <a:ext cx="912545" cy="922760"/>
          </a:xfrm>
          <a:prstGeom prst="rect">
            <a:avLst/>
          </a:prstGeom>
        </p:spPr>
      </p:pic>
      <p:sp>
        <p:nvSpPr>
          <p:cNvPr id="61" name="TextBox 60">
            <a:extLst>
              <a:ext uri="{FF2B5EF4-FFF2-40B4-BE49-F238E27FC236}">
                <a16:creationId xmlns:a16="http://schemas.microsoft.com/office/drawing/2014/main" id="{A5D9A8CB-1D8E-4240-7030-F813E625E417}"/>
              </a:ext>
            </a:extLst>
          </p:cNvPr>
          <p:cNvSpPr txBox="1"/>
          <p:nvPr/>
        </p:nvSpPr>
        <p:spPr>
          <a:xfrm>
            <a:off x="5472517" y="1103221"/>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15:30 – 16:10</a:t>
            </a:r>
            <a:endParaRPr lang="en-GB" dirty="0"/>
          </a:p>
        </p:txBody>
      </p:sp>
      <p:pic>
        <p:nvPicPr>
          <p:cNvPr id="63" name="Picture 62">
            <a:extLst>
              <a:ext uri="{FF2B5EF4-FFF2-40B4-BE49-F238E27FC236}">
                <a16:creationId xmlns:a16="http://schemas.microsoft.com/office/drawing/2014/main" id="{55236FA0-0D3C-0EB0-552D-02F43BFEAEC5}"/>
              </a:ext>
            </a:extLst>
          </p:cNvPr>
          <p:cNvPicPr>
            <a:picLocks noChangeAspect="1"/>
          </p:cNvPicPr>
          <p:nvPr/>
        </p:nvPicPr>
        <p:blipFill>
          <a:blip r:embed="rId4"/>
          <a:stretch>
            <a:fillRect/>
          </a:stretch>
        </p:blipFill>
        <p:spPr>
          <a:xfrm>
            <a:off x="192472" y="1117713"/>
            <a:ext cx="3175565" cy="1824649"/>
          </a:xfrm>
          <a:prstGeom prst="rect">
            <a:avLst/>
          </a:prstGeom>
        </p:spPr>
      </p:pic>
      <p:pic>
        <p:nvPicPr>
          <p:cNvPr id="64" name="Picture 63">
            <a:extLst>
              <a:ext uri="{FF2B5EF4-FFF2-40B4-BE49-F238E27FC236}">
                <a16:creationId xmlns:a16="http://schemas.microsoft.com/office/drawing/2014/main" id="{B0B8472E-4EF6-D103-0C9E-C9ACDE25CC46}"/>
              </a:ext>
            </a:extLst>
          </p:cNvPr>
          <p:cNvPicPr>
            <a:picLocks noChangeAspect="1"/>
          </p:cNvPicPr>
          <p:nvPr/>
        </p:nvPicPr>
        <p:blipFill>
          <a:blip r:embed="rId5"/>
          <a:stretch>
            <a:fillRect/>
          </a:stretch>
        </p:blipFill>
        <p:spPr>
          <a:xfrm>
            <a:off x="8602913" y="1408453"/>
            <a:ext cx="3393409" cy="1098027"/>
          </a:xfrm>
          <a:prstGeom prst="rect">
            <a:avLst/>
          </a:prstGeom>
        </p:spPr>
      </p:pic>
      <p:sp>
        <p:nvSpPr>
          <p:cNvPr id="65" name="TextBox 64">
            <a:extLst>
              <a:ext uri="{FF2B5EF4-FFF2-40B4-BE49-F238E27FC236}">
                <a16:creationId xmlns:a16="http://schemas.microsoft.com/office/drawing/2014/main" id="{F7737BFC-DB58-6CB0-1BC5-76AE2D708A3D}"/>
              </a:ext>
            </a:extLst>
          </p:cNvPr>
          <p:cNvSpPr txBox="1"/>
          <p:nvPr/>
        </p:nvSpPr>
        <p:spPr>
          <a:xfrm>
            <a:off x="5472516" y="2927740"/>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16:10 – 16:40</a:t>
            </a:r>
            <a:endParaRPr lang="en-GB" dirty="0"/>
          </a:p>
        </p:txBody>
      </p:sp>
      <p:sp>
        <p:nvSpPr>
          <p:cNvPr id="66" name="TextBox 65">
            <a:extLst>
              <a:ext uri="{FF2B5EF4-FFF2-40B4-BE49-F238E27FC236}">
                <a16:creationId xmlns:a16="http://schemas.microsoft.com/office/drawing/2014/main" id="{166142BA-2059-4F85-3CCA-28AA9F68B6C6}"/>
              </a:ext>
            </a:extLst>
          </p:cNvPr>
          <p:cNvSpPr txBox="1"/>
          <p:nvPr/>
        </p:nvSpPr>
        <p:spPr>
          <a:xfrm>
            <a:off x="5472515" y="4641964"/>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16:40 – 17:00</a:t>
            </a:r>
            <a:endParaRPr lang="en-GB" dirty="0"/>
          </a:p>
        </p:txBody>
      </p:sp>
      <p:sp>
        <p:nvSpPr>
          <p:cNvPr id="68" name="TextBox 67">
            <a:extLst>
              <a:ext uri="{FF2B5EF4-FFF2-40B4-BE49-F238E27FC236}">
                <a16:creationId xmlns:a16="http://schemas.microsoft.com/office/drawing/2014/main" id="{A9218D11-38D4-A001-CA95-7822E57F93B7}"/>
              </a:ext>
            </a:extLst>
          </p:cNvPr>
          <p:cNvSpPr txBox="1"/>
          <p:nvPr/>
        </p:nvSpPr>
        <p:spPr>
          <a:xfrm>
            <a:off x="4729706" y="5321071"/>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Conclusion, future </a:t>
            </a:r>
            <a:r>
              <a:rPr lang="en-GB" dirty="0">
                <a:solidFill>
                  <a:srgbClr val="606C71"/>
                </a:solidFill>
                <a:latin typeface="Open Sans" panose="020B0606030504020204" pitchFamily="34" charset="0"/>
              </a:rPr>
              <a:t>o</a:t>
            </a:r>
            <a:r>
              <a:rPr lang="en-GB" b="0" i="0" dirty="0">
                <a:solidFill>
                  <a:srgbClr val="606C71"/>
                </a:solidFill>
                <a:effectLst/>
                <a:latin typeface="Open Sans" panose="020B0606030504020204" pitchFamily="34" charset="0"/>
              </a:rPr>
              <a:t>utlook and Q&amp;A</a:t>
            </a:r>
            <a:endParaRPr lang="en-GB" dirty="0"/>
          </a:p>
        </p:txBody>
      </p:sp>
      <p:pic>
        <p:nvPicPr>
          <p:cNvPr id="70" name="Picture 69">
            <a:extLst>
              <a:ext uri="{FF2B5EF4-FFF2-40B4-BE49-F238E27FC236}">
                <a16:creationId xmlns:a16="http://schemas.microsoft.com/office/drawing/2014/main" id="{01D04851-7064-71A7-9007-9B7CBF45359E}"/>
              </a:ext>
            </a:extLst>
          </p:cNvPr>
          <p:cNvPicPr>
            <a:picLocks noChangeAspect="1"/>
          </p:cNvPicPr>
          <p:nvPr/>
        </p:nvPicPr>
        <p:blipFill>
          <a:blip r:embed="rId6"/>
          <a:stretch>
            <a:fillRect/>
          </a:stretch>
        </p:blipFill>
        <p:spPr>
          <a:xfrm>
            <a:off x="3469313" y="3331722"/>
            <a:ext cx="827405" cy="868482"/>
          </a:xfrm>
          <a:prstGeom prst="rect">
            <a:avLst/>
          </a:prstGeom>
        </p:spPr>
      </p:pic>
      <p:pic>
        <p:nvPicPr>
          <p:cNvPr id="71" name="Picture 70">
            <a:extLst>
              <a:ext uri="{FF2B5EF4-FFF2-40B4-BE49-F238E27FC236}">
                <a16:creationId xmlns:a16="http://schemas.microsoft.com/office/drawing/2014/main" id="{98A7DAFB-C1EA-385E-11CC-4DEF19BACFDD}"/>
              </a:ext>
            </a:extLst>
          </p:cNvPr>
          <p:cNvPicPr>
            <a:picLocks noChangeAspect="1"/>
          </p:cNvPicPr>
          <p:nvPr/>
        </p:nvPicPr>
        <p:blipFill rotWithShape="1">
          <a:blip r:embed="rId7"/>
          <a:srcRect l="21923" t="30276" r="21923" b="22578"/>
          <a:stretch/>
        </p:blipFill>
        <p:spPr>
          <a:xfrm>
            <a:off x="7961880" y="3584374"/>
            <a:ext cx="4005046" cy="1585309"/>
          </a:xfrm>
          <a:prstGeom prst="rect">
            <a:avLst/>
          </a:prstGeom>
        </p:spPr>
      </p:pic>
      <p:pic>
        <p:nvPicPr>
          <p:cNvPr id="72" name="Picture 71">
            <a:extLst>
              <a:ext uri="{FF2B5EF4-FFF2-40B4-BE49-F238E27FC236}">
                <a16:creationId xmlns:a16="http://schemas.microsoft.com/office/drawing/2014/main" id="{17086FB7-0462-9BFE-BF8F-9757122F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8201" y="2632107"/>
            <a:ext cx="953388" cy="953388"/>
          </a:xfrm>
          <a:prstGeom prst="rect">
            <a:avLst/>
          </a:prstGeom>
        </p:spPr>
      </p:pic>
      <p:pic>
        <p:nvPicPr>
          <p:cNvPr id="73" name="Picture 72">
            <a:extLst>
              <a:ext uri="{FF2B5EF4-FFF2-40B4-BE49-F238E27FC236}">
                <a16:creationId xmlns:a16="http://schemas.microsoft.com/office/drawing/2014/main" id="{4E2FB91D-113E-45C2-AADF-16CE0FBE9180}"/>
              </a:ext>
            </a:extLst>
          </p:cNvPr>
          <p:cNvPicPr>
            <a:picLocks noChangeAspect="1"/>
          </p:cNvPicPr>
          <p:nvPr/>
        </p:nvPicPr>
        <p:blipFill>
          <a:blip r:embed="rId9"/>
          <a:stretch>
            <a:fillRect/>
          </a:stretch>
        </p:blipFill>
        <p:spPr>
          <a:xfrm>
            <a:off x="135728" y="4323569"/>
            <a:ext cx="4160990" cy="1416718"/>
          </a:xfrm>
          <a:prstGeom prst="rect">
            <a:avLst/>
          </a:prstGeom>
        </p:spPr>
      </p:pic>
    </p:spTree>
    <p:extLst>
      <p:ext uri="{BB962C8B-B14F-4D97-AF65-F5344CB8AC3E}">
        <p14:creationId xmlns:p14="http://schemas.microsoft.com/office/powerpoint/2010/main" val="4744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Tree>
    <p:extLst>
      <p:ext uri="{BB962C8B-B14F-4D97-AF65-F5344CB8AC3E}">
        <p14:creationId xmlns:p14="http://schemas.microsoft.com/office/powerpoint/2010/main" val="6704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329244" y="71527"/>
            <a:ext cx="8271200" cy="582879"/>
          </a:xfrm>
        </p:spPr>
        <p:txBody>
          <a:bodyPr>
            <a:normAutofit fontScale="90000"/>
          </a:bodyPr>
          <a:lstStyle/>
          <a:p>
            <a:r>
              <a:rPr lang="en-GB" dirty="0"/>
              <a:t>Time Series Classification (TSC) </a:t>
            </a:r>
            <a:br>
              <a:rPr lang="en-GB" dirty="0"/>
            </a:br>
            <a:r>
              <a:rPr lang="en-GB" dirty="0"/>
              <a:t>2014 - 2018</a:t>
            </a:r>
          </a:p>
        </p:txBody>
      </p:sp>
      <p:sp>
        <p:nvSpPr>
          <p:cNvPr id="20" name="Arrow: Right 19">
            <a:extLst>
              <a:ext uri="{FF2B5EF4-FFF2-40B4-BE49-F238E27FC236}">
                <a16:creationId xmlns:a16="http://schemas.microsoft.com/office/drawing/2014/main" id="{7087BC15-3DBE-898D-2EDF-BCAAC70A207B}"/>
              </a:ext>
            </a:extLst>
          </p:cNvPr>
          <p:cNvSpPr/>
          <p:nvPr/>
        </p:nvSpPr>
        <p:spPr>
          <a:xfrm>
            <a:off x="0" y="3295650"/>
            <a:ext cx="12049125" cy="5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C809FF69-5C39-19AF-9483-8A95541A5AE6}"/>
              </a:ext>
            </a:extLst>
          </p:cNvPr>
          <p:cNvSpPr txBox="1"/>
          <p:nvPr/>
        </p:nvSpPr>
        <p:spPr>
          <a:xfrm>
            <a:off x="76992" y="1320800"/>
            <a:ext cx="1597402" cy="1631216"/>
          </a:xfrm>
          <a:prstGeom prst="rect">
            <a:avLst/>
          </a:prstGeom>
          <a:noFill/>
          <a:ln>
            <a:solidFill>
              <a:schemeClr val="accent1"/>
            </a:solidFill>
          </a:ln>
        </p:spPr>
        <p:txBody>
          <a:bodyPr wrap="square" rtlCol="0">
            <a:spAutoFit/>
          </a:bodyPr>
          <a:lstStyle/>
          <a:p>
            <a:r>
              <a:rPr lang="en-GB" sz="2000" dirty="0"/>
              <a:t>Distance based:</a:t>
            </a:r>
          </a:p>
          <a:p>
            <a:r>
              <a:rPr lang="en-GB" sz="2000" dirty="0"/>
              <a:t>1-NN DTW “hard to beat”</a:t>
            </a:r>
          </a:p>
        </p:txBody>
      </p:sp>
      <p:sp>
        <p:nvSpPr>
          <p:cNvPr id="22" name="TextBox 21">
            <a:extLst>
              <a:ext uri="{FF2B5EF4-FFF2-40B4-BE49-F238E27FC236}">
                <a16:creationId xmlns:a16="http://schemas.microsoft.com/office/drawing/2014/main" id="{9C0C96C4-CD8D-D46C-ED1E-A75E2775EA6E}"/>
              </a:ext>
            </a:extLst>
          </p:cNvPr>
          <p:cNvSpPr txBox="1"/>
          <p:nvPr/>
        </p:nvSpPr>
        <p:spPr>
          <a:xfrm>
            <a:off x="60721" y="4009487"/>
            <a:ext cx="1560130" cy="2554545"/>
          </a:xfrm>
          <a:prstGeom prst="rect">
            <a:avLst/>
          </a:prstGeom>
          <a:noFill/>
          <a:ln>
            <a:solidFill>
              <a:schemeClr val="accent1">
                <a:shade val="95000"/>
                <a:satMod val="105000"/>
              </a:schemeClr>
            </a:solidFill>
          </a:ln>
        </p:spPr>
        <p:txBody>
          <a:bodyPr wrap="square" rtlCol="0">
            <a:spAutoFit/>
          </a:bodyPr>
          <a:lstStyle/>
          <a:p>
            <a:r>
              <a:rPr lang="en-GB" sz="2000" dirty="0"/>
              <a:t>Feature based </a:t>
            </a:r>
            <a:r>
              <a:rPr lang="en-GB" sz="2000" dirty="0" err="1"/>
              <a:t>algorithms:BOP</a:t>
            </a:r>
            <a:r>
              <a:rPr lang="en-GB" sz="2000" dirty="0"/>
              <a:t>, BOSS, TSF, TSBF, DTWF, ST etc</a:t>
            </a:r>
          </a:p>
        </p:txBody>
      </p:sp>
      <p:sp>
        <p:nvSpPr>
          <p:cNvPr id="23" name="TextBox 22">
            <a:extLst>
              <a:ext uri="{FF2B5EF4-FFF2-40B4-BE49-F238E27FC236}">
                <a16:creationId xmlns:a16="http://schemas.microsoft.com/office/drawing/2014/main" id="{5B612F48-0DA5-B9A7-39BE-E08B802061FA}"/>
              </a:ext>
            </a:extLst>
          </p:cNvPr>
          <p:cNvSpPr txBox="1"/>
          <p:nvPr/>
        </p:nvSpPr>
        <p:spPr>
          <a:xfrm>
            <a:off x="1947488" y="4468581"/>
            <a:ext cx="1438275" cy="1631216"/>
          </a:xfrm>
          <a:prstGeom prst="rect">
            <a:avLst/>
          </a:prstGeom>
          <a:noFill/>
          <a:ln>
            <a:solidFill>
              <a:schemeClr val="tx1"/>
            </a:solidFill>
          </a:ln>
        </p:spPr>
        <p:txBody>
          <a:bodyPr wrap="square" rtlCol="0">
            <a:spAutoFit/>
          </a:bodyPr>
          <a:lstStyle/>
          <a:p>
            <a:r>
              <a:rPr lang="en-GB" sz="2000" dirty="0"/>
              <a:t>UCR archive re-released with 85 datasets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9224521" y="2252137"/>
            <a:ext cx="2314941" cy="830997"/>
          </a:xfrm>
          <a:prstGeom prst="rect">
            <a:avLst/>
          </a:prstGeom>
          <a:noFill/>
          <a:ln>
            <a:solidFill>
              <a:schemeClr val="tx1"/>
            </a:solidFill>
          </a:ln>
        </p:spPr>
        <p:txBody>
          <a:bodyPr wrap="square" rtlCol="0">
            <a:spAutoFit/>
          </a:bodyPr>
          <a:lstStyle/>
          <a:p>
            <a:r>
              <a:rPr lang="en-GB" sz="2400" dirty="0"/>
              <a:t>HIVE-COTE new SOTA</a:t>
            </a:r>
          </a:p>
        </p:txBody>
      </p:sp>
      <p:sp>
        <p:nvSpPr>
          <p:cNvPr id="27" name="TextBox 26">
            <a:extLst>
              <a:ext uri="{FF2B5EF4-FFF2-40B4-BE49-F238E27FC236}">
                <a16:creationId xmlns:a16="http://schemas.microsoft.com/office/drawing/2014/main" id="{59C52219-809E-521F-4A15-269558775286}"/>
              </a:ext>
            </a:extLst>
          </p:cNvPr>
          <p:cNvSpPr txBox="1"/>
          <p:nvPr/>
        </p:nvSpPr>
        <p:spPr>
          <a:xfrm>
            <a:off x="1992513" y="1319049"/>
            <a:ext cx="1523959" cy="707886"/>
          </a:xfrm>
          <a:prstGeom prst="rect">
            <a:avLst/>
          </a:prstGeom>
          <a:noFill/>
          <a:ln>
            <a:solidFill>
              <a:schemeClr val="accent1">
                <a:shade val="95000"/>
                <a:satMod val="105000"/>
              </a:schemeClr>
            </a:solidFill>
          </a:ln>
        </p:spPr>
        <p:txBody>
          <a:bodyPr wrap="square" rtlCol="0">
            <a:spAutoFit/>
          </a:bodyPr>
          <a:lstStyle/>
          <a:p>
            <a:r>
              <a:rPr lang="en-GB" sz="2000" dirty="0"/>
              <a:t>Elastic Ensemble </a:t>
            </a:r>
          </a:p>
        </p:txBody>
      </p:sp>
      <p:sp>
        <p:nvSpPr>
          <p:cNvPr id="16" name="TextBox 15">
            <a:extLst>
              <a:ext uri="{FF2B5EF4-FFF2-40B4-BE49-F238E27FC236}">
                <a16:creationId xmlns:a16="http://schemas.microsoft.com/office/drawing/2014/main" id="{D6770985-162E-76D9-3A75-7541AA297DE2}"/>
              </a:ext>
            </a:extLst>
          </p:cNvPr>
          <p:cNvSpPr txBox="1"/>
          <p:nvPr/>
        </p:nvSpPr>
        <p:spPr>
          <a:xfrm>
            <a:off x="3739635" y="1334748"/>
            <a:ext cx="2218776" cy="1785104"/>
          </a:xfrm>
          <a:prstGeom prst="rect">
            <a:avLst/>
          </a:prstGeom>
          <a:noFill/>
          <a:ln>
            <a:solidFill>
              <a:schemeClr val="tx1"/>
            </a:solidFill>
          </a:ln>
        </p:spPr>
        <p:txBody>
          <a:bodyPr wrap="square" rtlCol="0">
            <a:spAutoFit/>
          </a:bodyPr>
          <a:lstStyle/>
          <a:p>
            <a:r>
              <a:rPr lang="en-GB" sz="2200" dirty="0"/>
              <a:t>The collective of transformation-based ensembles: flat-COTE</a:t>
            </a:r>
          </a:p>
        </p:txBody>
      </p:sp>
      <p:pic>
        <p:nvPicPr>
          <p:cNvPr id="4" name="Picture 3">
            <a:extLst>
              <a:ext uri="{FF2B5EF4-FFF2-40B4-BE49-F238E27FC236}">
                <a16:creationId xmlns:a16="http://schemas.microsoft.com/office/drawing/2014/main" id="{8CA7538F-3AA1-6FB2-0687-8E7D4458CCD1}"/>
              </a:ext>
            </a:extLst>
          </p:cNvPr>
          <p:cNvPicPr>
            <a:picLocks noChangeAspect="1"/>
          </p:cNvPicPr>
          <p:nvPr/>
        </p:nvPicPr>
        <p:blipFill>
          <a:blip r:embed="rId3"/>
          <a:stretch>
            <a:fillRect/>
          </a:stretch>
        </p:blipFill>
        <p:spPr>
          <a:xfrm>
            <a:off x="6143474" y="3749949"/>
            <a:ext cx="5395993" cy="3068480"/>
          </a:xfrm>
          <a:prstGeom prst="rect">
            <a:avLst/>
          </a:prstGeom>
        </p:spPr>
      </p:pic>
      <p:pic>
        <p:nvPicPr>
          <p:cNvPr id="6" name="Picture 5">
            <a:extLst>
              <a:ext uri="{FF2B5EF4-FFF2-40B4-BE49-F238E27FC236}">
                <a16:creationId xmlns:a16="http://schemas.microsoft.com/office/drawing/2014/main" id="{3927BF1E-99BC-7D1A-D650-92E2A6B890F1}"/>
              </a:ext>
            </a:extLst>
          </p:cNvPr>
          <p:cNvPicPr>
            <a:picLocks noChangeAspect="1"/>
          </p:cNvPicPr>
          <p:nvPr/>
        </p:nvPicPr>
        <p:blipFill>
          <a:blip r:embed="rId4"/>
          <a:stretch>
            <a:fillRect/>
          </a:stretch>
        </p:blipFill>
        <p:spPr>
          <a:xfrm>
            <a:off x="8637187" y="-18569"/>
            <a:ext cx="3564190" cy="1900169"/>
          </a:xfrm>
          <a:prstGeom prst="rect">
            <a:avLst/>
          </a:prstGeom>
        </p:spPr>
      </p:pic>
      <p:sp>
        <p:nvSpPr>
          <p:cNvPr id="7" name="TextBox 6">
            <a:extLst>
              <a:ext uri="{FF2B5EF4-FFF2-40B4-BE49-F238E27FC236}">
                <a16:creationId xmlns:a16="http://schemas.microsoft.com/office/drawing/2014/main" id="{6B0B4D12-AF67-1D6B-EA56-5481DEA32E8B}"/>
              </a:ext>
            </a:extLst>
          </p:cNvPr>
          <p:cNvSpPr txBox="1"/>
          <p:nvPr/>
        </p:nvSpPr>
        <p:spPr>
          <a:xfrm>
            <a:off x="2321610" y="3442172"/>
            <a:ext cx="582211" cy="307777"/>
          </a:xfrm>
          <a:prstGeom prst="rect">
            <a:avLst/>
          </a:prstGeom>
          <a:noFill/>
        </p:spPr>
        <p:txBody>
          <a:bodyPr wrap="none" rtlCol="0">
            <a:spAutoFit/>
          </a:bodyPr>
          <a:lstStyle/>
          <a:p>
            <a:r>
              <a:rPr lang="en-GB" dirty="0"/>
              <a:t>2015</a:t>
            </a:r>
          </a:p>
        </p:txBody>
      </p:sp>
      <p:cxnSp>
        <p:nvCxnSpPr>
          <p:cNvPr id="9" name="Straight Connector 8">
            <a:extLst>
              <a:ext uri="{FF2B5EF4-FFF2-40B4-BE49-F238E27FC236}">
                <a16:creationId xmlns:a16="http://schemas.microsoft.com/office/drawing/2014/main" id="{8486046E-327F-B080-E616-5F4CCFDAB0FE}"/>
              </a:ext>
            </a:extLst>
          </p:cNvPr>
          <p:cNvCxnSpPr>
            <a:cxnSpLocks/>
          </p:cNvCxnSpPr>
          <p:nvPr/>
        </p:nvCxnSpPr>
        <p:spPr>
          <a:xfrm>
            <a:off x="1904647" y="1920964"/>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A3A7A36-95C9-2914-8E26-35EC8FF54678}"/>
              </a:ext>
            </a:extLst>
          </p:cNvPr>
          <p:cNvSpPr txBox="1"/>
          <p:nvPr/>
        </p:nvSpPr>
        <p:spPr>
          <a:xfrm>
            <a:off x="4319370" y="3446942"/>
            <a:ext cx="582211" cy="307777"/>
          </a:xfrm>
          <a:prstGeom prst="rect">
            <a:avLst/>
          </a:prstGeom>
          <a:noFill/>
        </p:spPr>
        <p:txBody>
          <a:bodyPr wrap="none" rtlCol="0">
            <a:spAutoFit/>
          </a:bodyPr>
          <a:lstStyle/>
          <a:p>
            <a:r>
              <a:rPr lang="en-GB" dirty="0"/>
              <a:t>2016</a:t>
            </a:r>
          </a:p>
        </p:txBody>
      </p:sp>
      <p:sp>
        <p:nvSpPr>
          <p:cNvPr id="37" name="TextBox 36">
            <a:extLst>
              <a:ext uri="{FF2B5EF4-FFF2-40B4-BE49-F238E27FC236}">
                <a16:creationId xmlns:a16="http://schemas.microsoft.com/office/drawing/2014/main" id="{1C985637-D8F2-D36C-E3F2-4CBFC9A09B2E}"/>
              </a:ext>
            </a:extLst>
          </p:cNvPr>
          <p:cNvSpPr txBox="1"/>
          <p:nvPr/>
        </p:nvSpPr>
        <p:spPr>
          <a:xfrm>
            <a:off x="6874674" y="3414720"/>
            <a:ext cx="582211" cy="307777"/>
          </a:xfrm>
          <a:prstGeom prst="rect">
            <a:avLst/>
          </a:prstGeom>
          <a:noFill/>
        </p:spPr>
        <p:txBody>
          <a:bodyPr wrap="none" rtlCol="0">
            <a:spAutoFit/>
          </a:bodyPr>
          <a:lstStyle/>
          <a:p>
            <a:r>
              <a:rPr lang="en-GB" dirty="0"/>
              <a:t>2017</a:t>
            </a:r>
          </a:p>
        </p:txBody>
      </p:sp>
      <p:sp>
        <p:nvSpPr>
          <p:cNvPr id="38" name="TextBox 37">
            <a:extLst>
              <a:ext uri="{FF2B5EF4-FFF2-40B4-BE49-F238E27FC236}">
                <a16:creationId xmlns:a16="http://schemas.microsoft.com/office/drawing/2014/main" id="{7BAA5714-1DE1-7604-0E77-4EE576D545E4}"/>
              </a:ext>
            </a:extLst>
          </p:cNvPr>
          <p:cNvSpPr txBox="1"/>
          <p:nvPr/>
        </p:nvSpPr>
        <p:spPr>
          <a:xfrm>
            <a:off x="10128177" y="3442172"/>
            <a:ext cx="582211" cy="307777"/>
          </a:xfrm>
          <a:prstGeom prst="rect">
            <a:avLst/>
          </a:prstGeom>
          <a:noFill/>
        </p:spPr>
        <p:txBody>
          <a:bodyPr wrap="none" rtlCol="0">
            <a:spAutoFit/>
          </a:bodyPr>
          <a:lstStyle/>
          <a:p>
            <a:r>
              <a:rPr lang="en-GB" dirty="0"/>
              <a:t>2018</a:t>
            </a:r>
          </a:p>
        </p:txBody>
      </p:sp>
      <p:sp>
        <p:nvSpPr>
          <p:cNvPr id="39" name="TextBox 38">
            <a:extLst>
              <a:ext uri="{FF2B5EF4-FFF2-40B4-BE49-F238E27FC236}">
                <a16:creationId xmlns:a16="http://schemas.microsoft.com/office/drawing/2014/main" id="{EF34FA17-0FD9-44A6-4830-EC67A37FA550}"/>
              </a:ext>
            </a:extLst>
          </p:cNvPr>
          <p:cNvSpPr txBox="1"/>
          <p:nvPr/>
        </p:nvSpPr>
        <p:spPr>
          <a:xfrm>
            <a:off x="316775" y="3429000"/>
            <a:ext cx="1059906" cy="307777"/>
          </a:xfrm>
          <a:prstGeom prst="rect">
            <a:avLst/>
          </a:prstGeom>
          <a:noFill/>
        </p:spPr>
        <p:txBody>
          <a:bodyPr wrap="none" rtlCol="0">
            <a:spAutoFit/>
          </a:bodyPr>
          <a:lstStyle/>
          <a:p>
            <a:r>
              <a:rPr lang="en-GB" dirty="0"/>
              <a:t>Up to 2014</a:t>
            </a:r>
          </a:p>
        </p:txBody>
      </p:sp>
      <p:cxnSp>
        <p:nvCxnSpPr>
          <p:cNvPr id="40" name="Straight Connector 39">
            <a:extLst>
              <a:ext uri="{FF2B5EF4-FFF2-40B4-BE49-F238E27FC236}">
                <a16:creationId xmlns:a16="http://schemas.microsoft.com/office/drawing/2014/main" id="{02A2370D-7930-B126-37CA-F0D577B1EAFB}"/>
              </a:ext>
            </a:extLst>
          </p:cNvPr>
          <p:cNvCxnSpPr>
            <a:cxnSpLocks/>
          </p:cNvCxnSpPr>
          <p:nvPr/>
        </p:nvCxnSpPr>
        <p:spPr>
          <a:xfrm>
            <a:off x="3590925"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44FC2-58FD-40B1-C31D-0972C2B1906F}"/>
              </a:ext>
            </a:extLst>
          </p:cNvPr>
          <p:cNvCxnSpPr>
            <a:cxnSpLocks/>
          </p:cNvCxnSpPr>
          <p:nvPr/>
        </p:nvCxnSpPr>
        <p:spPr>
          <a:xfrm>
            <a:off x="6115050"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FEB26F-4A95-A126-CA5D-DFA348E3CCED}"/>
              </a:ext>
            </a:extLst>
          </p:cNvPr>
          <p:cNvCxnSpPr>
            <a:cxnSpLocks/>
          </p:cNvCxnSpPr>
          <p:nvPr/>
        </p:nvCxnSpPr>
        <p:spPr>
          <a:xfrm>
            <a:off x="8835156" y="3083134"/>
            <a:ext cx="0" cy="9237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2C8B47-F30B-5EC4-548A-213BC61F217F}"/>
              </a:ext>
            </a:extLst>
          </p:cNvPr>
          <p:cNvSpPr txBox="1"/>
          <p:nvPr/>
        </p:nvSpPr>
        <p:spPr>
          <a:xfrm>
            <a:off x="3676840" y="4050845"/>
            <a:ext cx="2308412" cy="1631216"/>
          </a:xfrm>
          <a:prstGeom prst="rect">
            <a:avLst/>
          </a:prstGeom>
          <a:noFill/>
          <a:ln>
            <a:solidFill>
              <a:schemeClr val="tx1"/>
            </a:solidFill>
          </a:ln>
        </p:spPr>
        <p:txBody>
          <a:bodyPr wrap="square" rtlCol="0">
            <a:spAutoFit/>
          </a:bodyPr>
          <a:lstStyle/>
          <a:p>
            <a:r>
              <a:rPr lang="en-GB" sz="2000" dirty="0"/>
              <a:t>comparative study (</a:t>
            </a:r>
            <a:r>
              <a:rPr lang="en-GB" sz="2000" b="1" dirty="0"/>
              <a:t>bake off</a:t>
            </a:r>
            <a:r>
              <a:rPr lang="en-GB" sz="2000" dirty="0"/>
              <a:t>) of 19 algorithms on 100 resamples of the new 85 datasets</a:t>
            </a:r>
          </a:p>
        </p:txBody>
      </p:sp>
      <p:sp>
        <p:nvSpPr>
          <p:cNvPr id="24" name="TextBox 23">
            <a:extLst>
              <a:ext uri="{FF2B5EF4-FFF2-40B4-BE49-F238E27FC236}">
                <a16:creationId xmlns:a16="http://schemas.microsoft.com/office/drawing/2014/main" id="{47367EDC-CC94-19C7-E7E9-9C4F264C34AC}"/>
              </a:ext>
            </a:extLst>
          </p:cNvPr>
          <p:cNvSpPr txBox="1"/>
          <p:nvPr/>
        </p:nvSpPr>
        <p:spPr>
          <a:xfrm>
            <a:off x="6181574" y="1920964"/>
            <a:ext cx="2442158" cy="1446550"/>
          </a:xfrm>
          <a:prstGeom prst="rect">
            <a:avLst/>
          </a:prstGeom>
          <a:noFill/>
          <a:ln>
            <a:solidFill>
              <a:schemeClr val="tx1"/>
            </a:solidFill>
          </a:ln>
        </p:spPr>
        <p:txBody>
          <a:bodyPr wrap="square" rtlCol="0">
            <a:spAutoFit/>
          </a:bodyPr>
          <a:lstStyle/>
          <a:p>
            <a:r>
              <a:rPr lang="en-GB" sz="2200" dirty="0"/>
              <a:t>Bake off finds nine better than DTW, and Flat-COTE SOTA</a:t>
            </a:r>
          </a:p>
        </p:txBody>
      </p:sp>
    </p:spTree>
    <p:extLst>
      <p:ext uri="{BB962C8B-B14F-4D97-AF65-F5344CB8AC3E}">
        <p14:creationId xmlns:p14="http://schemas.microsoft.com/office/powerpoint/2010/main" val="3104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16" grpId="0" animBg="1"/>
      <p:bldP spid="25"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TSC: 2018-2021</a:t>
            </a:r>
          </a:p>
        </p:txBody>
      </p:sp>
      <p:sp>
        <p:nvSpPr>
          <p:cNvPr id="20" name="Arrow: Right 19">
            <a:extLst>
              <a:ext uri="{FF2B5EF4-FFF2-40B4-BE49-F238E27FC236}">
                <a16:creationId xmlns:a16="http://schemas.microsoft.com/office/drawing/2014/main" id="{7087BC15-3DBE-898D-2EDF-BCAAC70A207B}"/>
              </a:ext>
            </a:extLst>
          </p:cNvPr>
          <p:cNvSpPr/>
          <p:nvPr/>
        </p:nvSpPr>
        <p:spPr>
          <a:xfrm>
            <a:off x="-40163" y="3270626"/>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53457" y="1298932"/>
            <a:ext cx="1666154" cy="1323439"/>
          </a:xfrm>
          <a:prstGeom prst="rect">
            <a:avLst/>
          </a:prstGeom>
          <a:noFill/>
          <a:ln>
            <a:solidFill>
              <a:schemeClr val="accent1"/>
            </a:solidFill>
          </a:ln>
        </p:spPr>
        <p:txBody>
          <a:bodyPr wrap="square" rtlCol="0">
            <a:spAutoFit/>
          </a:bodyPr>
          <a:lstStyle/>
          <a:p>
            <a:r>
              <a:rPr lang="en-GB" sz="2000" dirty="0"/>
              <a:t>UCR Archive relaunched with 128 problems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4080235" y="3932633"/>
            <a:ext cx="1695225" cy="707886"/>
          </a:xfrm>
          <a:prstGeom prst="rect">
            <a:avLst/>
          </a:prstGeom>
          <a:noFill/>
          <a:ln>
            <a:solidFill>
              <a:schemeClr val="accent1"/>
            </a:solidFill>
          </a:ln>
        </p:spPr>
        <p:txBody>
          <a:bodyPr wrap="square" rtlCol="0">
            <a:spAutoFit/>
          </a:bodyPr>
          <a:lstStyle/>
          <a:p>
            <a:r>
              <a:rPr lang="en-GB" sz="2000" dirty="0"/>
              <a:t>HIVE-COTE V1 (HC1)</a:t>
            </a:r>
          </a:p>
        </p:txBody>
      </p:sp>
      <p:sp>
        <p:nvSpPr>
          <p:cNvPr id="28" name="TextBox 27">
            <a:extLst>
              <a:ext uri="{FF2B5EF4-FFF2-40B4-BE49-F238E27FC236}">
                <a16:creationId xmlns:a16="http://schemas.microsoft.com/office/drawing/2014/main" id="{60B716A2-DF2C-EECE-BDCA-CC82365903A8}"/>
              </a:ext>
            </a:extLst>
          </p:cNvPr>
          <p:cNvSpPr txBox="1"/>
          <p:nvPr/>
        </p:nvSpPr>
        <p:spPr>
          <a:xfrm>
            <a:off x="2443533" y="2758449"/>
            <a:ext cx="2983245" cy="430887"/>
          </a:xfrm>
          <a:prstGeom prst="rect">
            <a:avLst/>
          </a:prstGeom>
          <a:noFill/>
          <a:ln>
            <a:solidFill>
              <a:schemeClr val="accent1"/>
            </a:solidFill>
          </a:ln>
        </p:spPr>
        <p:txBody>
          <a:bodyPr wrap="square" rtlCol="0">
            <a:spAutoFit/>
          </a:bodyPr>
          <a:lstStyle/>
          <a:p>
            <a:r>
              <a:rPr lang="en-GB" sz="2200" dirty="0"/>
              <a:t>Kernel based ROCKET</a:t>
            </a:r>
          </a:p>
        </p:txBody>
      </p:sp>
      <p:sp>
        <p:nvSpPr>
          <p:cNvPr id="29" name="TextBox 28">
            <a:extLst>
              <a:ext uri="{FF2B5EF4-FFF2-40B4-BE49-F238E27FC236}">
                <a16:creationId xmlns:a16="http://schemas.microsoft.com/office/drawing/2014/main" id="{4861459F-A4CF-F588-3EA4-74BA8D4B9716}"/>
              </a:ext>
            </a:extLst>
          </p:cNvPr>
          <p:cNvSpPr txBox="1"/>
          <p:nvPr/>
        </p:nvSpPr>
        <p:spPr>
          <a:xfrm>
            <a:off x="36629" y="3886467"/>
            <a:ext cx="1666154" cy="1015663"/>
          </a:xfrm>
          <a:prstGeom prst="rect">
            <a:avLst/>
          </a:prstGeom>
          <a:noFill/>
          <a:ln>
            <a:solidFill>
              <a:schemeClr val="accent1"/>
            </a:solidFill>
          </a:ln>
        </p:spPr>
        <p:txBody>
          <a:bodyPr wrap="square" rtlCol="0">
            <a:spAutoFit/>
          </a:bodyPr>
          <a:lstStyle/>
          <a:p>
            <a:r>
              <a:rPr lang="en-GB" sz="2000" dirty="0"/>
              <a:t>Deep learning bake off</a:t>
            </a:r>
          </a:p>
        </p:txBody>
      </p:sp>
      <p:sp>
        <p:nvSpPr>
          <p:cNvPr id="33" name="TextBox 32">
            <a:extLst>
              <a:ext uri="{FF2B5EF4-FFF2-40B4-BE49-F238E27FC236}">
                <a16:creationId xmlns:a16="http://schemas.microsoft.com/office/drawing/2014/main" id="{D92E51B6-A749-1E35-15B8-396F1C3317FB}"/>
              </a:ext>
            </a:extLst>
          </p:cNvPr>
          <p:cNvSpPr txBox="1"/>
          <p:nvPr/>
        </p:nvSpPr>
        <p:spPr>
          <a:xfrm>
            <a:off x="36629" y="5009957"/>
            <a:ext cx="1666154" cy="1323439"/>
          </a:xfrm>
          <a:prstGeom prst="rect">
            <a:avLst/>
          </a:prstGeom>
          <a:noFill/>
          <a:ln>
            <a:solidFill>
              <a:schemeClr val="accent1"/>
            </a:solidFill>
          </a:ln>
        </p:spPr>
        <p:txBody>
          <a:bodyPr wrap="square" rtlCol="0">
            <a:spAutoFit/>
          </a:bodyPr>
          <a:lstStyle/>
          <a:p>
            <a:r>
              <a:rPr lang="en-GB" sz="2000" dirty="0"/>
              <a:t>Deep learning: Inception Time</a:t>
            </a:r>
          </a:p>
        </p:txBody>
      </p:sp>
      <p:sp>
        <p:nvSpPr>
          <p:cNvPr id="35" name="TextBox 34">
            <a:extLst>
              <a:ext uri="{FF2B5EF4-FFF2-40B4-BE49-F238E27FC236}">
                <a16:creationId xmlns:a16="http://schemas.microsoft.com/office/drawing/2014/main" id="{4609DFFF-8521-5961-008B-63E1A327CFF0}"/>
              </a:ext>
            </a:extLst>
          </p:cNvPr>
          <p:cNvSpPr txBox="1"/>
          <p:nvPr/>
        </p:nvSpPr>
        <p:spPr>
          <a:xfrm>
            <a:off x="6686659" y="3866633"/>
            <a:ext cx="2786113" cy="430887"/>
          </a:xfrm>
          <a:prstGeom prst="rect">
            <a:avLst/>
          </a:prstGeom>
          <a:noFill/>
          <a:ln>
            <a:solidFill>
              <a:schemeClr val="accent1"/>
            </a:solidFill>
          </a:ln>
        </p:spPr>
        <p:txBody>
          <a:bodyPr wrap="square" rtlCol="0">
            <a:spAutoFit/>
          </a:bodyPr>
          <a:lstStyle/>
          <a:p>
            <a:r>
              <a:rPr lang="en-GB" sz="2200" dirty="0"/>
              <a:t>Multivariate bake off</a:t>
            </a:r>
          </a:p>
        </p:txBody>
      </p:sp>
      <p:sp>
        <p:nvSpPr>
          <p:cNvPr id="36" name="TextBox 35">
            <a:extLst>
              <a:ext uri="{FF2B5EF4-FFF2-40B4-BE49-F238E27FC236}">
                <a16:creationId xmlns:a16="http://schemas.microsoft.com/office/drawing/2014/main" id="{2E7D33D8-30D2-B6FF-0785-13E8DCF4560D}"/>
              </a:ext>
            </a:extLst>
          </p:cNvPr>
          <p:cNvSpPr txBox="1"/>
          <p:nvPr/>
        </p:nvSpPr>
        <p:spPr>
          <a:xfrm>
            <a:off x="1827203" y="3886467"/>
            <a:ext cx="1957339" cy="769441"/>
          </a:xfrm>
          <a:prstGeom prst="rect">
            <a:avLst/>
          </a:prstGeom>
          <a:noFill/>
          <a:ln>
            <a:solidFill>
              <a:schemeClr val="accent1"/>
            </a:solidFill>
          </a:ln>
        </p:spPr>
        <p:txBody>
          <a:bodyPr wrap="square" rtlCol="0">
            <a:spAutoFit/>
          </a:bodyPr>
          <a:lstStyle/>
          <a:p>
            <a:r>
              <a:rPr lang="en-GB" sz="2200" dirty="0"/>
              <a:t>Tree based TS-CHIEF</a:t>
            </a:r>
          </a:p>
        </p:txBody>
      </p:sp>
      <p:sp>
        <p:nvSpPr>
          <p:cNvPr id="39" name="TextBox 38">
            <a:extLst>
              <a:ext uri="{FF2B5EF4-FFF2-40B4-BE49-F238E27FC236}">
                <a16:creationId xmlns:a16="http://schemas.microsoft.com/office/drawing/2014/main" id="{BB04F80F-8E3C-B9D2-A824-C51E85774FA2}"/>
              </a:ext>
            </a:extLst>
          </p:cNvPr>
          <p:cNvSpPr txBox="1"/>
          <p:nvPr/>
        </p:nvSpPr>
        <p:spPr>
          <a:xfrm>
            <a:off x="6661050" y="2791067"/>
            <a:ext cx="4910948" cy="430887"/>
          </a:xfrm>
          <a:prstGeom prst="rect">
            <a:avLst/>
          </a:prstGeom>
          <a:noFill/>
          <a:ln>
            <a:solidFill>
              <a:schemeClr val="accent1"/>
            </a:solidFill>
          </a:ln>
        </p:spPr>
        <p:txBody>
          <a:bodyPr wrap="square" rtlCol="0">
            <a:spAutoFit/>
          </a:bodyPr>
          <a:lstStyle/>
          <a:p>
            <a:r>
              <a:rPr lang="en-GB" sz="2200" dirty="0"/>
              <a:t>HIVE-COTE V2 (HC2)</a:t>
            </a:r>
          </a:p>
        </p:txBody>
      </p:sp>
      <p:pic>
        <p:nvPicPr>
          <p:cNvPr id="40" name="Picture 39" descr="Chart, box and whisker chart&#10;&#10;Description automatically generated">
            <a:extLst>
              <a:ext uri="{FF2B5EF4-FFF2-40B4-BE49-F238E27FC236}">
                <a16:creationId xmlns:a16="http://schemas.microsoft.com/office/drawing/2014/main" id="{725B069E-082B-CC7F-4F06-FCA7CCB82195}"/>
              </a:ext>
            </a:extLst>
          </p:cNvPr>
          <p:cNvPicPr>
            <a:picLocks noChangeAspect="1"/>
          </p:cNvPicPr>
          <p:nvPr/>
        </p:nvPicPr>
        <p:blipFill>
          <a:blip r:embed="rId3"/>
          <a:stretch>
            <a:fillRect/>
          </a:stretch>
        </p:blipFill>
        <p:spPr>
          <a:xfrm>
            <a:off x="1656382" y="5025455"/>
            <a:ext cx="4814916" cy="1523409"/>
          </a:xfrm>
          <a:prstGeom prst="rect">
            <a:avLst/>
          </a:prstGeom>
        </p:spPr>
      </p:pic>
      <p:sp>
        <p:nvSpPr>
          <p:cNvPr id="43" name="TextBox 42">
            <a:extLst>
              <a:ext uri="{FF2B5EF4-FFF2-40B4-BE49-F238E27FC236}">
                <a16:creationId xmlns:a16="http://schemas.microsoft.com/office/drawing/2014/main" id="{BECED46E-DCB6-0E1B-6E13-E01E6DDD2305}"/>
              </a:ext>
            </a:extLst>
          </p:cNvPr>
          <p:cNvSpPr txBox="1"/>
          <p:nvPr/>
        </p:nvSpPr>
        <p:spPr>
          <a:xfrm>
            <a:off x="142874" y="3431711"/>
            <a:ext cx="1024095" cy="400110"/>
          </a:xfrm>
          <a:prstGeom prst="rect">
            <a:avLst/>
          </a:prstGeom>
          <a:noFill/>
        </p:spPr>
        <p:txBody>
          <a:bodyPr wrap="square" rtlCol="0">
            <a:spAutoFit/>
          </a:bodyPr>
          <a:lstStyle/>
          <a:p>
            <a:r>
              <a:rPr lang="en-GB" sz="2000" dirty="0"/>
              <a:t>2019</a:t>
            </a:r>
          </a:p>
        </p:txBody>
      </p:sp>
      <p:sp>
        <p:nvSpPr>
          <p:cNvPr id="44" name="TextBox 43">
            <a:extLst>
              <a:ext uri="{FF2B5EF4-FFF2-40B4-BE49-F238E27FC236}">
                <a16:creationId xmlns:a16="http://schemas.microsoft.com/office/drawing/2014/main" id="{D7F3D1E3-9F3F-EE3E-6BA4-8C22A67DBAE4}"/>
              </a:ext>
            </a:extLst>
          </p:cNvPr>
          <p:cNvSpPr txBox="1"/>
          <p:nvPr/>
        </p:nvSpPr>
        <p:spPr>
          <a:xfrm>
            <a:off x="3551793" y="3409198"/>
            <a:ext cx="1024095" cy="400110"/>
          </a:xfrm>
          <a:prstGeom prst="rect">
            <a:avLst/>
          </a:prstGeom>
          <a:noFill/>
        </p:spPr>
        <p:txBody>
          <a:bodyPr wrap="square" rtlCol="0">
            <a:spAutoFit/>
          </a:bodyPr>
          <a:lstStyle/>
          <a:p>
            <a:r>
              <a:rPr lang="en-GB" sz="2000" dirty="0"/>
              <a:t>2020</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220859" y="3397270"/>
            <a:ext cx="1024095" cy="400110"/>
          </a:xfrm>
          <a:prstGeom prst="rect">
            <a:avLst/>
          </a:prstGeom>
          <a:noFill/>
        </p:spPr>
        <p:txBody>
          <a:bodyPr wrap="square" rtlCol="0">
            <a:spAutoFit/>
          </a:bodyPr>
          <a:lstStyle/>
          <a:p>
            <a:r>
              <a:rPr lang="en-GB" sz="2000" dirty="0"/>
              <a:t>2021</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1818798" y="1960651"/>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a:off x="6391329" y="2087643"/>
            <a:ext cx="0" cy="34649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A6EB3DA-E09E-B9B9-E774-74181C4B50BD}"/>
              </a:ext>
            </a:extLst>
          </p:cNvPr>
          <p:cNvPicPr>
            <a:picLocks noChangeAspect="1"/>
          </p:cNvPicPr>
          <p:nvPr/>
        </p:nvPicPr>
        <p:blipFill rotWithShape="1">
          <a:blip r:embed="rId4"/>
          <a:srcRect l="686"/>
          <a:stretch/>
        </p:blipFill>
        <p:spPr>
          <a:xfrm>
            <a:off x="6755728" y="1199504"/>
            <a:ext cx="5482747" cy="1552850"/>
          </a:xfrm>
          <a:prstGeom prst="rect">
            <a:avLst/>
          </a:prstGeom>
        </p:spPr>
      </p:pic>
      <p:sp>
        <p:nvSpPr>
          <p:cNvPr id="32" name="TextBox 31">
            <a:extLst>
              <a:ext uri="{FF2B5EF4-FFF2-40B4-BE49-F238E27FC236}">
                <a16:creationId xmlns:a16="http://schemas.microsoft.com/office/drawing/2014/main" id="{F8E71CD5-5872-862D-5E5A-8F2598AF8949}"/>
              </a:ext>
            </a:extLst>
          </p:cNvPr>
          <p:cNvSpPr txBox="1"/>
          <p:nvPr/>
        </p:nvSpPr>
        <p:spPr>
          <a:xfrm>
            <a:off x="9812823" y="394790"/>
            <a:ext cx="2379177" cy="707886"/>
          </a:xfrm>
          <a:prstGeom prst="rect">
            <a:avLst/>
          </a:prstGeom>
          <a:solidFill>
            <a:schemeClr val="accent1"/>
          </a:solidFill>
        </p:spPr>
        <p:txBody>
          <a:bodyPr wrap="none" rtlCol="0">
            <a:spAutoFit/>
          </a:bodyPr>
          <a:lstStyle/>
          <a:p>
            <a:r>
              <a:rPr lang="en-GB" sz="2000" b="1" dirty="0">
                <a:solidFill>
                  <a:srgbClr val="500064"/>
                </a:solidFill>
              </a:rPr>
              <a:t>Univariate</a:t>
            </a:r>
          </a:p>
          <a:p>
            <a:r>
              <a:rPr lang="en-GB" sz="2000" b="1" dirty="0">
                <a:solidFill>
                  <a:srgbClr val="500064"/>
                </a:solidFill>
              </a:rPr>
              <a:t>(UCR archive 112)</a:t>
            </a:r>
          </a:p>
        </p:txBody>
      </p:sp>
      <p:pic>
        <p:nvPicPr>
          <p:cNvPr id="34" name="Picture 33">
            <a:extLst>
              <a:ext uri="{FF2B5EF4-FFF2-40B4-BE49-F238E27FC236}">
                <a16:creationId xmlns:a16="http://schemas.microsoft.com/office/drawing/2014/main" id="{CA432885-4CB6-C647-4FD9-2D0870A24E16}"/>
              </a:ext>
            </a:extLst>
          </p:cNvPr>
          <p:cNvPicPr>
            <a:picLocks noChangeAspect="1"/>
          </p:cNvPicPr>
          <p:nvPr/>
        </p:nvPicPr>
        <p:blipFill rotWithShape="1">
          <a:blip r:embed="rId5"/>
          <a:srcRect t="6367" r="2597"/>
          <a:stretch/>
        </p:blipFill>
        <p:spPr>
          <a:xfrm>
            <a:off x="7035698" y="4473987"/>
            <a:ext cx="5060102" cy="1842025"/>
          </a:xfrm>
          <a:prstGeom prst="rect">
            <a:avLst/>
          </a:prstGeom>
        </p:spPr>
      </p:pic>
      <p:sp>
        <p:nvSpPr>
          <p:cNvPr id="41" name="TextBox 40">
            <a:extLst>
              <a:ext uri="{FF2B5EF4-FFF2-40B4-BE49-F238E27FC236}">
                <a16:creationId xmlns:a16="http://schemas.microsoft.com/office/drawing/2014/main" id="{916EF1C3-4B8B-5441-8EB2-A78B6C050603}"/>
              </a:ext>
            </a:extLst>
          </p:cNvPr>
          <p:cNvSpPr txBox="1"/>
          <p:nvPr/>
        </p:nvSpPr>
        <p:spPr>
          <a:xfrm>
            <a:off x="1967879" y="2081402"/>
            <a:ext cx="4127156" cy="430887"/>
          </a:xfrm>
          <a:prstGeom prst="rect">
            <a:avLst/>
          </a:prstGeom>
          <a:noFill/>
          <a:ln>
            <a:solidFill>
              <a:schemeClr val="accent1"/>
            </a:solidFill>
          </a:ln>
        </p:spPr>
        <p:txBody>
          <a:bodyPr wrap="square" rtlCol="0">
            <a:spAutoFit/>
          </a:bodyPr>
          <a:lstStyle/>
          <a:p>
            <a:r>
              <a:rPr lang="en-GB" sz="2200" dirty="0"/>
              <a:t>Multivariate archive (2020)</a:t>
            </a:r>
          </a:p>
        </p:txBody>
      </p:sp>
      <p:sp>
        <p:nvSpPr>
          <p:cNvPr id="42" name="TextBox 41">
            <a:extLst>
              <a:ext uri="{FF2B5EF4-FFF2-40B4-BE49-F238E27FC236}">
                <a16:creationId xmlns:a16="http://schemas.microsoft.com/office/drawing/2014/main" id="{C9AFC574-D02E-3FCC-3931-88ADBB2EC7BB}"/>
              </a:ext>
            </a:extLst>
          </p:cNvPr>
          <p:cNvSpPr txBox="1"/>
          <p:nvPr/>
        </p:nvSpPr>
        <p:spPr>
          <a:xfrm>
            <a:off x="9873717" y="6109267"/>
            <a:ext cx="2222083" cy="707886"/>
          </a:xfrm>
          <a:prstGeom prst="rect">
            <a:avLst/>
          </a:prstGeom>
          <a:noFill/>
        </p:spPr>
        <p:txBody>
          <a:bodyPr wrap="none" rtlCol="0">
            <a:spAutoFit/>
          </a:bodyPr>
          <a:lstStyle/>
          <a:p>
            <a:r>
              <a:rPr lang="en-GB" sz="2000" b="1" dirty="0">
                <a:solidFill>
                  <a:srgbClr val="500064"/>
                </a:solidFill>
              </a:rPr>
              <a:t>Multivariate</a:t>
            </a:r>
          </a:p>
          <a:p>
            <a:r>
              <a:rPr lang="en-GB" sz="2000" b="1" dirty="0">
                <a:solidFill>
                  <a:srgbClr val="500064"/>
                </a:solidFill>
              </a:rPr>
              <a:t>(UEA archive 26)</a:t>
            </a:r>
          </a:p>
        </p:txBody>
      </p:sp>
      <p:sp>
        <p:nvSpPr>
          <p:cNvPr id="30" name="TextBox 29">
            <a:extLst>
              <a:ext uri="{FF2B5EF4-FFF2-40B4-BE49-F238E27FC236}">
                <a16:creationId xmlns:a16="http://schemas.microsoft.com/office/drawing/2014/main" id="{8ABD7A01-4F0B-5C8E-F189-919B91645E3E}"/>
              </a:ext>
            </a:extLst>
          </p:cNvPr>
          <p:cNvSpPr txBox="1"/>
          <p:nvPr/>
        </p:nvSpPr>
        <p:spPr>
          <a:xfrm>
            <a:off x="1938588" y="650677"/>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9E9824D2-5396-3EBB-9A15-466B2C3F8782}"/>
              </a:ext>
            </a:extLst>
          </p:cNvPr>
          <p:cNvSpPr txBox="1"/>
          <p:nvPr/>
        </p:nvSpPr>
        <p:spPr>
          <a:xfrm>
            <a:off x="140631" y="2651796"/>
            <a:ext cx="1438569" cy="769441"/>
          </a:xfrm>
          <a:prstGeom prst="rect">
            <a:avLst/>
          </a:prstGeom>
          <a:noFill/>
          <a:ln>
            <a:solidFill>
              <a:schemeClr val="accent1"/>
            </a:solidFill>
          </a:ln>
        </p:spPr>
        <p:txBody>
          <a:bodyPr wrap="square" rtlCol="0">
            <a:spAutoFit/>
          </a:bodyPr>
          <a:lstStyle/>
          <a:p>
            <a:r>
              <a:rPr lang="en-GB" sz="2200" dirty="0"/>
              <a:t>Proximity Forest</a:t>
            </a:r>
          </a:p>
        </p:txBody>
      </p:sp>
    </p:spTree>
    <p:extLst>
      <p:ext uri="{BB962C8B-B14F-4D97-AF65-F5344CB8AC3E}">
        <p14:creationId xmlns:p14="http://schemas.microsoft.com/office/powerpoint/2010/main" val="4279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5" grpId="0" animBg="1"/>
      <p:bldP spid="36" grpId="0" animBg="1"/>
      <p:bldP spid="39" grpId="0" animBg="1"/>
      <p:bldP spid="32" grpId="0" animBg="1"/>
      <p:bldP spid="41" grpId="0"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2021/22 onwards</a:t>
            </a:r>
          </a:p>
        </p:txBody>
      </p:sp>
      <p:sp>
        <p:nvSpPr>
          <p:cNvPr id="20" name="Arrow: Right 19">
            <a:extLst>
              <a:ext uri="{FF2B5EF4-FFF2-40B4-BE49-F238E27FC236}">
                <a16:creationId xmlns:a16="http://schemas.microsoft.com/office/drawing/2014/main" id="{7087BC15-3DBE-898D-2EDF-BCAAC70A207B}"/>
              </a:ext>
            </a:extLst>
          </p:cNvPr>
          <p:cNvSpPr/>
          <p:nvPr/>
        </p:nvSpPr>
        <p:spPr>
          <a:xfrm>
            <a:off x="0" y="2815209"/>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106069" y="3969779"/>
            <a:ext cx="1921878" cy="400110"/>
          </a:xfrm>
          <a:prstGeom prst="rect">
            <a:avLst/>
          </a:prstGeom>
          <a:noFill/>
          <a:ln>
            <a:solidFill>
              <a:schemeClr val="accent1"/>
            </a:solidFill>
          </a:ln>
        </p:spPr>
        <p:txBody>
          <a:bodyPr wrap="square" rtlCol="0">
            <a:spAutoFit/>
          </a:bodyPr>
          <a:lstStyle/>
          <a:p>
            <a:r>
              <a:rPr lang="en-GB" sz="2000" dirty="0" err="1"/>
              <a:t>FreshPRINCE</a:t>
            </a:r>
            <a:endParaRPr lang="en-GB" sz="2000" dirty="0"/>
          </a:p>
        </p:txBody>
      </p:sp>
      <p:sp>
        <p:nvSpPr>
          <p:cNvPr id="29" name="TextBox 28">
            <a:extLst>
              <a:ext uri="{FF2B5EF4-FFF2-40B4-BE49-F238E27FC236}">
                <a16:creationId xmlns:a16="http://schemas.microsoft.com/office/drawing/2014/main" id="{4861459F-A4CF-F588-3EA4-74BA8D4B9716}"/>
              </a:ext>
            </a:extLst>
          </p:cNvPr>
          <p:cNvSpPr txBox="1"/>
          <p:nvPr/>
        </p:nvSpPr>
        <p:spPr>
          <a:xfrm>
            <a:off x="4363497" y="1352517"/>
            <a:ext cx="1666154" cy="400110"/>
          </a:xfrm>
          <a:prstGeom prst="rect">
            <a:avLst/>
          </a:prstGeom>
          <a:noFill/>
          <a:ln>
            <a:solidFill>
              <a:schemeClr val="accent1"/>
            </a:solidFill>
          </a:ln>
        </p:spPr>
        <p:txBody>
          <a:bodyPr wrap="square" rtlCol="0">
            <a:spAutoFit/>
          </a:bodyPr>
          <a:lstStyle/>
          <a:p>
            <a:r>
              <a:rPr lang="en-GB" sz="2000" dirty="0" err="1"/>
              <a:t>MultiRocket</a:t>
            </a:r>
            <a:endParaRPr lang="en-GB" sz="2000" dirty="0"/>
          </a:p>
        </p:txBody>
      </p:sp>
      <p:sp>
        <p:nvSpPr>
          <p:cNvPr id="43" name="TextBox 42">
            <a:extLst>
              <a:ext uri="{FF2B5EF4-FFF2-40B4-BE49-F238E27FC236}">
                <a16:creationId xmlns:a16="http://schemas.microsoft.com/office/drawing/2014/main" id="{BECED46E-DCB6-0E1B-6E13-E01E6DDD2305}"/>
              </a:ext>
            </a:extLst>
          </p:cNvPr>
          <p:cNvSpPr txBox="1"/>
          <p:nvPr/>
        </p:nvSpPr>
        <p:spPr>
          <a:xfrm>
            <a:off x="1426540" y="2957943"/>
            <a:ext cx="1024095" cy="400110"/>
          </a:xfrm>
          <a:prstGeom prst="rect">
            <a:avLst/>
          </a:prstGeom>
          <a:noFill/>
        </p:spPr>
        <p:txBody>
          <a:bodyPr wrap="square" rtlCol="0">
            <a:spAutoFit/>
          </a:bodyPr>
          <a:lstStyle/>
          <a:p>
            <a:r>
              <a:rPr lang="en-GB" sz="2000" dirty="0"/>
              <a:t>2022</a:t>
            </a:r>
          </a:p>
        </p:txBody>
      </p:sp>
      <p:sp>
        <p:nvSpPr>
          <p:cNvPr id="44" name="TextBox 43">
            <a:extLst>
              <a:ext uri="{FF2B5EF4-FFF2-40B4-BE49-F238E27FC236}">
                <a16:creationId xmlns:a16="http://schemas.microsoft.com/office/drawing/2014/main" id="{D7F3D1E3-9F3F-EE3E-6BA4-8C22A67DBAE4}"/>
              </a:ext>
            </a:extLst>
          </p:cNvPr>
          <p:cNvSpPr txBox="1"/>
          <p:nvPr/>
        </p:nvSpPr>
        <p:spPr>
          <a:xfrm>
            <a:off x="5396408" y="2957557"/>
            <a:ext cx="1024095" cy="400110"/>
          </a:xfrm>
          <a:prstGeom prst="rect">
            <a:avLst/>
          </a:prstGeom>
          <a:noFill/>
        </p:spPr>
        <p:txBody>
          <a:bodyPr wrap="square" rtlCol="0">
            <a:spAutoFit/>
          </a:bodyPr>
          <a:lstStyle/>
          <a:p>
            <a:r>
              <a:rPr lang="en-GB" sz="2000" dirty="0"/>
              <a:t>2023</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724223" y="2951360"/>
            <a:ext cx="1024095" cy="400110"/>
          </a:xfrm>
          <a:prstGeom prst="rect">
            <a:avLst/>
          </a:prstGeom>
          <a:noFill/>
        </p:spPr>
        <p:txBody>
          <a:bodyPr wrap="square" rtlCol="0">
            <a:spAutoFit/>
          </a:bodyPr>
          <a:lstStyle/>
          <a:p>
            <a:r>
              <a:rPr lang="en-GB" sz="2000" dirty="0"/>
              <a:t>2024</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2450635" y="1496859"/>
            <a:ext cx="0" cy="394227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flipH="1">
            <a:off x="6989645" y="1310623"/>
            <a:ext cx="12573" cy="41285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BD7A01-4F0B-5C8E-F189-919B91645E3E}"/>
              </a:ext>
            </a:extLst>
          </p:cNvPr>
          <p:cNvSpPr txBox="1"/>
          <p:nvPr/>
        </p:nvSpPr>
        <p:spPr>
          <a:xfrm>
            <a:off x="4502692" y="154923"/>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12E795B4-4BA5-FEC2-FF8B-EB3420716892}"/>
              </a:ext>
            </a:extLst>
          </p:cNvPr>
          <p:cNvSpPr txBox="1"/>
          <p:nvPr/>
        </p:nvSpPr>
        <p:spPr>
          <a:xfrm>
            <a:off x="2728842" y="1318570"/>
            <a:ext cx="831738" cy="400110"/>
          </a:xfrm>
          <a:prstGeom prst="rect">
            <a:avLst/>
          </a:prstGeom>
          <a:noFill/>
          <a:ln>
            <a:solidFill>
              <a:schemeClr val="accent1"/>
            </a:solidFill>
          </a:ln>
        </p:spPr>
        <p:txBody>
          <a:bodyPr wrap="square" rtlCol="0">
            <a:spAutoFit/>
          </a:bodyPr>
          <a:lstStyle/>
          <a:p>
            <a:r>
              <a:rPr lang="en-GB" sz="2000" dirty="0"/>
              <a:t>Hydra</a:t>
            </a:r>
          </a:p>
        </p:txBody>
      </p:sp>
      <p:sp>
        <p:nvSpPr>
          <p:cNvPr id="5" name="TextBox 4">
            <a:extLst>
              <a:ext uri="{FF2B5EF4-FFF2-40B4-BE49-F238E27FC236}">
                <a16:creationId xmlns:a16="http://schemas.microsoft.com/office/drawing/2014/main" id="{139A44D9-43A0-2CB5-627C-C034F2B6754F}"/>
              </a:ext>
            </a:extLst>
          </p:cNvPr>
          <p:cNvSpPr txBox="1"/>
          <p:nvPr/>
        </p:nvSpPr>
        <p:spPr>
          <a:xfrm>
            <a:off x="4798696" y="3436378"/>
            <a:ext cx="1589100" cy="707886"/>
          </a:xfrm>
          <a:prstGeom prst="rect">
            <a:avLst/>
          </a:prstGeom>
          <a:noFill/>
          <a:ln>
            <a:solidFill>
              <a:schemeClr val="accent1"/>
            </a:solidFill>
          </a:ln>
        </p:spPr>
        <p:txBody>
          <a:bodyPr wrap="square" rtlCol="0">
            <a:spAutoFit/>
          </a:bodyPr>
          <a:lstStyle/>
          <a:p>
            <a:r>
              <a:rPr lang="en-GB" sz="2000" dirty="0"/>
              <a:t>WEASEL v2.0</a:t>
            </a:r>
          </a:p>
        </p:txBody>
      </p:sp>
      <p:sp>
        <p:nvSpPr>
          <p:cNvPr id="6" name="TextBox 5">
            <a:extLst>
              <a:ext uri="{FF2B5EF4-FFF2-40B4-BE49-F238E27FC236}">
                <a16:creationId xmlns:a16="http://schemas.microsoft.com/office/drawing/2014/main" id="{B99A5659-FDE1-79A2-471A-31563F02BDE1}"/>
              </a:ext>
            </a:extLst>
          </p:cNvPr>
          <p:cNvSpPr txBox="1"/>
          <p:nvPr/>
        </p:nvSpPr>
        <p:spPr>
          <a:xfrm>
            <a:off x="106069" y="3463861"/>
            <a:ext cx="1666154" cy="400110"/>
          </a:xfrm>
          <a:prstGeom prst="rect">
            <a:avLst/>
          </a:prstGeom>
          <a:noFill/>
          <a:ln>
            <a:solidFill>
              <a:schemeClr val="accent1"/>
            </a:solidFill>
          </a:ln>
        </p:spPr>
        <p:txBody>
          <a:bodyPr wrap="square" rtlCol="0">
            <a:spAutoFit/>
          </a:bodyPr>
          <a:lstStyle/>
          <a:p>
            <a:r>
              <a:rPr lang="en-GB" sz="2000" dirty="0"/>
              <a:t>RDST</a:t>
            </a:r>
          </a:p>
        </p:txBody>
      </p:sp>
      <p:sp>
        <p:nvSpPr>
          <p:cNvPr id="7" name="TextBox 6">
            <a:extLst>
              <a:ext uri="{FF2B5EF4-FFF2-40B4-BE49-F238E27FC236}">
                <a16:creationId xmlns:a16="http://schemas.microsoft.com/office/drawing/2014/main" id="{5BC33091-5854-51EB-850C-56D59E10FACC}"/>
              </a:ext>
            </a:extLst>
          </p:cNvPr>
          <p:cNvSpPr txBox="1"/>
          <p:nvPr/>
        </p:nvSpPr>
        <p:spPr>
          <a:xfrm>
            <a:off x="397923" y="1375119"/>
            <a:ext cx="1666154" cy="400110"/>
          </a:xfrm>
          <a:prstGeom prst="rect">
            <a:avLst/>
          </a:prstGeom>
          <a:noFill/>
          <a:ln>
            <a:solidFill>
              <a:schemeClr val="accent1"/>
            </a:solidFill>
          </a:ln>
        </p:spPr>
        <p:txBody>
          <a:bodyPr wrap="square" rtlCol="0">
            <a:spAutoFit/>
          </a:bodyPr>
          <a:lstStyle/>
          <a:p>
            <a:r>
              <a:rPr lang="en-GB" sz="2000" dirty="0" err="1"/>
              <a:t>MiniRocket</a:t>
            </a:r>
            <a:endParaRPr lang="en-GB" sz="2000" dirty="0"/>
          </a:p>
        </p:txBody>
      </p:sp>
      <p:pic>
        <p:nvPicPr>
          <p:cNvPr id="8" name="Picture 7">
            <a:extLst>
              <a:ext uri="{FF2B5EF4-FFF2-40B4-BE49-F238E27FC236}">
                <a16:creationId xmlns:a16="http://schemas.microsoft.com/office/drawing/2014/main" id="{8DC01573-3DF5-2334-A207-8C8D171FD8AD}"/>
              </a:ext>
            </a:extLst>
          </p:cNvPr>
          <p:cNvPicPr>
            <a:picLocks noChangeAspect="1"/>
          </p:cNvPicPr>
          <p:nvPr/>
        </p:nvPicPr>
        <p:blipFill>
          <a:blip r:embed="rId3"/>
          <a:stretch>
            <a:fillRect/>
          </a:stretch>
        </p:blipFill>
        <p:spPr>
          <a:xfrm>
            <a:off x="2530350" y="3371892"/>
            <a:ext cx="1172515" cy="882472"/>
          </a:xfrm>
          <a:prstGeom prst="rect">
            <a:avLst/>
          </a:prstGeom>
        </p:spPr>
      </p:pic>
      <p:pic>
        <p:nvPicPr>
          <p:cNvPr id="11" name="Picture 10">
            <a:extLst>
              <a:ext uri="{FF2B5EF4-FFF2-40B4-BE49-F238E27FC236}">
                <a16:creationId xmlns:a16="http://schemas.microsoft.com/office/drawing/2014/main" id="{6BCCF6E1-E616-8C58-2E0B-47D992463ADE}"/>
              </a:ext>
            </a:extLst>
          </p:cNvPr>
          <p:cNvPicPr>
            <a:picLocks noChangeAspect="1"/>
          </p:cNvPicPr>
          <p:nvPr/>
        </p:nvPicPr>
        <p:blipFill>
          <a:blip r:embed="rId4"/>
          <a:stretch>
            <a:fillRect/>
          </a:stretch>
        </p:blipFill>
        <p:spPr>
          <a:xfrm>
            <a:off x="3604169" y="1207360"/>
            <a:ext cx="704662" cy="716328"/>
          </a:xfrm>
          <a:prstGeom prst="rect">
            <a:avLst/>
          </a:prstGeom>
        </p:spPr>
      </p:pic>
      <p:pic>
        <p:nvPicPr>
          <p:cNvPr id="12" name="Picture 11">
            <a:extLst>
              <a:ext uri="{FF2B5EF4-FFF2-40B4-BE49-F238E27FC236}">
                <a16:creationId xmlns:a16="http://schemas.microsoft.com/office/drawing/2014/main" id="{06EE315E-2791-9C15-9DDA-B007B1B27AF1}"/>
              </a:ext>
            </a:extLst>
          </p:cNvPr>
          <p:cNvPicPr>
            <a:picLocks noChangeAspect="1"/>
          </p:cNvPicPr>
          <p:nvPr/>
        </p:nvPicPr>
        <p:blipFill>
          <a:blip r:embed="rId5"/>
          <a:stretch>
            <a:fillRect/>
          </a:stretch>
        </p:blipFill>
        <p:spPr>
          <a:xfrm flipH="1">
            <a:off x="6272952" y="1388370"/>
            <a:ext cx="295102" cy="1417022"/>
          </a:xfrm>
          <a:prstGeom prst="rect">
            <a:avLst/>
          </a:prstGeom>
        </p:spPr>
      </p:pic>
      <p:pic>
        <p:nvPicPr>
          <p:cNvPr id="17" name="Picture 16">
            <a:extLst>
              <a:ext uri="{FF2B5EF4-FFF2-40B4-BE49-F238E27FC236}">
                <a16:creationId xmlns:a16="http://schemas.microsoft.com/office/drawing/2014/main" id="{0241679F-8BCB-296B-DDD8-F57CCE1DE9B0}"/>
              </a:ext>
            </a:extLst>
          </p:cNvPr>
          <p:cNvPicPr>
            <a:picLocks noChangeAspect="1"/>
          </p:cNvPicPr>
          <p:nvPr/>
        </p:nvPicPr>
        <p:blipFill>
          <a:blip r:embed="rId6"/>
          <a:stretch>
            <a:fillRect/>
          </a:stretch>
        </p:blipFill>
        <p:spPr>
          <a:xfrm>
            <a:off x="6401971" y="3436378"/>
            <a:ext cx="483529" cy="690756"/>
          </a:xfrm>
          <a:prstGeom prst="rect">
            <a:avLst/>
          </a:prstGeom>
        </p:spPr>
      </p:pic>
      <p:pic>
        <p:nvPicPr>
          <p:cNvPr id="19" name="Picture 18">
            <a:extLst>
              <a:ext uri="{FF2B5EF4-FFF2-40B4-BE49-F238E27FC236}">
                <a16:creationId xmlns:a16="http://schemas.microsoft.com/office/drawing/2014/main" id="{7999AD98-4512-3C53-958F-5EEA7E01E1BB}"/>
              </a:ext>
            </a:extLst>
          </p:cNvPr>
          <p:cNvPicPr>
            <a:picLocks noChangeAspect="1"/>
          </p:cNvPicPr>
          <p:nvPr/>
        </p:nvPicPr>
        <p:blipFill>
          <a:blip r:embed="rId7"/>
          <a:stretch>
            <a:fillRect/>
          </a:stretch>
        </p:blipFill>
        <p:spPr>
          <a:xfrm>
            <a:off x="7360363" y="4078669"/>
            <a:ext cx="3675066" cy="1615609"/>
          </a:xfrm>
          <a:prstGeom prst="rect">
            <a:avLst/>
          </a:prstGeom>
        </p:spPr>
      </p:pic>
      <p:sp>
        <p:nvSpPr>
          <p:cNvPr id="24" name="TextBox 23">
            <a:extLst>
              <a:ext uri="{FF2B5EF4-FFF2-40B4-BE49-F238E27FC236}">
                <a16:creationId xmlns:a16="http://schemas.microsoft.com/office/drawing/2014/main" id="{BE8CD454-E07D-433A-5637-901507348B49}"/>
              </a:ext>
            </a:extLst>
          </p:cNvPr>
          <p:cNvSpPr txBox="1"/>
          <p:nvPr/>
        </p:nvSpPr>
        <p:spPr>
          <a:xfrm>
            <a:off x="10065450" y="5787326"/>
            <a:ext cx="2069995" cy="769441"/>
          </a:xfrm>
          <a:prstGeom prst="rect">
            <a:avLst/>
          </a:prstGeom>
          <a:noFill/>
          <a:ln>
            <a:solidFill>
              <a:schemeClr val="accent1"/>
            </a:solidFill>
          </a:ln>
        </p:spPr>
        <p:txBody>
          <a:bodyPr wrap="square" rtlCol="0">
            <a:spAutoFit/>
          </a:bodyPr>
          <a:lstStyle/>
          <a:p>
            <a:r>
              <a:rPr lang="en-GB" sz="2200" dirty="0"/>
              <a:t>30 new archive problems</a:t>
            </a:r>
          </a:p>
        </p:txBody>
      </p:sp>
      <p:sp>
        <p:nvSpPr>
          <p:cNvPr id="14" name="TextBox 13">
            <a:extLst>
              <a:ext uri="{FF2B5EF4-FFF2-40B4-BE49-F238E27FC236}">
                <a16:creationId xmlns:a16="http://schemas.microsoft.com/office/drawing/2014/main" id="{1958F388-A43F-0D20-5D0B-9C35015D726C}"/>
              </a:ext>
            </a:extLst>
          </p:cNvPr>
          <p:cNvSpPr txBox="1"/>
          <p:nvPr/>
        </p:nvSpPr>
        <p:spPr>
          <a:xfrm>
            <a:off x="2651921" y="4551051"/>
            <a:ext cx="1645620" cy="430887"/>
          </a:xfrm>
          <a:prstGeom prst="rect">
            <a:avLst/>
          </a:prstGeom>
          <a:noFill/>
          <a:ln>
            <a:solidFill>
              <a:schemeClr val="accent1"/>
            </a:solidFill>
          </a:ln>
        </p:spPr>
        <p:txBody>
          <a:bodyPr wrap="square" rtlCol="0">
            <a:spAutoFit/>
          </a:bodyPr>
          <a:lstStyle/>
          <a:p>
            <a:r>
              <a:rPr lang="en-GB" sz="2200" dirty="0"/>
              <a:t>H-Inception</a:t>
            </a:r>
          </a:p>
        </p:txBody>
      </p:sp>
      <p:sp>
        <p:nvSpPr>
          <p:cNvPr id="15" name="TextBox 14">
            <a:extLst>
              <a:ext uri="{FF2B5EF4-FFF2-40B4-BE49-F238E27FC236}">
                <a16:creationId xmlns:a16="http://schemas.microsoft.com/office/drawing/2014/main" id="{6EF217C0-0D27-5903-56A3-0EDBD1C54A36}"/>
              </a:ext>
            </a:extLst>
          </p:cNvPr>
          <p:cNvSpPr txBox="1"/>
          <p:nvPr/>
        </p:nvSpPr>
        <p:spPr>
          <a:xfrm>
            <a:off x="5472257" y="5799776"/>
            <a:ext cx="1247486" cy="430887"/>
          </a:xfrm>
          <a:prstGeom prst="rect">
            <a:avLst/>
          </a:prstGeom>
          <a:noFill/>
          <a:ln>
            <a:solidFill>
              <a:schemeClr val="accent1"/>
            </a:solidFill>
          </a:ln>
        </p:spPr>
        <p:txBody>
          <a:bodyPr wrap="square" rtlCol="0">
            <a:spAutoFit/>
          </a:bodyPr>
          <a:lstStyle/>
          <a:p>
            <a:r>
              <a:rPr lang="en-GB" sz="2200" dirty="0" err="1"/>
              <a:t>LiteTime</a:t>
            </a:r>
            <a:endParaRPr lang="en-GB" sz="2200" dirty="0"/>
          </a:p>
        </p:txBody>
      </p:sp>
      <p:sp>
        <p:nvSpPr>
          <p:cNvPr id="16" name="TextBox 15">
            <a:extLst>
              <a:ext uri="{FF2B5EF4-FFF2-40B4-BE49-F238E27FC236}">
                <a16:creationId xmlns:a16="http://schemas.microsoft.com/office/drawing/2014/main" id="{41A9C1C4-1F56-AAB8-C4A8-8A85FC71D1F7}"/>
              </a:ext>
            </a:extLst>
          </p:cNvPr>
          <p:cNvSpPr txBox="1"/>
          <p:nvPr/>
        </p:nvSpPr>
        <p:spPr>
          <a:xfrm>
            <a:off x="4605434" y="2335352"/>
            <a:ext cx="1353122" cy="430887"/>
          </a:xfrm>
          <a:prstGeom prst="rect">
            <a:avLst/>
          </a:prstGeom>
          <a:noFill/>
          <a:ln>
            <a:solidFill>
              <a:schemeClr val="accent1"/>
            </a:solidFill>
          </a:ln>
        </p:spPr>
        <p:txBody>
          <a:bodyPr wrap="square" rtlCol="0">
            <a:spAutoFit/>
          </a:bodyPr>
          <a:lstStyle/>
          <a:p>
            <a:r>
              <a:rPr lang="en-GB" sz="2200" dirty="0"/>
              <a:t>RSAST</a:t>
            </a:r>
          </a:p>
        </p:txBody>
      </p:sp>
      <p:sp>
        <p:nvSpPr>
          <p:cNvPr id="18" name="TextBox 17">
            <a:extLst>
              <a:ext uri="{FF2B5EF4-FFF2-40B4-BE49-F238E27FC236}">
                <a16:creationId xmlns:a16="http://schemas.microsoft.com/office/drawing/2014/main" id="{6D4BA908-497C-E83F-C5B3-BED7D06AB2D7}"/>
              </a:ext>
            </a:extLst>
          </p:cNvPr>
          <p:cNvSpPr txBox="1"/>
          <p:nvPr/>
        </p:nvSpPr>
        <p:spPr>
          <a:xfrm>
            <a:off x="3956500" y="5498125"/>
            <a:ext cx="1125210" cy="430887"/>
          </a:xfrm>
          <a:prstGeom prst="rect">
            <a:avLst/>
          </a:prstGeom>
          <a:noFill/>
          <a:ln>
            <a:solidFill>
              <a:schemeClr val="accent1"/>
            </a:solidFill>
          </a:ln>
        </p:spPr>
        <p:txBody>
          <a:bodyPr wrap="square" rtlCol="0">
            <a:spAutoFit/>
          </a:bodyPr>
          <a:lstStyle/>
          <a:p>
            <a:r>
              <a:rPr lang="en-GB" sz="2200" dirty="0"/>
              <a:t>RSTSF</a:t>
            </a:r>
          </a:p>
        </p:txBody>
      </p:sp>
      <p:sp>
        <p:nvSpPr>
          <p:cNvPr id="21" name="TextBox 20">
            <a:extLst>
              <a:ext uri="{FF2B5EF4-FFF2-40B4-BE49-F238E27FC236}">
                <a16:creationId xmlns:a16="http://schemas.microsoft.com/office/drawing/2014/main" id="{219B474C-348C-150C-9BE3-B6D8C0F8F450}"/>
              </a:ext>
            </a:extLst>
          </p:cNvPr>
          <p:cNvSpPr txBox="1"/>
          <p:nvPr/>
        </p:nvSpPr>
        <p:spPr>
          <a:xfrm>
            <a:off x="51578" y="5098160"/>
            <a:ext cx="2268261" cy="769441"/>
          </a:xfrm>
          <a:prstGeom prst="rect">
            <a:avLst/>
          </a:prstGeom>
          <a:noFill/>
          <a:ln>
            <a:solidFill>
              <a:schemeClr val="accent1"/>
            </a:solidFill>
          </a:ln>
        </p:spPr>
        <p:txBody>
          <a:bodyPr wrap="square" rtlCol="0">
            <a:spAutoFit/>
          </a:bodyPr>
          <a:lstStyle/>
          <a:p>
            <a:r>
              <a:rPr lang="en-GB" sz="2200" dirty="0"/>
              <a:t>Regression archive launched</a:t>
            </a:r>
          </a:p>
        </p:txBody>
      </p:sp>
      <p:sp>
        <p:nvSpPr>
          <p:cNvPr id="26" name="TextBox 25">
            <a:extLst>
              <a:ext uri="{FF2B5EF4-FFF2-40B4-BE49-F238E27FC236}">
                <a16:creationId xmlns:a16="http://schemas.microsoft.com/office/drawing/2014/main" id="{21B23410-27DB-45D4-8821-F5E9566F1251}"/>
              </a:ext>
            </a:extLst>
          </p:cNvPr>
          <p:cNvSpPr txBox="1"/>
          <p:nvPr/>
        </p:nvSpPr>
        <p:spPr>
          <a:xfrm>
            <a:off x="4641276" y="4345881"/>
            <a:ext cx="1296236" cy="769441"/>
          </a:xfrm>
          <a:prstGeom prst="rect">
            <a:avLst/>
          </a:prstGeom>
          <a:noFill/>
          <a:ln>
            <a:solidFill>
              <a:schemeClr val="accent1"/>
            </a:solidFill>
          </a:ln>
        </p:spPr>
        <p:txBody>
          <a:bodyPr wrap="square" rtlCol="0">
            <a:spAutoFit/>
          </a:bodyPr>
          <a:lstStyle/>
          <a:p>
            <a:r>
              <a:rPr lang="en-GB" sz="2200" dirty="0"/>
              <a:t>Proximity Forest 2</a:t>
            </a:r>
          </a:p>
        </p:txBody>
      </p:sp>
      <p:sp>
        <p:nvSpPr>
          <p:cNvPr id="31" name="TextBox 30">
            <a:extLst>
              <a:ext uri="{FF2B5EF4-FFF2-40B4-BE49-F238E27FC236}">
                <a16:creationId xmlns:a16="http://schemas.microsoft.com/office/drawing/2014/main" id="{AE93FDE8-B902-ACF4-E27F-9E701EB50B69}"/>
              </a:ext>
            </a:extLst>
          </p:cNvPr>
          <p:cNvSpPr txBox="1"/>
          <p:nvPr/>
        </p:nvSpPr>
        <p:spPr>
          <a:xfrm>
            <a:off x="10504167" y="1284508"/>
            <a:ext cx="1560067" cy="1446550"/>
          </a:xfrm>
          <a:prstGeom prst="rect">
            <a:avLst/>
          </a:prstGeom>
          <a:noFill/>
          <a:ln>
            <a:solidFill>
              <a:schemeClr val="accent1"/>
            </a:solidFill>
          </a:ln>
        </p:spPr>
        <p:txBody>
          <a:bodyPr wrap="square" rtlCol="0">
            <a:spAutoFit/>
          </a:bodyPr>
          <a:lstStyle/>
          <a:p>
            <a:r>
              <a:rPr lang="en-GB" sz="2200" dirty="0"/>
              <a:t>Regression archive expanded to 62</a:t>
            </a:r>
          </a:p>
        </p:txBody>
      </p:sp>
      <p:sp>
        <p:nvSpPr>
          <p:cNvPr id="39" name="TextBox 38">
            <a:extLst>
              <a:ext uri="{FF2B5EF4-FFF2-40B4-BE49-F238E27FC236}">
                <a16:creationId xmlns:a16="http://schemas.microsoft.com/office/drawing/2014/main" id="{BB04F80F-8E3C-B9D2-A824-C51E85774FA2}"/>
              </a:ext>
            </a:extLst>
          </p:cNvPr>
          <p:cNvSpPr txBox="1"/>
          <p:nvPr/>
        </p:nvSpPr>
        <p:spPr>
          <a:xfrm>
            <a:off x="10715946" y="3584167"/>
            <a:ext cx="1419499" cy="769441"/>
          </a:xfrm>
          <a:prstGeom prst="rect">
            <a:avLst/>
          </a:prstGeom>
          <a:noFill/>
          <a:ln>
            <a:solidFill>
              <a:schemeClr val="accent1"/>
            </a:solidFill>
          </a:ln>
        </p:spPr>
        <p:txBody>
          <a:bodyPr wrap="square" rtlCol="0">
            <a:spAutoFit/>
          </a:bodyPr>
          <a:lstStyle/>
          <a:p>
            <a:r>
              <a:rPr lang="en-GB" sz="2200" dirty="0"/>
              <a:t>Bake off redux </a:t>
            </a:r>
          </a:p>
        </p:txBody>
      </p:sp>
      <p:sp>
        <p:nvSpPr>
          <p:cNvPr id="4" name="TextBox 3">
            <a:extLst>
              <a:ext uri="{FF2B5EF4-FFF2-40B4-BE49-F238E27FC236}">
                <a16:creationId xmlns:a16="http://schemas.microsoft.com/office/drawing/2014/main" id="{F7C8463A-2242-48AF-B89B-AE8F5294BC79}"/>
              </a:ext>
            </a:extLst>
          </p:cNvPr>
          <p:cNvSpPr txBox="1"/>
          <p:nvPr/>
        </p:nvSpPr>
        <p:spPr>
          <a:xfrm>
            <a:off x="7098914" y="3407135"/>
            <a:ext cx="1208223" cy="430887"/>
          </a:xfrm>
          <a:prstGeom prst="rect">
            <a:avLst/>
          </a:prstGeom>
          <a:noFill/>
          <a:ln>
            <a:solidFill>
              <a:schemeClr val="accent1"/>
            </a:solidFill>
          </a:ln>
        </p:spPr>
        <p:txBody>
          <a:bodyPr wrap="square" rtlCol="0">
            <a:spAutoFit/>
          </a:bodyPr>
          <a:lstStyle/>
          <a:p>
            <a:r>
              <a:rPr lang="en-GB" sz="2200" dirty="0"/>
              <a:t>QUANT</a:t>
            </a:r>
          </a:p>
        </p:txBody>
      </p:sp>
      <p:pic>
        <p:nvPicPr>
          <p:cNvPr id="33" name="Picture 32">
            <a:extLst>
              <a:ext uri="{FF2B5EF4-FFF2-40B4-BE49-F238E27FC236}">
                <a16:creationId xmlns:a16="http://schemas.microsoft.com/office/drawing/2014/main" id="{F05092AB-ABD1-D603-73AA-EF8B75E0210D}"/>
              </a:ext>
            </a:extLst>
          </p:cNvPr>
          <p:cNvPicPr>
            <a:picLocks noChangeAspect="1"/>
          </p:cNvPicPr>
          <p:nvPr/>
        </p:nvPicPr>
        <p:blipFill>
          <a:blip r:embed="rId8"/>
          <a:stretch>
            <a:fillRect/>
          </a:stretch>
        </p:blipFill>
        <p:spPr>
          <a:xfrm>
            <a:off x="7318257" y="1367469"/>
            <a:ext cx="2892462" cy="1363589"/>
          </a:xfrm>
          <a:prstGeom prst="rect">
            <a:avLst/>
          </a:prstGeom>
        </p:spPr>
      </p:pic>
      <p:sp>
        <p:nvSpPr>
          <p:cNvPr id="34" name="TextBox 33">
            <a:extLst>
              <a:ext uri="{FF2B5EF4-FFF2-40B4-BE49-F238E27FC236}">
                <a16:creationId xmlns:a16="http://schemas.microsoft.com/office/drawing/2014/main" id="{85E6E844-C022-38E4-36E4-3C1D8DA29301}"/>
              </a:ext>
            </a:extLst>
          </p:cNvPr>
          <p:cNvSpPr txBox="1"/>
          <p:nvPr/>
        </p:nvSpPr>
        <p:spPr>
          <a:xfrm>
            <a:off x="4502692" y="603404"/>
            <a:ext cx="4452741" cy="400110"/>
          </a:xfrm>
          <a:prstGeom prst="rect">
            <a:avLst/>
          </a:prstGeom>
          <a:noFill/>
        </p:spPr>
        <p:txBody>
          <a:bodyPr wrap="square">
            <a:spAutoFit/>
          </a:bodyPr>
          <a:lstStyle/>
          <a:p>
            <a:r>
              <a:rPr lang="en-GB" sz="2000" dirty="0">
                <a:solidFill>
                  <a:schemeClr val="bg1"/>
                </a:solidFill>
              </a:rPr>
              <a:t>aeon-toolkit.org</a:t>
            </a:r>
          </a:p>
        </p:txBody>
      </p:sp>
      <p:pic>
        <p:nvPicPr>
          <p:cNvPr id="37" name="Picture 36">
            <a:extLst>
              <a:ext uri="{FF2B5EF4-FFF2-40B4-BE49-F238E27FC236}">
                <a16:creationId xmlns:a16="http://schemas.microsoft.com/office/drawing/2014/main" id="{9623285B-404F-623B-7B2F-BC073C6756C3}"/>
              </a:ext>
            </a:extLst>
          </p:cNvPr>
          <p:cNvPicPr>
            <a:picLocks noChangeAspect="1"/>
          </p:cNvPicPr>
          <p:nvPr/>
        </p:nvPicPr>
        <p:blipFill>
          <a:blip r:embed="rId9"/>
          <a:stretch>
            <a:fillRect/>
          </a:stretch>
        </p:blipFill>
        <p:spPr>
          <a:xfrm>
            <a:off x="634928" y="1800555"/>
            <a:ext cx="783083" cy="887494"/>
          </a:xfrm>
          <a:prstGeom prst="rect">
            <a:avLst/>
          </a:prstGeom>
        </p:spPr>
      </p:pic>
    </p:spTree>
    <p:extLst>
      <p:ext uri="{BB962C8B-B14F-4D97-AF65-F5344CB8AC3E}">
        <p14:creationId xmlns:p14="http://schemas.microsoft.com/office/powerpoint/2010/main" val="1282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2" grpId="0" animBg="1"/>
      <p:bldP spid="5" grpId="0" animBg="1"/>
      <p:bldP spid="6" grpId="0" animBg="1"/>
      <p:bldP spid="7" grpId="0" animBg="1"/>
      <p:bldP spid="24" grpId="0" animBg="1"/>
      <p:bldP spid="14" grpId="0" animBg="1"/>
      <p:bldP spid="15" grpId="0" animBg="1"/>
      <p:bldP spid="16" grpId="0" animBg="1"/>
      <p:bldP spid="18" grpId="0" animBg="1"/>
      <p:bldP spid="21" grpId="0" animBg="1"/>
      <p:bldP spid="26" grpId="0" animBg="1"/>
      <p:bldP spid="31" grpId="0" animBg="1"/>
      <p:bldP spid="39"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5146-F01F-413E-B715-720E0AD2E61F}"/>
              </a:ext>
            </a:extLst>
          </p:cNvPr>
          <p:cNvSpPr>
            <a:spLocks noGrp="1"/>
          </p:cNvSpPr>
          <p:nvPr>
            <p:ph type="title"/>
          </p:nvPr>
        </p:nvSpPr>
        <p:spPr>
          <a:xfrm>
            <a:off x="-109700" y="238900"/>
            <a:ext cx="12411400" cy="1122300"/>
          </a:xfrm>
        </p:spPr>
        <p:txBody>
          <a:bodyPr>
            <a:normAutofit fontScale="90000"/>
          </a:bodyPr>
          <a:lstStyle/>
          <a:p>
            <a:r>
              <a:rPr lang="en-US" sz="4000" dirty="0"/>
              <a:t>Hands on with the </a:t>
            </a:r>
            <a:r>
              <a:rPr lang="en-US" sz="4000" dirty="0" err="1"/>
              <a:t>aeon</a:t>
            </a:r>
            <a:r>
              <a:rPr lang="en-US" sz="4000" dirty="0"/>
              <a:t> toolkit</a:t>
            </a:r>
            <a:br>
              <a:rPr lang="en-GB" sz="4000" dirty="0"/>
            </a:br>
            <a:endParaRPr lang="en-GB" sz="4000" dirty="0"/>
          </a:p>
        </p:txBody>
      </p:sp>
      <p:sp>
        <p:nvSpPr>
          <p:cNvPr id="4" name="TextBox 3">
            <a:extLst>
              <a:ext uri="{FF2B5EF4-FFF2-40B4-BE49-F238E27FC236}">
                <a16:creationId xmlns:a16="http://schemas.microsoft.com/office/drawing/2014/main" id="{6795445B-E399-2027-E0A0-14AD13CFBD2D}"/>
              </a:ext>
            </a:extLst>
          </p:cNvPr>
          <p:cNvSpPr txBox="1"/>
          <p:nvPr/>
        </p:nvSpPr>
        <p:spPr>
          <a:xfrm>
            <a:off x="190500" y="1685777"/>
            <a:ext cx="11838271" cy="688212"/>
          </a:xfrm>
          <a:prstGeom prst="rect">
            <a:avLst/>
          </a:prstGeom>
          <a:solidFill>
            <a:schemeClr val="accent1">
              <a:lumMod val="40000"/>
              <a:lumOff val="60000"/>
            </a:schemeClr>
          </a:solidFill>
          <a:ln w="38100">
            <a:noFill/>
            <a:prstDash val="dash"/>
            <a:bevel/>
          </a:ln>
        </p:spPr>
        <p:txBody>
          <a:bodyPr vert="horz" wrap="square" lIns="0" tIns="0" rIns="0" bIns="0" rtlCol="0" anchor="ctr" anchorCtr="0">
            <a:norm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aeon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951F56E8-F489-470C-5024-8BC29F461983}"/>
              </a:ext>
            </a:extLst>
          </p:cNvPr>
          <p:cNvSpPr txBox="1"/>
          <p:nvPr/>
        </p:nvSpPr>
        <p:spPr>
          <a:xfrm>
            <a:off x="182934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classification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2" name="TextBox 11">
            <a:extLst>
              <a:ext uri="{FF2B5EF4-FFF2-40B4-BE49-F238E27FC236}">
                <a16:creationId xmlns:a16="http://schemas.microsoft.com/office/drawing/2014/main" id="{F0BDB086-8DFD-8E8F-A1DB-E36D947D9430}"/>
              </a:ext>
            </a:extLst>
          </p:cNvPr>
          <p:cNvSpPr txBox="1"/>
          <p:nvPr/>
        </p:nvSpPr>
        <p:spPr>
          <a:xfrm>
            <a:off x="5107020" y="898912"/>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regression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400642DD-D42F-9708-85A1-ECD7846E01CA}"/>
              </a:ext>
            </a:extLst>
          </p:cNvPr>
          <p:cNvSpPr txBox="1"/>
          <p:nvPr/>
        </p:nvSpPr>
        <p:spPr>
          <a:xfrm>
            <a:off x="346818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clustering</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C700AEA0-686F-AD58-7049-9EC74AE6CC58}"/>
              </a:ext>
            </a:extLst>
          </p:cNvPr>
          <p:cNvSpPr txBox="1"/>
          <p:nvPr/>
        </p:nvSpPr>
        <p:spPr>
          <a:xfrm>
            <a:off x="19050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Similarity search</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F831A30C-18F7-AEE9-C68A-DAF5063ACA4F}"/>
              </a:ext>
            </a:extLst>
          </p:cNvPr>
          <p:cNvSpPr txBox="1"/>
          <p:nvPr/>
        </p:nvSpPr>
        <p:spPr>
          <a:xfrm>
            <a:off x="6745860"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transformations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7" name="TextBox 16">
            <a:extLst>
              <a:ext uri="{FF2B5EF4-FFF2-40B4-BE49-F238E27FC236}">
                <a16:creationId xmlns:a16="http://schemas.microsoft.com/office/drawing/2014/main" id="{82D935F9-4C19-D82C-D2F0-2DB81E3B1572}"/>
              </a:ext>
            </a:extLst>
          </p:cNvPr>
          <p:cNvSpPr txBox="1"/>
          <p:nvPr/>
        </p:nvSpPr>
        <p:spPr>
          <a:xfrm>
            <a:off x="8605234"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distances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8" name="TextBox 17">
            <a:extLst>
              <a:ext uri="{FF2B5EF4-FFF2-40B4-BE49-F238E27FC236}">
                <a16:creationId xmlns:a16="http://schemas.microsoft.com/office/drawing/2014/main" id="{F8A6275B-7B9F-AB2D-9BE4-78942D942DAB}"/>
              </a:ext>
            </a:extLst>
          </p:cNvPr>
          <p:cNvSpPr txBox="1"/>
          <p:nvPr/>
        </p:nvSpPr>
        <p:spPr>
          <a:xfrm>
            <a:off x="10464608" y="898912"/>
            <a:ext cx="1564163"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anomaly detection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40" name="Pentagon 19">
            <a:extLst>
              <a:ext uri="{FF2B5EF4-FFF2-40B4-BE49-F238E27FC236}">
                <a16:creationId xmlns:a16="http://schemas.microsoft.com/office/drawing/2014/main" id="{2013B523-8195-EEF7-1310-0B152C8D0BF5}"/>
              </a:ext>
            </a:extLst>
          </p:cNvPr>
          <p:cNvSpPr/>
          <p:nvPr/>
        </p:nvSpPr>
        <p:spPr>
          <a:xfrm>
            <a:off x="190500" y="2496874"/>
            <a:ext cx="4395270" cy="53207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8" rIns="108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Algorithm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41" name="Picture 40">
            <a:extLst>
              <a:ext uri="{FF2B5EF4-FFF2-40B4-BE49-F238E27FC236}">
                <a16:creationId xmlns:a16="http://schemas.microsoft.com/office/drawing/2014/main" id="{1D9FDCC2-418D-89EE-98C8-5626FDA5B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17" y="2467196"/>
            <a:ext cx="1361005" cy="281115"/>
          </a:xfrm>
          <a:prstGeom prst="rect">
            <a:avLst/>
          </a:prstGeom>
          <a:solidFill>
            <a:schemeClr val="bg1"/>
          </a:solidFill>
          <a:ln w="25400">
            <a:solidFill>
              <a:schemeClr val="bg1"/>
            </a:solidFill>
            <a:miter lim="800000"/>
          </a:ln>
        </p:spPr>
      </p:pic>
      <p:pic>
        <p:nvPicPr>
          <p:cNvPr id="42" name="Picture 41">
            <a:extLst>
              <a:ext uri="{FF2B5EF4-FFF2-40B4-BE49-F238E27FC236}">
                <a16:creationId xmlns:a16="http://schemas.microsoft.com/office/drawing/2014/main" id="{A087771D-D446-D2FA-DB76-A6B67043521D}"/>
              </a:ext>
            </a:extLst>
          </p:cNvPr>
          <p:cNvPicPr>
            <a:picLocks noChangeAspect="1"/>
          </p:cNvPicPr>
          <p:nvPr/>
        </p:nvPicPr>
        <p:blipFill>
          <a:blip r:embed="rId4"/>
          <a:stretch>
            <a:fillRect/>
          </a:stretch>
        </p:blipFill>
        <p:spPr>
          <a:xfrm>
            <a:off x="8294690" y="2488750"/>
            <a:ext cx="776384" cy="383894"/>
          </a:xfrm>
          <a:prstGeom prst="rect">
            <a:avLst/>
          </a:prstGeom>
        </p:spPr>
      </p:pic>
      <p:pic>
        <p:nvPicPr>
          <p:cNvPr id="43" name="Picture 42">
            <a:extLst>
              <a:ext uri="{FF2B5EF4-FFF2-40B4-BE49-F238E27FC236}">
                <a16:creationId xmlns:a16="http://schemas.microsoft.com/office/drawing/2014/main" id="{C74349E8-99F7-7B10-24BA-993F368A19F8}"/>
              </a:ext>
            </a:extLst>
          </p:cNvPr>
          <p:cNvPicPr>
            <a:picLocks noChangeAspect="1"/>
          </p:cNvPicPr>
          <p:nvPr/>
        </p:nvPicPr>
        <p:blipFill>
          <a:blip r:embed="rId5"/>
          <a:stretch>
            <a:fillRect/>
          </a:stretch>
        </p:blipFill>
        <p:spPr>
          <a:xfrm>
            <a:off x="6626975" y="2489793"/>
            <a:ext cx="376298" cy="546238"/>
          </a:xfrm>
          <a:prstGeom prst="rect">
            <a:avLst/>
          </a:prstGeom>
        </p:spPr>
      </p:pic>
      <p:pic>
        <p:nvPicPr>
          <p:cNvPr id="44" name="Picture 43">
            <a:extLst>
              <a:ext uri="{FF2B5EF4-FFF2-40B4-BE49-F238E27FC236}">
                <a16:creationId xmlns:a16="http://schemas.microsoft.com/office/drawing/2014/main" id="{D774F84C-2708-112F-093C-A56862CFB2F7}"/>
              </a:ext>
            </a:extLst>
          </p:cNvPr>
          <p:cNvPicPr>
            <a:picLocks noChangeAspect="1"/>
          </p:cNvPicPr>
          <p:nvPr/>
        </p:nvPicPr>
        <p:blipFill>
          <a:blip r:embed="rId6"/>
          <a:stretch>
            <a:fillRect/>
          </a:stretch>
        </p:blipFill>
        <p:spPr>
          <a:xfrm>
            <a:off x="9228432" y="2471103"/>
            <a:ext cx="630919" cy="483048"/>
          </a:xfrm>
          <a:prstGeom prst="rect">
            <a:avLst/>
          </a:prstGeom>
          <a:ln w="25400">
            <a:solidFill>
              <a:schemeClr val="bg1"/>
            </a:solidFill>
            <a:miter lim="800000"/>
          </a:ln>
        </p:spPr>
      </p:pic>
      <p:pic>
        <p:nvPicPr>
          <p:cNvPr id="45" name="Picture 44">
            <a:extLst>
              <a:ext uri="{FF2B5EF4-FFF2-40B4-BE49-F238E27FC236}">
                <a16:creationId xmlns:a16="http://schemas.microsoft.com/office/drawing/2014/main" id="{355C08CA-8B90-D640-31AF-5049FE332AAE}"/>
              </a:ext>
            </a:extLst>
          </p:cNvPr>
          <p:cNvPicPr>
            <a:picLocks noChangeAspect="1"/>
          </p:cNvPicPr>
          <p:nvPr/>
        </p:nvPicPr>
        <p:blipFill>
          <a:blip r:embed="rId7"/>
          <a:stretch>
            <a:fillRect/>
          </a:stretch>
        </p:blipFill>
        <p:spPr>
          <a:xfrm>
            <a:off x="7124669" y="2455496"/>
            <a:ext cx="776386" cy="395804"/>
          </a:xfrm>
          <a:prstGeom prst="rect">
            <a:avLst/>
          </a:prstGeom>
        </p:spPr>
      </p:pic>
      <p:pic>
        <p:nvPicPr>
          <p:cNvPr id="46" name="Picture 45">
            <a:extLst>
              <a:ext uri="{FF2B5EF4-FFF2-40B4-BE49-F238E27FC236}">
                <a16:creationId xmlns:a16="http://schemas.microsoft.com/office/drawing/2014/main" id="{7CF127A9-81D9-CA25-08EB-30EC3CEA26A8}"/>
              </a:ext>
            </a:extLst>
          </p:cNvPr>
          <p:cNvPicPr>
            <a:picLocks noChangeAspect="1"/>
          </p:cNvPicPr>
          <p:nvPr/>
        </p:nvPicPr>
        <p:blipFill>
          <a:blip r:embed="rId8"/>
          <a:stretch>
            <a:fillRect/>
          </a:stretch>
        </p:blipFill>
        <p:spPr>
          <a:xfrm>
            <a:off x="7271412" y="2891237"/>
            <a:ext cx="1023278" cy="309192"/>
          </a:xfrm>
          <a:prstGeom prst="rect">
            <a:avLst/>
          </a:prstGeom>
        </p:spPr>
      </p:pic>
      <p:pic>
        <p:nvPicPr>
          <p:cNvPr id="47" name="Picture 46">
            <a:extLst>
              <a:ext uri="{FF2B5EF4-FFF2-40B4-BE49-F238E27FC236}">
                <a16:creationId xmlns:a16="http://schemas.microsoft.com/office/drawing/2014/main" id="{D9B02F98-F62C-6F91-5FA7-ACA3F3ED506E}"/>
              </a:ext>
            </a:extLst>
          </p:cNvPr>
          <p:cNvPicPr>
            <a:picLocks noChangeAspect="1"/>
          </p:cNvPicPr>
          <p:nvPr/>
        </p:nvPicPr>
        <p:blipFill>
          <a:blip r:embed="rId9"/>
          <a:stretch>
            <a:fillRect/>
          </a:stretch>
        </p:blipFill>
        <p:spPr>
          <a:xfrm>
            <a:off x="9956434" y="2436902"/>
            <a:ext cx="811313" cy="454335"/>
          </a:xfrm>
          <a:prstGeom prst="rect">
            <a:avLst/>
          </a:prstGeom>
        </p:spPr>
      </p:pic>
      <p:pic>
        <p:nvPicPr>
          <p:cNvPr id="51" name="Picture 50">
            <a:extLst>
              <a:ext uri="{FF2B5EF4-FFF2-40B4-BE49-F238E27FC236}">
                <a16:creationId xmlns:a16="http://schemas.microsoft.com/office/drawing/2014/main" id="{EC4164FE-8D19-83E5-5466-600C2646224F}"/>
              </a:ext>
            </a:extLst>
          </p:cNvPr>
          <p:cNvPicPr>
            <a:picLocks noChangeAspect="1"/>
          </p:cNvPicPr>
          <p:nvPr/>
        </p:nvPicPr>
        <p:blipFill>
          <a:blip r:embed="rId10"/>
          <a:stretch>
            <a:fillRect/>
          </a:stretch>
        </p:blipFill>
        <p:spPr>
          <a:xfrm>
            <a:off x="5049510" y="2831568"/>
            <a:ext cx="1170021" cy="394763"/>
          </a:xfrm>
          <a:prstGeom prst="rect">
            <a:avLst/>
          </a:prstGeom>
        </p:spPr>
      </p:pic>
      <p:sp>
        <p:nvSpPr>
          <p:cNvPr id="52" name="Pentagon 20">
            <a:extLst>
              <a:ext uri="{FF2B5EF4-FFF2-40B4-BE49-F238E27FC236}">
                <a16:creationId xmlns:a16="http://schemas.microsoft.com/office/drawing/2014/main" id="{7DC0480E-86B9-3DAC-88B9-547735B4FF6A}"/>
              </a:ext>
            </a:extLst>
          </p:cNvPr>
          <p:cNvSpPr/>
          <p:nvPr/>
        </p:nvSpPr>
        <p:spPr>
          <a:xfrm>
            <a:off x="158648" y="4612129"/>
            <a:ext cx="4395270" cy="488475"/>
          </a:xfrm>
          <a:prstGeom prst="homePlate">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9"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Industry application</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3" name="Picture 52">
            <a:extLst>
              <a:ext uri="{FF2B5EF4-FFF2-40B4-BE49-F238E27FC236}">
                <a16:creationId xmlns:a16="http://schemas.microsoft.com/office/drawing/2014/main" id="{CF4A64A1-9D0B-CB4D-6BB2-CEFF640E246C}"/>
              </a:ext>
            </a:extLst>
          </p:cNvPr>
          <p:cNvPicPr>
            <a:picLocks noChangeAspect="1"/>
          </p:cNvPicPr>
          <p:nvPr/>
        </p:nvPicPr>
        <p:blipFill>
          <a:blip r:embed="rId11"/>
          <a:stretch>
            <a:fillRect/>
          </a:stretch>
        </p:blipFill>
        <p:spPr>
          <a:xfrm>
            <a:off x="5029916" y="4543050"/>
            <a:ext cx="1378704" cy="537904"/>
          </a:xfrm>
          <a:prstGeom prst="rect">
            <a:avLst/>
          </a:prstGeom>
        </p:spPr>
      </p:pic>
      <p:pic>
        <p:nvPicPr>
          <p:cNvPr id="54" name="Picture 53">
            <a:extLst>
              <a:ext uri="{FF2B5EF4-FFF2-40B4-BE49-F238E27FC236}">
                <a16:creationId xmlns:a16="http://schemas.microsoft.com/office/drawing/2014/main" id="{6DD8B18C-D2D1-FAF2-5D71-758E286310EE}"/>
              </a:ext>
            </a:extLst>
          </p:cNvPr>
          <p:cNvPicPr>
            <a:picLocks noChangeAspect="1"/>
          </p:cNvPicPr>
          <p:nvPr/>
        </p:nvPicPr>
        <p:blipFill>
          <a:blip r:embed="rId12"/>
          <a:stretch>
            <a:fillRect/>
          </a:stretch>
        </p:blipFill>
        <p:spPr>
          <a:xfrm>
            <a:off x="6574922" y="4526917"/>
            <a:ext cx="792999" cy="719992"/>
          </a:xfrm>
          <a:prstGeom prst="rect">
            <a:avLst/>
          </a:prstGeom>
        </p:spPr>
      </p:pic>
      <p:sp>
        <p:nvSpPr>
          <p:cNvPr id="55" name="Pentagon 21">
            <a:extLst>
              <a:ext uri="{FF2B5EF4-FFF2-40B4-BE49-F238E27FC236}">
                <a16:creationId xmlns:a16="http://schemas.microsoft.com/office/drawing/2014/main" id="{D532198A-B688-D634-A721-FF5887C627CC}"/>
              </a:ext>
            </a:extLst>
          </p:cNvPr>
          <p:cNvSpPr/>
          <p:nvPr/>
        </p:nvSpPr>
        <p:spPr>
          <a:xfrm>
            <a:off x="169393" y="3617388"/>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Scientific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7" name="Pentagon 21">
            <a:extLst>
              <a:ext uri="{FF2B5EF4-FFF2-40B4-BE49-F238E27FC236}">
                <a16:creationId xmlns:a16="http://schemas.microsoft.com/office/drawing/2014/main" id="{AA8FDFEA-AD59-8621-A7B2-BE969407275C}"/>
              </a:ext>
            </a:extLst>
          </p:cNvPr>
          <p:cNvSpPr/>
          <p:nvPr/>
        </p:nvSpPr>
        <p:spPr>
          <a:xfrm>
            <a:off x="158649" y="5730351"/>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Data science community</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9" name="Picture 2" descr="Google Summer of Code/2021 - MediaWiki">
            <a:extLst>
              <a:ext uri="{FF2B5EF4-FFF2-40B4-BE49-F238E27FC236}">
                <a16:creationId xmlns:a16="http://schemas.microsoft.com/office/drawing/2014/main" id="{2C275F74-7541-EE9C-C8DE-E782288592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528" y="5749634"/>
            <a:ext cx="802744" cy="802744"/>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8877D47-90C0-61A9-265D-1D53B0C3B887}"/>
              </a:ext>
            </a:extLst>
          </p:cNvPr>
          <p:cNvPicPr>
            <a:picLocks noChangeAspect="1"/>
          </p:cNvPicPr>
          <p:nvPr/>
        </p:nvPicPr>
        <p:blipFill>
          <a:blip r:embed="rId14"/>
          <a:stretch>
            <a:fillRect/>
          </a:stretch>
        </p:blipFill>
        <p:spPr>
          <a:xfrm>
            <a:off x="4844251" y="5730351"/>
            <a:ext cx="1228536" cy="492886"/>
          </a:xfrm>
          <a:prstGeom prst="rect">
            <a:avLst/>
          </a:prstGeom>
        </p:spPr>
      </p:pic>
      <p:pic>
        <p:nvPicPr>
          <p:cNvPr id="63" name="Picture 62">
            <a:extLst>
              <a:ext uri="{FF2B5EF4-FFF2-40B4-BE49-F238E27FC236}">
                <a16:creationId xmlns:a16="http://schemas.microsoft.com/office/drawing/2014/main" id="{65BC4A36-4BD4-A4B2-9922-2A26BD8294FC}"/>
              </a:ext>
            </a:extLst>
          </p:cNvPr>
          <p:cNvPicPr>
            <a:picLocks noChangeAspect="1"/>
          </p:cNvPicPr>
          <p:nvPr/>
        </p:nvPicPr>
        <p:blipFill>
          <a:blip r:embed="rId15"/>
          <a:stretch>
            <a:fillRect/>
          </a:stretch>
        </p:blipFill>
        <p:spPr>
          <a:xfrm>
            <a:off x="7367921" y="5727722"/>
            <a:ext cx="905044" cy="755391"/>
          </a:xfrm>
          <a:prstGeom prst="rect">
            <a:avLst/>
          </a:prstGeom>
        </p:spPr>
      </p:pic>
      <p:pic>
        <p:nvPicPr>
          <p:cNvPr id="65" name="Picture 64">
            <a:extLst>
              <a:ext uri="{FF2B5EF4-FFF2-40B4-BE49-F238E27FC236}">
                <a16:creationId xmlns:a16="http://schemas.microsoft.com/office/drawing/2014/main" id="{D782BEC3-7510-AA61-796F-A23B6AD4EB75}"/>
              </a:ext>
            </a:extLst>
          </p:cNvPr>
          <p:cNvPicPr>
            <a:picLocks noChangeAspect="1"/>
          </p:cNvPicPr>
          <p:nvPr/>
        </p:nvPicPr>
        <p:blipFill>
          <a:blip r:embed="rId16"/>
          <a:stretch>
            <a:fillRect/>
          </a:stretch>
        </p:blipFill>
        <p:spPr>
          <a:xfrm>
            <a:off x="7521984" y="4523432"/>
            <a:ext cx="1435188" cy="571995"/>
          </a:xfrm>
          <a:prstGeom prst="rect">
            <a:avLst/>
          </a:prstGeom>
        </p:spPr>
      </p:pic>
      <p:pic>
        <p:nvPicPr>
          <p:cNvPr id="6" name="Picture 5">
            <a:extLst>
              <a:ext uri="{FF2B5EF4-FFF2-40B4-BE49-F238E27FC236}">
                <a16:creationId xmlns:a16="http://schemas.microsoft.com/office/drawing/2014/main" id="{8F62978C-35CD-C538-B95F-A57B0DA2CDE8}"/>
              </a:ext>
            </a:extLst>
          </p:cNvPr>
          <p:cNvPicPr>
            <a:picLocks noChangeAspect="1"/>
          </p:cNvPicPr>
          <p:nvPr/>
        </p:nvPicPr>
        <p:blipFill>
          <a:blip r:embed="rId17"/>
          <a:stretch>
            <a:fillRect/>
          </a:stretch>
        </p:blipFill>
        <p:spPr>
          <a:xfrm>
            <a:off x="10823363" y="2455073"/>
            <a:ext cx="1295581" cy="562054"/>
          </a:xfrm>
          <a:prstGeom prst="rect">
            <a:avLst/>
          </a:prstGeom>
        </p:spPr>
      </p:pic>
      <p:pic>
        <p:nvPicPr>
          <p:cNvPr id="7" name="Picture 6">
            <a:extLst>
              <a:ext uri="{FF2B5EF4-FFF2-40B4-BE49-F238E27FC236}">
                <a16:creationId xmlns:a16="http://schemas.microsoft.com/office/drawing/2014/main" id="{3597466C-AC16-3592-0034-ABA7B98BC92B}"/>
              </a:ext>
            </a:extLst>
          </p:cNvPr>
          <p:cNvPicPr>
            <a:picLocks noChangeAspect="1"/>
          </p:cNvPicPr>
          <p:nvPr/>
        </p:nvPicPr>
        <p:blipFill>
          <a:blip r:embed="rId18"/>
          <a:stretch>
            <a:fillRect/>
          </a:stretch>
        </p:blipFill>
        <p:spPr>
          <a:xfrm>
            <a:off x="4809997" y="3631670"/>
            <a:ext cx="4922829" cy="435792"/>
          </a:xfrm>
          <a:prstGeom prst="rect">
            <a:avLst/>
          </a:prstGeom>
        </p:spPr>
      </p:pic>
      <p:pic>
        <p:nvPicPr>
          <p:cNvPr id="3" name="Picture 2">
            <a:extLst>
              <a:ext uri="{FF2B5EF4-FFF2-40B4-BE49-F238E27FC236}">
                <a16:creationId xmlns:a16="http://schemas.microsoft.com/office/drawing/2014/main" id="{360EA7E3-98B1-A025-7301-983C0E8A4832}"/>
              </a:ext>
            </a:extLst>
          </p:cNvPr>
          <p:cNvPicPr>
            <a:picLocks noChangeAspect="1"/>
          </p:cNvPicPr>
          <p:nvPr/>
        </p:nvPicPr>
        <p:blipFill>
          <a:blip r:embed="rId19"/>
          <a:stretch>
            <a:fillRect/>
          </a:stretch>
        </p:blipFill>
        <p:spPr>
          <a:xfrm>
            <a:off x="8385004" y="3000996"/>
            <a:ext cx="1095152" cy="308538"/>
          </a:xfrm>
          <a:prstGeom prst="rect">
            <a:avLst/>
          </a:prstGeom>
        </p:spPr>
      </p:pic>
      <p:pic>
        <p:nvPicPr>
          <p:cNvPr id="8" name="Picture 7">
            <a:extLst>
              <a:ext uri="{FF2B5EF4-FFF2-40B4-BE49-F238E27FC236}">
                <a16:creationId xmlns:a16="http://schemas.microsoft.com/office/drawing/2014/main" id="{1F6C99DB-CCED-42F0-E74F-4769C2B4CD93}"/>
              </a:ext>
            </a:extLst>
          </p:cNvPr>
          <p:cNvPicPr>
            <a:picLocks noChangeAspect="1"/>
          </p:cNvPicPr>
          <p:nvPr/>
        </p:nvPicPr>
        <p:blipFill>
          <a:blip r:embed="rId20"/>
          <a:stretch>
            <a:fillRect/>
          </a:stretch>
        </p:blipFill>
        <p:spPr>
          <a:xfrm>
            <a:off x="9536967" y="3032984"/>
            <a:ext cx="1017207" cy="323072"/>
          </a:xfrm>
          <a:prstGeom prst="rect">
            <a:avLst/>
          </a:prstGeom>
        </p:spPr>
      </p:pic>
      <p:pic>
        <p:nvPicPr>
          <p:cNvPr id="10" name="Picture 9">
            <a:extLst>
              <a:ext uri="{FF2B5EF4-FFF2-40B4-BE49-F238E27FC236}">
                <a16:creationId xmlns:a16="http://schemas.microsoft.com/office/drawing/2014/main" id="{07A02210-756B-5E11-FA9D-BE4FA785BD3C}"/>
              </a:ext>
            </a:extLst>
          </p:cNvPr>
          <p:cNvPicPr>
            <a:picLocks noChangeAspect="1"/>
          </p:cNvPicPr>
          <p:nvPr/>
        </p:nvPicPr>
        <p:blipFill>
          <a:blip r:embed="rId21"/>
          <a:stretch>
            <a:fillRect/>
          </a:stretch>
        </p:blipFill>
        <p:spPr>
          <a:xfrm>
            <a:off x="11519433" y="3052986"/>
            <a:ext cx="585870" cy="633502"/>
          </a:xfrm>
          <a:prstGeom prst="rect">
            <a:avLst/>
          </a:prstGeom>
        </p:spPr>
      </p:pic>
    </p:spTree>
    <p:extLst>
      <p:ext uri="{BB962C8B-B14F-4D97-AF65-F5344CB8AC3E}">
        <p14:creationId xmlns:p14="http://schemas.microsoft.com/office/powerpoint/2010/main" val="12718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Hands on with the </a:t>
            </a:r>
            <a:r>
              <a:rPr lang="en-US" sz="4000" dirty="0" err="1"/>
              <a:t>aeon</a:t>
            </a:r>
            <a:r>
              <a:rPr lang="en-US" sz="4000" dirty="0"/>
              <a:t> toolkit</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21" name="TextBox 20">
            <a:extLst>
              <a:ext uri="{FF2B5EF4-FFF2-40B4-BE49-F238E27FC236}">
                <a16:creationId xmlns:a16="http://schemas.microsoft.com/office/drawing/2014/main" id="{BF3FF6B9-760A-AF0B-365C-8E267A2FB8EB}"/>
              </a:ext>
            </a:extLst>
          </p:cNvPr>
          <p:cNvSpPr txBox="1"/>
          <p:nvPr/>
        </p:nvSpPr>
        <p:spPr>
          <a:xfrm>
            <a:off x="2391505" y="966282"/>
            <a:ext cx="6123708" cy="369332"/>
          </a:xfrm>
          <a:prstGeom prst="rect">
            <a:avLst/>
          </a:prstGeom>
          <a:noFill/>
        </p:spPr>
        <p:txBody>
          <a:bodyPr wrap="square">
            <a:spAutoFit/>
          </a:bodyPr>
          <a:lstStyle/>
          <a:p>
            <a:r>
              <a:rPr lang="en-GB" dirty="0"/>
              <a:t>https://github.com/aeon-toolkit/aeon</a:t>
            </a:r>
          </a:p>
        </p:txBody>
      </p:sp>
      <p:sp>
        <p:nvSpPr>
          <p:cNvPr id="23" name="TextBox 22">
            <a:extLst>
              <a:ext uri="{FF2B5EF4-FFF2-40B4-BE49-F238E27FC236}">
                <a16:creationId xmlns:a16="http://schemas.microsoft.com/office/drawing/2014/main" id="{FE5ED05E-1238-FDFC-B099-E7364CC06108}"/>
              </a:ext>
            </a:extLst>
          </p:cNvPr>
          <p:cNvSpPr txBox="1"/>
          <p:nvPr/>
        </p:nvSpPr>
        <p:spPr>
          <a:xfrm>
            <a:off x="7199746" y="951406"/>
            <a:ext cx="6123708" cy="369332"/>
          </a:xfrm>
          <a:prstGeom prst="rect">
            <a:avLst/>
          </a:prstGeom>
          <a:noFill/>
        </p:spPr>
        <p:txBody>
          <a:bodyPr wrap="square">
            <a:spAutoFit/>
          </a:bodyPr>
          <a:lstStyle/>
          <a:p>
            <a:r>
              <a:rPr lang="en-GB" dirty="0"/>
              <a:t>https://www.aeon-toolkit.org/</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pic>
        <p:nvPicPr>
          <p:cNvPr id="27" name="Picture 26">
            <a:extLst>
              <a:ext uri="{FF2B5EF4-FFF2-40B4-BE49-F238E27FC236}">
                <a16:creationId xmlns:a16="http://schemas.microsoft.com/office/drawing/2014/main" id="{A91288A6-8784-39C5-31A8-E79DA47436F1}"/>
              </a:ext>
            </a:extLst>
          </p:cNvPr>
          <p:cNvPicPr>
            <a:picLocks noChangeAspect="1"/>
          </p:cNvPicPr>
          <p:nvPr/>
        </p:nvPicPr>
        <p:blipFill>
          <a:blip r:embed="rId3"/>
          <a:stretch>
            <a:fillRect/>
          </a:stretch>
        </p:blipFill>
        <p:spPr>
          <a:xfrm>
            <a:off x="2466468" y="1402622"/>
            <a:ext cx="7259063" cy="2172003"/>
          </a:xfrm>
          <a:prstGeom prst="rect">
            <a:avLst/>
          </a:prstGeom>
        </p:spPr>
      </p:pic>
      <p:sp>
        <p:nvSpPr>
          <p:cNvPr id="28" name="Title 1">
            <a:extLst>
              <a:ext uri="{FF2B5EF4-FFF2-40B4-BE49-F238E27FC236}">
                <a16:creationId xmlns:a16="http://schemas.microsoft.com/office/drawing/2014/main" id="{1BF71977-C326-CF09-8D43-54706E8FC17E}"/>
              </a:ext>
            </a:extLst>
          </p:cNvPr>
          <p:cNvSpPr txBox="1">
            <a:spLocks/>
          </p:cNvSpPr>
          <p:nvPr/>
        </p:nvSpPr>
        <p:spPr>
          <a:xfrm>
            <a:off x="410434" y="3574625"/>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Aeon classifiers and regressors are compatible with </a:t>
            </a:r>
            <a:r>
              <a:rPr lang="en-US" sz="3000" dirty="0" err="1"/>
              <a:t>sklearn</a:t>
            </a:r>
            <a:endParaRPr lang="en-AU" sz="3000" dirty="0"/>
          </a:p>
        </p:txBody>
      </p:sp>
      <p:pic>
        <p:nvPicPr>
          <p:cNvPr id="30" name="Picture 29">
            <a:extLst>
              <a:ext uri="{FF2B5EF4-FFF2-40B4-BE49-F238E27FC236}">
                <a16:creationId xmlns:a16="http://schemas.microsoft.com/office/drawing/2014/main" id="{E723357A-945D-5E15-8DB4-8AA59922AF41}"/>
              </a:ext>
            </a:extLst>
          </p:cNvPr>
          <p:cNvPicPr>
            <a:picLocks noChangeAspect="1"/>
          </p:cNvPicPr>
          <p:nvPr/>
        </p:nvPicPr>
        <p:blipFill>
          <a:blip r:embed="rId4"/>
          <a:stretch>
            <a:fillRect/>
          </a:stretch>
        </p:blipFill>
        <p:spPr>
          <a:xfrm>
            <a:off x="3160411" y="4364613"/>
            <a:ext cx="5249008" cy="2181529"/>
          </a:xfrm>
          <a:prstGeom prst="rect">
            <a:avLst/>
          </a:prstGeom>
        </p:spPr>
      </p:pic>
    </p:spTree>
    <p:extLst>
      <p:ext uri="{BB962C8B-B14F-4D97-AF65-F5344CB8AC3E}">
        <p14:creationId xmlns:p14="http://schemas.microsoft.com/office/powerpoint/2010/main" val="385797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3" y="-118810"/>
            <a:ext cx="11107885" cy="922760"/>
          </a:xfrm>
        </p:spPr>
        <p:txBody>
          <a:bodyPr>
            <a:normAutofit/>
          </a:bodyPr>
          <a:lstStyle/>
          <a:p>
            <a:r>
              <a:rPr lang="en-US" sz="4000" dirty="0"/>
              <a:t>Example EEG datasets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3" name="Picture 2" descr="Google Summer of Code/2021 - MediaWiki">
            <a:extLst>
              <a:ext uri="{FF2B5EF4-FFF2-40B4-BE49-F238E27FC236}">
                <a16:creationId xmlns:a16="http://schemas.microsoft.com/office/drawing/2014/main" id="{47C2C4C0-2BBD-5A60-5456-E091E530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834" y="563465"/>
            <a:ext cx="1110299" cy="111029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2FF380-16FC-A4F8-1D5F-F9AA5E10137E}"/>
              </a:ext>
            </a:extLst>
          </p:cNvPr>
          <p:cNvPicPr>
            <a:picLocks noChangeAspect="1"/>
          </p:cNvPicPr>
          <p:nvPr/>
        </p:nvPicPr>
        <p:blipFill>
          <a:blip r:embed="rId3"/>
          <a:stretch>
            <a:fillRect/>
          </a:stretch>
        </p:blipFill>
        <p:spPr>
          <a:xfrm>
            <a:off x="10502360" y="4872245"/>
            <a:ext cx="1689640" cy="1944359"/>
          </a:xfrm>
          <a:prstGeom prst="rect">
            <a:avLst/>
          </a:prstGeom>
        </p:spPr>
      </p:pic>
      <p:sp>
        <p:nvSpPr>
          <p:cNvPr id="7" name="Title 1">
            <a:extLst>
              <a:ext uri="{FF2B5EF4-FFF2-40B4-BE49-F238E27FC236}">
                <a16:creationId xmlns:a16="http://schemas.microsoft.com/office/drawing/2014/main" id="{29A3CCC5-06FF-C91C-5B4A-6956A9D46701}"/>
              </a:ext>
            </a:extLst>
          </p:cNvPr>
          <p:cNvSpPr txBox="1">
            <a:spLocks/>
          </p:cNvSpPr>
          <p:nvPr/>
        </p:nvSpPr>
        <p:spPr>
          <a:xfrm>
            <a:off x="1764660" y="1599645"/>
            <a:ext cx="8662679"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TSC Data collected by PhD student Aiden Rushbrooke and used by </a:t>
            </a:r>
            <a:r>
              <a:rPr lang="en-US" sz="3000" dirty="0" err="1"/>
              <a:t>GSoC</a:t>
            </a:r>
            <a:r>
              <a:rPr lang="en-US" sz="3000" dirty="0"/>
              <a:t> intern/PhD student Gabriel </a:t>
            </a:r>
            <a:r>
              <a:rPr lang="en-US" sz="3000" dirty="0" err="1"/>
              <a:t>Riegner</a:t>
            </a:r>
            <a:endParaRPr lang="en-AU" sz="3000" dirty="0"/>
          </a:p>
        </p:txBody>
      </p:sp>
      <p:sp>
        <p:nvSpPr>
          <p:cNvPr id="8" name="Title 1">
            <a:extLst>
              <a:ext uri="{FF2B5EF4-FFF2-40B4-BE49-F238E27FC236}">
                <a16:creationId xmlns:a16="http://schemas.microsoft.com/office/drawing/2014/main" id="{4F5D0B59-17CF-4698-4C7A-C3FACC752711}"/>
              </a:ext>
            </a:extLst>
          </p:cNvPr>
          <p:cNvSpPr txBox="1">
            <a:spLocks/>
          </p:cNvSpPr>
          <p:nvPr/>
        </p:nvSpPr>
        <p:spPr>
          <a:xfrm>
            <a:off x="1303595" y="721466"/>
            <a:ext cx="9104424" cy="757846"/>
          </a:xfrm>
          <a:prstGeom prst="rect">
            <a:avLst/>
          </a:prstGeom>
          <a:ln>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err="1"/>
              <a:t>aeon</a:t>
            </a:r>
            <a:r>
              <a:rPr lang="en-US" sz="2200" dirty="0"/>
              <a:t>-neuro is a fledgling sub project for EEG classification and regression</a:t>
            </a:r>
            <a:endParaRPr lang="en-AU" sz="2200" dirty="0"/>
          </a:p>
        </p:txBody>
      </p:sp>
      <p:sp>
        <p:nvSpPr>
          <p:cNvPr id="10" name="TextBox 9">
            <a:extLst>
              <a:ext uri="{FF2B5EF4-FFF2-40B4-BE49-F238E27FC236}">
                <a16:creationId xmlns:a16="http://schemas.microsoft.com/office/drawing/2014/main" id="{91FDA17D-650F-FAAB-B9D3-1EF6266D05E9}"/>
              </a:ext>
            </a:extLst>
          </p:cNvPr>
          <p:cNvSpPr txBox="1"/>
          <p:nvPr/>
        </p:nvSpPr>
        <p:spPr>
          <a:xfrm>
            <a:off x="3509637" y="709905"/>
            <a:ext cx="6138808" cy="369332"/>
          </a:xfrm>
          <a:prstGeom prst="rect">
            <a:avLst/>
          </a:prstGeom>
          <a:noFill/>
        </p:spPr>
        <p:txBody>
          <a:bodyPr wrap="square">
            <a:spAutoFit/>
          </a:bodyPr>
          <a:lstStyle/>
          <a:p>
            <a:r>
              <a:rPr lang="en-GB" dirty="0"/>
              <a:t>https://github.com/aeon-toolkit/aeon-neuro</a:t>
            </a:r>
          </a:p>
        </p:txBody>
      </p:sp>
      <p:pic>
        <p:nvPicPr>
          <p:cNvPr id="12" name="Picture 11">
            <a:extLst>
              <a:ext uri="{FF2B5EF4-FFF2-40B4-BE49-F238E27FC236}">
                <a16:creationId xmlns:a16="http://schemas.microsoft.com/office/drawing/2014/main" id="{8317E9FA-E39A-CBD4-8EA8-7A7FADE428C8}"/>
              </a:ext>
            </a:extLst>
          </p:cNvPr>
          <p:cNvPicPr>
            <a:picLocks noChangeAspect="1"/>
          </p:cNvPicPr>
          <p:nvPr/>
        </p:nvPicPr>
        <p:blipFill>
          <a:blip r:embed="rId4"/>
          <a:stretch>
            <a:fillRect/>
          </a:stretch>
        </p:blipFill>
        <p:spPr>
          <a:xfrm>
            <a:off x="10561834" y="1793779"/>
            <a:ext cx="1139950" cy="1112547"/>
          </a:xfrm>
          <a:prstGeom prst="rect">
            <a:avLst/>
          </a:prstGeom>
        </p:spPr>
      </p:pic>
      <p:sp>
        <p:nvSpPr>
          <p:cNvPr id="14" name="TextBox 13">
            <a:extLst>
              <a:ext uri="{FF2B5EF4-FFF2-40B4-BE49-F238E27FC236}">
                <a16:creationId xmlns:a16="http://schemas.microsoft.com/office/drawing/2014/main" id="{7F2A2EBD-ED3C-2491-755F-8213015D55BF}"/>
              </a:ext>
            </a:extLst>
          </p:cNvPr>
          <p:cNvSpPr txBox="1"/>
          <p:nvPr/>
        </p:nvSpPr>
        <p:spPr>
          <a:xfrm>
            <a:off x="9130146" y="2978570"/>
            <a:ext cx="6123708" cy="369332"/>
          </a:xfrm>
          <a:prstGeom prst="rect">
            <a:avLst/>
          </a:prstGeom>
          <a:noFill/>
        </p:spPr>
        <p:txBody>
          <a:bodyPr wrap="square">
            <a:spAutoFit/>
          </a:bodyPr>
          <a:lstStyle/>
          <a:p>
            <a:r>
              <a:rPr lang="en-GB" dirty="0"/>
              <a:t>https://www.wellthlab.ac.uk/</a:t>
            </a:r>
          </a:p>
        </p:txBody>
      </p:sp>
      <p:sp>
        <p:nvSpPr>
          <p:cNvPr id="15" name="Title 1">
            <a:extLst>
              <a:ext uri="{FF2B5EF4-FFF2-40B4-BE49-F238E27FC236}">
                <a16:creationId xmlns:a16="http://schemas.microsoft.com/office/drawing/2014/main" id="{4763B378-6AC7-B471-0773-CDB6FDC9DE60}"/>
              </a:ext>
            </a:extLst>
          </p:cNvPr>
          <p:cNvSpPr txBox="1">
            <a:spLocks/>
          </p:cNvSpPr>
          <p:nvPr/>
        </p:nvSpPr>
        <p:spPr>
          <a:xfrm>
            <a:off x="179111" y="2654399"/>
            <a:ext cx="9332806" cy="450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900" dirty="0"/>
              <a:t>TSER Data collected by Southampton post-doc Christoph </a:t>
            </a:r>
            <a:r>
              <a:rPr lang="en-US" sz="1900" dirty="0" err="1"/>
              <a:t>Tremmel</a:t>
            </a:r>
            <a:r>
              <a:rPr lang="en-US" sz="1900" dirty="0"/>
              <a:t> (part of the </a:t>
            </a:r>
            <a:r>
              <a:rPr lang="en-US" sz="1900" dirty="0" err="1"/>
              <a:t>the</a:t>
            </a:r>
            <a:r>
              <a:rPr lang="en-US" sz="1900" dirty="0"/>
              <a:t> </a:t>
            </a:r>
            <a:r>
              <a:rPr lang="en-US" sz="1900" dirty="0" err="1"/>
              <a:t>wellth</a:t>
            </a:r>
            <a:r>
              <a:rPr lang="en-US" sz="1900" dirty="0"/>
              <a:t> lab) </a:t>
            </a:r>
            <a:endParaRPr lang="en-AU" sz="1900" dirty="0"/>
          </a:p>
        </p:txBody>
      </p:sp>
      <p:sp>
        <p:nvSpPr>
          <p:cNvPr id="16" name="Title 1">
            <a:extLst>
              <a:ext uri="{FF2B5EF4-FFF2-40B4-BE49-F238E27FC236}">
                <a16:creationId xmlns:a16="http://schemas.microsoft.com/office/drawing/2014/main" id="{D9EE4CB3-A20F-F3D1-F0B4-59661F4B5772}"/>
              </a:ext>
            </a:extLst>
          </p:cNvPr>
          <p:cNvSpPr txBox="1">
            <a:spLocks/>
          </p:cNvSpPr>
          <p:nvPr/>
        </p:nvSpPr>
        <p:spPr>
          <a:xfrm>
            <a:off x="179111" y="3261231"/>
            <a:ext cx="9884087"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Both data sets preprocessed for use as an example. They can be downloaded from the tutorial site or directly with </a:t>
            </a:r>
            <a:r>
              <a:rPr lang="en-US" sz="3000" dirty="0" err="1"/>
              <a:t>aeon</a:t>
            </a:r>
            <a:endParaRPr lang="en-AU" sz="3000" dirty="0"/>
          </a:p>
        </p:txBody>
      </p:sp>
      <p:sp>
        <p:nvSpPr>
          <p:cNvPr id="18" name="TextBox 17">
            <a:extLst>
              <a:ext uri="{FF2B5EF4-FFF2-40B4-BE49-F238E27FC236}">
                <a16:creationId xmlns:a16="http://schemas.microsoft.com/office/drawing/2014/main" id="{C816BCA0-1331-BE49-D4CD-19474A6552DA}"/>
              </a:ext>
            </a:extLst>
          </p:cNvPr>
          <p:cNvSpPr txBox="1"/>
          <p:nvPr/>
        </p:nvSpPr>
        <p:spPr>
          <a:xfrm>
            <a:off x="1764660" y="2290285"/>
            <a:ext cx="8662679" cy="369332"/>
          </a:xfrm>
          <a:prstGeom prst="rect">
            <a:avLst/>
          </a:prstGeom>
          <a:noFill/>
        </p:spPr>
        <p:txBody>
          <a:bodyPr wrap="square">
            <a:spAutoFit/>
          </a:bodyPr>
          <a:lstStyle/>
          <a:p>
            <a:r>
              <a:rPr lang="en-GB" dirty="0"/>
              <a:t>https://github.com/aeon-toolkit/aeon-neuro/blob/main/examples/data_loading.ipynb</a:t>
            </a:r>
          </a:p>
        </p:txBody>
      </p:sp>
      <p:sp>
        <p:nvSpPr>
          <p:cNvPr id="6" name="Rectangle 1">
            <a:extLst>
              <a:ext uri="{FF2B5EF4-FFF2-40B4-BE49-F238E27FC236}">
                <a16:creationId xmlns:a16="http://schemas.microsoft.com/office/drawing/2014/main" id="{FDFEC908-9CD7-725E-63F7-D8EFE4018F5D}"/>
              </a:ext>
            </a:extLst>
          </p:cNvPr>
          <p:cNvSpPr>
            <a:spLocks noChangeArrowheads="1"/>
          </p:cNvSpPr>
          <p:nvPr/>
        </p:nvSpPr>
        <p:spPr bwMode="auto">
          <a:xfrm>
            <a:off x="1131217" y="3808378"/>
            <a:ext cx="6851301"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aeon.datasets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load_classification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aeon.classification.convolution_based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sklearn.metrics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accuracy_score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datasets = [</a:t>
            </a:r>
            <a:r>
              <a:rPr kumimoji="0" lang="en-US" altLang="en-US" sz="1400" b="0" i="0" u="none" strike="noStrike" cap="none" normalizeH="0" baseline="0">
                <a:ln>
                  <a:noFill/>
                </a:ln>
                <a:solidFill>
                  <a:srgbClr val="6A8759"/>
                </a:solidFill>
                <a:effectLst/>
                <a:latin typeface="Arial Unicode MS"/>
              </a:rPr>
              <a:t>"KDD_UTSC"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A8759"/>
                </a:solidFill>
                <a:effectLst/>
                <a:latin typeface="Arial Unicode MS"/>
              </a:rPr>
              <a:t>"KDD_MTSC"</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r1 = RocketClassifier(</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for </a:t>
            </a:r>
            <a:r>
              <a:rPr kumimoji="0" lang="en-US" altLang="en-US" sz="1400" b="0" i="0" u="none" strike="noStrike" cap="none" normalizeH="0" baseline="0">
                <a:ln>
                  <a:noFill/>
                </a:ln>
                <a:solidFill>
                  <a:srgbClr val="A9B7C6"/>
                </a:solidFill>
                <a:effectLst/>
                <a:latin typeface="Arial Unicode MS"/>
              </a:rPr>
              <a:t>d </a:t>
            </a:r>
            <a:r>
              <a:rPr kumimoji="0" lang="en-US" altLang="en-US" sz="1400" b="0" i="0" u="none" strike="noStrike" cap="none" normalizeH="0" baseline="0">
                <a:ln>
                  <a:noFill/>
                </a:ln>
                <a:solidFill>
                  <a:srgbClr val="CC7832"/>
                </a:solidFill>
                <a:effectLst/>
                <a:latin typeface="Arial Unicode MS"/>
              </a:rPr>
              <a:t>in </a:t>
            </a:r>
            <a:r>
              <a:rPr kumimoji="0" lang="en-US" altLang="en-US" sz="1400" b="0" i="0" u="none" strike="noStrike" cap="none" normalizeH="0" baseline="0">
                <a:ln>
                  <a:noFill/>
                </a:ln>
                <a:solidFill>
                  <a:srgbClr val="A9B7C6"/>
                </a:solidFill>
                <a:effectLst/>
                <a:latin typeface="Arial Unicode MS"/>
              </a:rPr>
              <a:t>datasets:</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"TRAIN"</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X_train.shape)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X_test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y_test =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"TEST"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X_test.shape)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r1.fit(X_train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y_pred = r1.predict(X_test)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"Accuracy miniROCKET = "</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accuracy_score(y_pred</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y_test))</a:t>
            </a:r>
            <a:br>
              <a:rPr kumimoji="0" lang="en-US" altLang="en-US" sz="1400" b="0" i="0" u="none" strike="noStrike" cap="none" normalizeH="0" baseline="0">
                <a:ln>
                  <a:noFill/>
                </a:ln>
                <a:solidFill>
                  <a:srgbClr val="A9B7C6"/>
                </a:solidFill>
                <a:effectLst/>
                <a:latin typeface="Arial Unicode MS"/>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5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Code Examples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sp>
        <p:nvSpPr>
          <p:cNvPr id="3" name="Title 1">
            <a:extLst>
              <a:ext uri="{FF2B5EF4-FFF2-40B4-BE49-F238E27FC236}">
                <a16:creationId xmlns:a16="http://schemas.microsoft.com/office/drawing/2014/main" id="{21BB95F2-E935-F052-EBB3-51B6D04AABB3}"/>
              </a:ext>
            </a:extLst>
          </p:cNvPr>
          <p:cNvSpPr txBox="1">
            <a:spLocks/>
          </p:cNvSpPr>
          <p:nvPr/>
        </p:nvSpPr>
        <p:spPr>
          <a:xfrm>
            <a:off x="542057" y="1032422"/>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Each section has an associated notebook</a:t>
            </a:r>
            <a:endParaRPr lang="en-AU" sz="3000" dirty="0"/>
          </a:p>
        </p:txBody>
      </p:sp>
      <p:sp>
        <p:nvSpPr>
          <p:cNvPr id="5" name="Title 1">
            <a:extLst>
              <a:ext uri="{FF2B5EF4-FFF2-40B4-BE49-F238E27FC236}">
                <a16:creationId xmlns:a16="http://schemas.microsoft.com/office/drawing/2014/main" id="{10BA7E1D-9767-FEC9-CA20-968012C03E16}"/>
              </a:ext>
            </a:extLst>
          </p:cNvPr>
          <p:cNvSpPr txBox="1">
            <a:spLocks/>
          </p:cNvSpPr>
          <p:nvPr/>
        </p:nvSpPr>
        <p:spPr>
          <a:xfrm>
            <a:off x="384263" y="1550220"/>
            <a:ext cx="11107885" cy="987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The notebook for this section contains information on the datasets</a:t>
            </a:r>
          </a:p>
          <a:p>
            <a:r>
              <a:rPr lang="en-US" sz="2400" dirty="0"/>
              <a:t>and basic use cases for </a:t>
            </a:r>
            <a:r>
              <a:rPr lang="en-US" sz="2400" dirty="0" err="1"/>
              <a:t>aeon</a:t>
            </a:r>
            <a:r>
              <a:rPr lang="en-US" sz="2400" dirty="0"/>
              <a:t> classifiers and regressors</a:t>
            </a:r>
            <a:endParaRPr lang="en-AU" sz="2400" dirty="0"/>
          </a:p>
        </p:txBody>
      </p:sp>
      <p:sp>
        <p:nvSpPr>
          <p:cNvPr id="7" name="TextBox 6">
            <a:extLst>
              <a:ext uri="{FF2B5EF4-FFF2-40B4-BE49-F238E27FC236}">
                <a16:creationId xmlns:a16="http://schemas.microsoft.com/office/drawing/2014/main" id="{0B9EED76-5632-C542-8997-29D261F032D3}"/>
              </a:ext>
            </a:extLst>
          </p:cNvPr>
          <p:cNvSpPr txBox="1"/>
          <p:nvPr/>
        </p:nvSpPr>
        <p:spPr>
          <a:xfrm>
            <a:off x="315572" y="2585589"/>
            <a:ext cx="11674765" cy="369332"/>
          </a:xfrm>
          <a:prstGeom prst="rect">
            <a:avLst/>
          </a:prstGeom>
          <a:noFill/>
        </p:spPr>
        <p:txBody>
          <a:bodyPr wrap="square">
            <a:spAutoFit/>
          </a:bodyPr>
          <a:lstStyle/>
          <a:p>
            <a:r>
              <a:rPr lang="en-GB" dirty="0">
                <a:hlinkClick r:id="rId3"/>
              </a:rPr>
              <a:t>https://github.com/aeon-toolkit/aeon-tutorials/blob/main/KDD-2024/Notebooks/part1_introduction.ipynb</a:t>
            </a:r>
            <a:endParaRPr lang="en-GB" dirty="0"/>
          </a:p>
        </p:txBody>
      </p:sp>
      <p:sp>
        <p:nvSpPr>
          <p:cNvPr id="11" name="Rectangle 2">
            <a:extLst>
              <a:ext uri="{FF2B5EF4-FFF2-40B4-BE49-F238E27FC236}">
                <a16:creationId xmlns:a16="http://schemas.microsoft.com/office/drawing/2014/main" id="{F23EA5CA-9DB3-7B2D-D1ED-285027510CAC}"/>
              </a:ext>
            </a:extLst>
          </p:cNvPr>
          <p:cNvSpPr>
            <a:spLocks noChangeArrowheads="1"/>
          </p:cNvSpPr>
          <p:nvPr/>
        </p:nvSpPr>
        <p:spPr bwMode="auto">
          <a:xfrm>
            <a:off x="154804" y="3782903"/>
            <a:ext cx="76706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aeon.transformations.collection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AutocorrelationFunctionTransformer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sklearn.pipeline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make_pipeline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sklearn.model_selection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GridSearchCV</a:t>
            </a:r>
            <a:br>
              <a:rPr kumimoji="0" lang="en-US" altLang="en-US" sz="1400" b="0" i="0" u="none" strike="noStrike" cap="none" normalizeH="0" baseline="0">
                <a:ln>
                  <a:noFill/>
                </a:ln>
                <a:solidFill>
                  <a:srgbClr val="A9B7C6"/>
                </a:solidFill>
                <a:effectLst/>
                <a:latin typeface="Arial Unicode MS"/>
              </a:rPr>
            </a:b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pipe = make_pipeline(AutocorrelationFunctionTransformer(</a:t>
            </a:r>
            <a:r>
              <a:rPr kumimoji="0" lang="en-US" altLang="en-US" sz="1400" b="0" i="0" u="none" strike="noStrike" cap="none" normalizeH="0" baseline="0">
                <a:ln>
                  <a:noFill/>
                </a:ln>
                <a:solidFill>
                  <a:srgbClr val="AA4926"/>
                </a:solidFill>
                <a:effectLst/>
                <a:latin typeface="Arial Unicode MS"/>
              </a:rPr>
              <a:t>n_lags</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25</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param_grid = {</a:t>
            </a:r>
            <a:r>
              <a:rPr kumimoji="0" lang="en-US" altLang="en-US" sz="1400" b="0" i="0" u="none" strike="noStrike" cap="none" normalizeH="0" baseline="0">
                <a:ln>
                  <a:noFill/>
                </a:ln>
                <a:solidFill>
                  <a:srgbClr val="6A8759"/>
                </a:solidFill>
                <a:effectLst/>
                <a:latin typeface="Arial Unicode MS"/>
              </a:rPr>
              <a:t>'rocketclassifier__num_kernels'</a:t>
            </a: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6897BB"/>
                </a:solidFill>
                <a:effectLst/>
                <a:latin typeface="Arial Unicode MS"/>
              </a:rPr>
              <a:t>5000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10000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15000</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 = GridSearchCV(pipe</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param_grid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cv</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3</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grid.fit(X_train_utsc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(grid.best_params_)</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preds = grid.predict(X_test_utsc)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"Rocket classifier accuracy:"</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accuracy_score(y_test_utsc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preds))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133383E-C77E-AB65-5A09-EAB0E1E03E83}"/>
              </a:ext>
            </a:extLst>
          </p:cNvPr>
          <p:cNvPicPr>
            <a:picLocks noChangeAspect="1"/>
          </p:cNvPicPr>
          <p:nvPr/>
        </p:nvPicPr>
        <p:blipFill>
          <a:blip r:embed="rId4"/>
          <a:stretch>
            <a:fillRect/>
          </a:stretch>
        </p:blipFill>
        <p:spPr>
          <a:xfrm>
            <a:off x="8805723" y="3790624"/>
            <a:ext cx="2686425" cy="2724530"/>
          </a:xfrm>
          <a:prstGeom prst="rect">
            <a:avLst/>
          </a:prstGeom>
        </p:spPr>
      </p:pic>
      <p:sp>
        <p:nvSpPr>
          <p:cNvPr id="6" name="Title 1">
            <a:extLst>
              <a:ext uri="{FF2B5EF4-FFF2-40B4-BE49-F238E27FC236}">
                <a16:creationId xmlns:a16="http://schemas.microsoft.com/office/drawing/2014/main" id="{CCFA3569-C4FE-481F-F043-AD4E3F76E2B3}"/>
              </a:ext>
            </a:extLst>
          </p:cNvPr>
          <p:cNvSpPr txBox="1">
            <a:spLocks/>
          </p:cNvSpPr>
          <p:nvPr/>
        </p:nvSpPr>
        <p:spPr>
          <a:xfrm>
            <a:off x="-219942" y="3002353"/>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Join our slack if you want to chat about any element of the code</a:t>
            </a:r>
            <a:endParaRPr lang="en-AU" sz="3000" dirty="0"/>
          </a:p>
        </p:txBody>
      </p:sp>
    </p:spTree>
    <p:extLst>
      <p:ext uri="{BB962C8B-B14F-4D97-AF65-F5344CB8AC3E}">
        <p14:creationId xmlns:p14="http://schemas.microsoft.com/office/powerpoint/2010/main" val="248475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2088</TotalTime>
  <Words>926</Words>
  <Application>Microsoft Office PowerPoint</Application>
  <PresentationFormat>Widescreen</PresentationFormat>
  <Paragraphs>132</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Aptos</vt:lpstr>
      <vt:lpstr>Aptos Display</vt:lpstr>
      <vt:lpstr>Arial</vt:lpstr>
      <vt:lpstr>Arial Unicode MS</vt:lpstr>
      <vt:lpstr>Menlo</vt:lpstr>
      <vt:lpstr>Open Sans</vt:lpstr>
      <vt:lpstr>Office Theme</vt:lpstr>
      <vt:lpstr>A Hands-on Introduction to Time Series Classification and Regression</vt:lpstr>
      <vt:lpstr>Time Series Classification and Regression</vt:lpstr>
      <vt:lpstr>Time Series Classification (TSC)  2014 - 2018</vt:lpstr>
      <vt:lpstr>TSC: 2018-2021</vt:lpstr>
      <vt:lpstr>2021/22 onwards</vt:lpstr>
      <vt:lpstr>Hands on with the aeon toolkit </vt:lpstr>
      <vt:lpstr>Hands on with the aeon toolkit</vt:lpstr>
      <vt:lpstr>Example EEG datasets</vt:lpstr>
      <vt:lpstr>Code Examples</vt:lpstr>
      <vt:lpstr>Taxonomy of Algorithms</vt:lpstr>
      <vt:lpstr>Schedule</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cp:lastModifiedBy>
  <cp:revision>87</cp:revision>
  <dcterms:created xsi:type="dcterms:W3CDTF">2024-07-02T05:26:03Z</dcterms:created>
  <dcterms:modified xsi:type="dcterms:W3CDTF">2024-08-21T10:35:30Z</dcterms:modified>
</cp:coreProperties>
</file>