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351" r:id="rId3"/>
    <p:sldId id="451" r:id="rId4"/>
    <p:sldId id="439" r:id="rId5"/>
    <p:sldId id="453" r:id="rId6"/>
    <p:sldId id="440" r:id="rId7"/>
    <p:sldId id="448" r:id="rId8"/>
    <p:sldId id="450" r:id="rId9"/>
    <p:sldId id="449" r:id="rId10"/>
    <p:sldId id="358" r:id="rId11"/>
    <p:sldId id="442" r:id="rId12"/>
    <p:sldId id="443" r:id="rId13"/>
    <p:sldId id="441" r:id="rId14"/>
    <p:sldId id="452" r:id="rId15"/>
    <p:sldId id="265" r:id="rId16"/>
  </p:sldIdLst>
  <p:sldSz cx="12192000" cy="6858000"/>
  <p:notesSz cx="6858000" cy="11144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500064"/>
    <a:srgbClr val="460046"/>
    <a:srgbClr val="F38645"/>
    <a:srgbClr val="ED7D31"/>
    <a:srgbClr val="F38849"/>
    <a:srgbClr val="FF3300"/>
    <a:srgbClr val="640064"/>
    <a:srgbClr val="F1894B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77591C-F9FF-464B-B73F-88B759E88790}">
  <a:tblStyle styleId="{B177591C-F9FF-464B-B73F-88B759E887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69095" autoAdjust="0"/>
  </p:normalViewPr>
  <p:slideViewPr>
    <p:cSldViewPr snapToGrid="0">
      <p:cViewPr varScale="1">
        <p:scale>
          <a:sx n="79" d="100"/>
          <a:sy n="79" d="100"/>
        </p:scale>
        <p:origin x="200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255" d="100"/>
          <a:sy n="255" d="100"/>
        </p:scale>
        <p:origin x="222" y="-240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96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884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088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4c8f88c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4c8f88c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971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090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5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493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069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338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466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200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1611" y="449070"/>
            <a:ext cx="11360800" cy="273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Char char="●"/>
              <a:defRPr sz="1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193617"/>
            <a:ext cx="11360800" cy="58287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5774A-818B-C80D-BA58-33B3107BD93B}"/>
              </a:ext>
            </a:extLst>
          </p:cNvPr>
          <p:cNvSpPr/>
          <p:nvPr userDrawn="1"/>
        </p:nvSpPr>
        <p:spPr>
          <a:xfrm>
            <a:off x="0" y="908759"/>
            <a:ext cx="12192000" cy="638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460046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460046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sfresh.readthedocs.io/en/latest/text/list_of_feature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-series-features.gitbook.io/catch22/information-about-catch22/feature-descrip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473616" y="692100"/>
            <a:ext cx="9244768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b="1" dirty="0">
                <a:latin typeface="Aptos" panose="020B0004020202020204" pitchFamily="34" charset="0"/>
              </a:rPr>
              <a:t>Feature-based approaches for time series machine learning</a:t>
            </a:r>
            <a:endParaRPr sz="2400" b="1" dirty="0">
              <a:latin typeface="Aptos" panose="020B0004020202020204" pitchFamily="34" charset="0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294967295"/>
          </p:nvPr>
        </p:nvSpPr>
        <p:spPr>
          <a:xfrm>
            <a:off x="385590" y="4479844"/>
            <a:ext cx="9884228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  <a:latin typeface="Aptos" panose="020B0004020202020204" pitchFamily="34" charset="0"/>
              </a:rPr>
              <a:t>Matthew Middlehurst</a:t>
            </a:r>
          </a:p>
          <a:p>
            <a:endParaRPr lang="sv-SE" sz="4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r>
              <a:rPr lang="sv-SE" sz="2400" dirty="0">
                <a:solidFill>
                  <a:schemeClr val="tx1"/>
                </a:solidFill>
                <a:latin typeface="Aptos" panose="020B0004020202020204" pitchFamily="34" charset="0"/>
              </a:rPr>
              <a:t>M.B.Middlehurst@soton.ac.uk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294967295"/>
          </p:nvPr>
        </p:nvSpPr>
        <p:spPr>
          <a:xfrm>
            <a:off x="385590" y="5649844"/>
            <a:ext cx="9269747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Aptos" panose="020B0004020202020204" pitchFamily="34" charset="0"/>
              </a:rPr>
              <a:t>School of Electronics and Computer Science (ECS)</a:t>
            </a:r>
          </a:p>
          <a:p>
            <a:r>
              <a:rPr lang="en" sz="2000" dirty="0">
                <a:solidFill>
                  <a:schemeClr val="tx1"/>
                </a:solidFill>
                <a:latin typeface="Aptos" panose="020B0004020202020204" pitchFamily="34" charset="0"/>
              </a:rPr>
              <a:t>University of Southampton (Soton)                </a:t>
            </a:r>
            <a:endParaRPr lang="en-US" sz="20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BACD49-DF2E-22FB-44A7-7B1EBEAAF92F}"/>
              </a:ext>
            </a:extLst>
          </p:cNvPr>
          <p:cNvSpPr txBox="1"/>
          <p:nvPr/>
        </p:nvSpPr>
        <p:spPr>
          <a:xfrm>
            <a:off x="5871039" y="0"/>
            <a:ext cx="6320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600" dirty="0">
                <a:latin typeface="Aptos" panose="020B0004020202020204" pitchFamily="34" charset="0"/>
              </a:rPr>
              <a:t>KDD 2024 Workshop</a:t>
            </a:r>
          </a:p>
          <a:p>
            <a:pPr algn="r"/>
            <a:r>
              <a:rPr lang="en-US" sz="1600" dirty="0">
                <a:latin typeface="Aptos" panose="020B0004020202020204" pitchFamily="34" charset="0"/>
              </a:rPr>
              <a:t>A Hands-on Introduction to Time Series Classification and Regression</a:t>
            </a:r>
            <a:endParaRPr lang="en-AU" sz="16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EA8D4-244B-49AE-BD5A-EC67AE6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Complex Summary Statistics (</a:t>
            </a:r>
            <a:r>
              <a:rPr lang="en-GB" dirty="0" err="1"/>
              <a:t>TSFresh</a:t>
            </a:r>
            <a:r>
              <a:rPr lang="en-GB" dirty="0"/>
              <a:t>)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6988C37-086D-E573-7EFD-48B5411E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</p:spPr>
        <p:txBody>
          <a:bodyPr/>
          <a:lstStyle/>
          <a:p>
            <a:r>
              <a:rPr lang="en-GB" sz="2000" b="1" dirty="0" err="1"/>
              <a:t>linear_trend_timewise</a:t>
            </a:r>
            <a:r>
              <a:rPr lang="en-GB" sz="2000" b="1" dirty="0"/>
              <a:t> </a:t>
            </a:r>
            <a:r>
              <a:rPr lang="en-GB" sz="2000" dirty="0"/>
              <a:t>- Calculate a linear least-squares regression for the values of the time series versus the sequence from 0 to length of the time series minus one</a:t>
            </a:r>
            <a:endParaRPr lang="en-GB" sz="2000" dirty="0">
              <a:effectLst/>
            </a:endParaRPr>
          </a:p>
          <a:p>
            <a:pPr marL="114300" indent="0">
              <a:buNone/>
            </a:pPr>
            <a:endParaRPr lang="en-GB" sz="2000" dirty="0"/>
          </a:p>
          <a:p>
            <a:endParaRPr lang="en-GB" sz="2000" dirty="0"/>
          </a:p>
          <a:p>
            <a:r>
              <a:rPr lang="en-GB" sz="2000" b="1" dirty="0" err="1"/>
              <a:t>partial_autocorrelation</a:t>
            </a:r>
            <a:r>
              <a:rPr lang="en-GB" sz="2000" b="1" dirty="0"/>
              <a:t> </a:t>
            </a:r>
            <a:r>
              <a:rPr lang="en-GB" sz="2000" dirty="0"/>
              <a:t>-</a:t>
            </a:r>
            <a:r>
              <a:rPr lang="en-GB" sz="2000" dirty="0">
                <a:effectLst/>
              </a:rPr>
              <a:t> </a:t>
            </a:r>
            <a:r>
              <a:rPr lang="en-GB" sz="2000" dirty="0"/>
              <a:t>Calculates the value of the partial autocorrelation function at the given lag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b="1" dirty="0" err="1"/>
              <a:t>sum_of_reoccurring_values</a:t>
            </a:r>
            <a:r>
              <a:rPr lang="en-GB" sz="2000" b="1" dirty="0"/>
              <a:t> </a:t>
            </a:r>
            <a:r>
              <a:rPr lang="en-GB" sz="2000" dirty="0"/>
              <a:t>- Returns the sum of all values, that are present in the time series more than once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b="1" dirty="0" err="1"/>
              <a:t>longest_strike_above_mean</a:t>
            </a:r>
            <a:r>
              <a:rPr lang="en-GB" sz="2000" b="1" dirty="0"/>
              <a:t> </a:t>
            </a:r>
            <a:r>
              <a:rPr lang="en-GB" sz="2000" dirty="0"/>
              <a:t>- Returns the length of the longest consecutive subsequence in x that is bigger than the mean of 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557986-10CD-EB1A-E6A7-44E14628358D}"/>
              </a:ext>
            </a:extLst>
          </p:cNvPr>
          <p:cNvSpPr txBox="1">
            <a:spLocks/>
          </p:cNvSpPr>
          <p:nvPr/>
        </p:nvSpPr>
        <p:spPr>
          <a:xfrm>
            <a:off x="208336" y="6278880"/>
            <a:ext cx="11568064" cy="38784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/>
              <a:t>Further descriptions: </a:t>
            </a:r>
            <a:r>
              <a:rPr lang="en-GB" sz="1400" dirty="0">
                <a:hlinkClick r:id="rId3"/>
              </a:rPr>
              <a:t>https://tsfresh.readthedocs.io/en/latest/text/list_of_features.html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9569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46EE4-FF4D-FE31-4AE1-1509D08B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04" y="3307080"/>
            <a:ext cx="1042416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1600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TSFresh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for classification is not at all competitive according to previous experiments.</a:t>
            </a:r>
          </a:p>
          <a:p>
            <a:pPr marL="114300" indent="0">
              <a:buNone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14300" indent="0" algn="r">
              <a:buNone/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I'd invoke here "relevance justifies inclusion" rather than "performance justifies inclusion".</a:t>
            </a:r>
          </a:p>
          <a:p>
            <a:pPr marL="114300" indent="0" algn="r">
              <a:buNone/>
            </a:pPr>
            <a:endParaRPr lang="en-GB" sz="1600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114300" indent="0" algn="r">
              <a:buNone/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PS: "according to previous experiments" is not a scientific reference.</a:t>
            </a:r>
          </a:p>
          <a:p>
            <a:pPr marL="114300" indent="0">
              <a:buNone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14300" indent="0">
              <a:buNone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I'll take any bets you want on </a:t>
            </a:r>
            <a:r>
              <a:rPr lang="en-GB" sz="1600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TSFresh+Random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Forest against anything close to SOTA. I'll run the experiment next week.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F0B982-A1A3-B100-23F0-C05DBFCB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TSFresh</a:t>
            </a:r>
            <a:r>
              <a:rPr lang="en-GB" dirty="0"/>
              <a:t> + Rotation forest (</a:t>
            </a:r>
            <a:r>
              <a:rPr lang="en-GB" dirty="0" err="1"/>
              <a:t>FreshPRINCE</a:t>
            </a:r>
            <a:r>
              <a:rPr lang="en-GB" dirty="0"/>
              <a:t>)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F9C08E9-9589-420A-9C34-5078A164F80E}"/>
              </a:ext>
            </a:extLst>
          </p:cNvPr>
          <p:cNvSpPr/>
          <p:nvPr/>
        </p:nvSpPr>
        <p:spPr>
          <a:xfrm>
            <a:off x="415600" y="3413760"/>
            <a:ext cx="450032" cy="256032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D790BEC-DCEB-4766-92F6-1CB85D60DFF5}"/>
              </a:ext>
            </a:extLst>
          </p:cNvPr>
          <p:cNvSpPr/>
          <p:nvPr/>
        </p:nvSpPr>
        <p:spPr>
          <a:xfrm>
            <a:off x="415600" y="5227320"/>
            <a:ext cx="450032" cy="256032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C337CD5-A9DC-2026-50F3-DDE146158728}"/>
              </a:ext>
            </a:extLst>
          </p:cNvPr>
          <p:cNvSpPr/>
          <p:nvPr/>
        </p:nvSpPr>
        <p:spPr>
          <a:xfrm>
            <a:off x="11180064" y="4472876"/>
            <a:ext cx="450032" cy="256032"/>
          </a:xfrm>
          <a:prstGeom prst="wedgeRectCallout">
            <a:avLst/>
          </a:prstGeom>
          <a:solidFill>
            <a:schemeClr val="bg1"/>
          </a:solidFill>
          <a:ln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F7AB9E1-2B80-9F93-239C-826A6072CD30}"/>
              </a:ext>
            </a:extLst>
          </p:cNvPr>
          <p:cNvSpPr/>
          <p:nvPr/>
        </p:nvSpPr>
        <p:spPr>
          <a:xfrm>
            <a:off x="11180064" y="3921918"/>
            <a:ext cx="450032" cy="256032"/>
          </a:xfrm>
          <a:prstGeom prst="wedgeRectCallout">
            <a:avLst/>
          </a:prstGeom>
          <a:solidFill>
            <a:schemeClr val="bg1"/>
          </a:solidFill>
          <a:ln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D9CC348-CE09-1595-43DB-DF521B72EEDF}"/>
              </a:ext>
            </a:extLst>
          </p:cNvPr>
          <p:cNvSpPr txBox="1">
            <a:spLocks/>
          </p:cNvSpPr>
          <p:nvPr/>
        </p:nvSpPr>
        <p:spPr>
          <a:xfrm>
            <a:off x="208336" y="6069321"/>
            <a:ext cx="11568064" cy="5973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/>
              <a:t>Middlehurst, M. and Bagnall, A., 2022, May. The </a:t>
            </a:r>
            <a:r>
              <a:rPr lang="en-GB" sz="1400" dirty="0" err="1"/>
              <a:t>freshprince</a:t>
            </a:r>
            <a:r>
              <a:rPr lang="en-GB" sz="1400" dirty="0"/>
              <a:t>: A simple transformation based pipeline time series classifier. In </a:t>
            </a:r>
            <a:r>
              <a:rPr lang="en-GB" sz="1400" i="1" dirty="0"/>
              <a:t>International Conference on Pattern Recognition and Artificial Intelligence</a:t>
            </a:r>
            <a:r>
              <a:rPr lang="en-GB" sz="1400" dirty="0"/>
              <a:t> (pp. 150-161). Cham: Springer International Publishing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369D75E8-73D9-965D-42A6-3C42DCA732F3}"/>
              </a:ext>
            </a:extLst>
          </p:cNvPr>
          <p:cNvSpPr txBox="1">
            <a:spLocks/>
          </p:cNvSpPr>
          <p:nvPr/>
        </p:nvSpPr>
        <p:spPr>
          <a:xfrm>
            <a:off x="415600" y="1370865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2000" dirty="0"/>
              <a:t>Despite its popularity, </a:t>
            </a:r>
            <a:r>
              <a:rPr lang="en-GB" sz="2000" dirty="0" err="1"/>
              <a:t>TSFresh</a:t>
            </a:r>
            <a:r>
              <a:rPr lang="en-GB" sz="2000" dirty="0"/>
              <a:t> does not show up in many comparisons in TSC algorithmic literature.</a:t>
            </a:r>
          </a:p>
          <a:p>
            <a:pPr marL="114300" indent="0">
              <a:buFont typeface="Arial"/>
              <a:buNone/>
            </a:pPr>
            <a:endParaRPr lang="en-GB" sz="2000" dirty="0"/>
          </a:p>
          <a:p>
            <a:pPr marL="114300" indent="0">
              <a:buFont typeface="Arial"/>
              <a:buNone/>
            </a:pPr>
            <a:r>
              <a:rPr lang="en-GB" sz="2000" dirty="0"/>
              <a:t>However, the feature set with a rotation forest base beats many of the feature sets shown here and more complex algorithms on benchmark data!</a:t>
            </a:r>
          </a:p>
          <a:p>
            <a:pPr marL="114300" indent="0">
              <a:buFont typeface="Arial"/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4175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62362B-2EF8-7359-6724-F60C1E52F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927033"/>
            <a:ext cx="11360800" cy="3010983"/>
          </a:xfrm>
        </p:spPr>
        <p:txBody>
          <a:bodyPr/>
          <a:lstStyle/>
          <a:p>
            <a:pPr marL="114300" indent="0">
              <a:buNone/>
            </a:pPr>
            <a:endParaRPr lang="en-GB" sz="2000" dirty="0"/>
          </a:p>
          <a:p>
            <a:pPr marL="114300" indent="0">
              <a:buNone/>
            </a:pPr>
            <a:r>
              <a:rPr lang="en-GB" sz="2000" dirty="0"/>
              <a:t>Random forests are good, but it can be better!</a:t>
            </a:r>
          </a:p>
          <a:p>
            <a:pPr marL="114300" indent="0">
              <a:buNone/>
            </a:pPr>
            <a:endParaRPr lang="en-GB" sz="2000" dirty="0"/>
          </a:p>
          <a:p>
            <a:pPr marL="114300" indent="0">
              <a:buNone/>
            </a:pPr>
            <a:endParaRPr lang="en-GB" sz="2000" dirty="0"/>
          </a:p>
          <a:p>
            <a:r>
              <a:rPr lang="en-GB" sz="2000" dirty="0"/>
              <a:t>Rotation Forest (</a:t>
            </a:r>
            <a:r>
              <a:rPr lang="en-GB" sz="2000" dirty="0" err="1"/>
              <a:t>RotF</a:t>
            </a:r>
            <a:r>
              <a:rPr lang="en-GB" sz="2000" dirty="0"/>
              <a:t>) – Generally good with numeric data.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Cross-validated Ridge Regression (</a:t>
            </a:r>
            <a:r>
              <a:rPr lang="en-GB" sz="2000" dirty="0" err="1"/>
              <a:t>RidgeCV</a:t>
            </a:r>
            <a:r>
              <a:rPr lang="en-GB" sz="2000" dirty="0"/>
              <a:t>) – Base estimator of ROCKET.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 err="1"/>
              <a:t>XGBoost</a:t>
            </a:r>
            <a:r>
              <a:rPr lang="en-GB" sz="2000" dirty="0"/>
              <a:t> – Estimator of Kaggle fame, generally strong.</a:t>
            </a:r>
          </a:p>
          <a:p>
            <a:pPr marL="114300" indent="0">
              <a:buNone/>
            </a:pP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0BCF3A-C62C-08C6-F34C-CFA53C58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Base Classifiers to Explore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7CE0634-9BA3-7E0A-C99F-DBF8AABEA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32" y="5000513"/>
            <a:ext cx="10581584" cy="154789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521C5D5-0FE4-4721-4CFC-EA7A3878054F}"/>
              </a:ext>
            </a:extLst>
          </p:cNvPr>
          <p:cNvSpPr/>
          <p:nvPr/>
        </p:nvSpPr>
        <p:spPr>
          <a:xfrm>
            <a:off x="7558504" y="5157216"/>
            <a:ext cx="1804416" cy="12788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8B6C85-23D8-FD87-FFC6-D539492F2171}"/>
              </a:ext>
            </a:extLst>
          </p:cNvPr>
          <p:cNvCxnSpPr/>
          <p:nvPr/>
        </p:nvCxnSpPr>
        <p:spPr>
          <a:xfrm flipH="1">
            <a:off x="9095232" y="4669536"/>
            <a:ext cx="487680" cy="4876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FC7BF1-F714-1512-8683-2B922E49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Unsupervised Transforms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4D1D1C7-65F1-2DB3-504B-1E163BD9D656}"/>
              </a:ext>
            </a:extLst>
          </p:cNvPr>
          <p:cNvSpPr txBox="1">
            <a:spLocks/>
          </p:cNvSpPr>
          <p:nvPr/>
        </p:nvSpPr>
        <p:spPr>
          <a:xfrm>
            <a:off x="415600" y="1410102"/>
            <a:ext cx="5680400" cy="429992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2000" b="1" dirty="0">
                <a:solidFill>
                  <a:schemeClr val="tx1"/>
                </a:solidFill>
                <a:latin typeface="Aptos" panose="020B0004020202020204" pitchFamily="34" charset="0"/>
              </a:rPr>
              <a:t>Randomly Selected Intervals</a:t>
            </a:r>
          </a:p>
          <a:p>
            <a:pPr marL="114300" indent="0">
              <a:buFont typeface="Arial"/>
              <a:buNone/>
            </a:pPr>
            <a:endParaRPr lang="en-GB" sz="2000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114300" indent="0">
              <a:buFont typeface="Arial"/>
              <a:buNone/>
            </a:pPr>
            <a:r>
              <a:rPr lang="en-GB" sz="2000" dirty="0">
                <a:solidFill>
                  <a:schemeClr val="tx1"/>
                </a:solidFill>
                <a:latin typeface="Aptos" panose="020B0004020202020204" pitchFamily="34" charset="0"/>
              </a:rPr>
              <a:t>Extract from subseries. Uses summary features but is a category of its own (see next topic)!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5BB13A4-ABF7-4407-AB61-270135B84EA7}"/>
              </a:ext>
            </a:extLst>
          </p:cNvPr>
          <p:cNvSpPr txBox="1">
            <a:spLocks/>
          </p:cNvSpPr>
          <p:nvPr/>
        </p:nvSpPr>
        <p:spPr>
          <a:xfrm>
            <a:off x="6096000" y="1410102"/>
            <a:ext cx="5399448" cy="448613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GB" sz="2000" b="1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Generalised</a:t>
            </a:r>
            <a:r>
              <a:rPr lang="en-GB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  <a:latin typeface="Aptos" panose="020B0004020202020204" pitchFamily="34" charset="0"/>
              </a:rPr>
              <a:t>Signatures</a:t>
            </a:r>
            <a:endParaRPr lang="en-GB" sz="2000" i="1" u="sng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114300" indent="0">
              <a:buFont typeface="Arial"/>
              <a:buNone/>
            </a:pPr>
            <a:endParaRPr lang="en-GB" sz="20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114300" indent="0">
              <a:buFont typeface="Arial"/>
              <a:buNone/>
            </a:pPr>
            <a:r>
              <a:rPr lang="en-GB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Collections of ordered cross-moments, outputting 450 features. Not a summary feature set.</a:t>
            </a:r>
            <a:endParaRPr lang="en-GB" sz="20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04FA9345-B2C2-99BD-6E98-12440B08D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0"/>
          <a:stretch/>
        </p:blipFill>
        <p:spPr>
          <a:xfrm>
            <a:off x="696552" y="3176698"/>
            <a:ext cx="4436816" cy="3233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4A3C75-84EB-1686-6AD2-4D9B78E43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08218"/>
            <a:ext cx="5253693" cy="35110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5EF6B3-DD69-949F-B5A5-3D4F4EA2B57F}"/>
              </a:ext>
            </a:extLst>
          </p:cNvPr>
          <p:cNvSpPr/>
          <p:nvPr/>
        </p:nvSpPr>
        <p:spPr>
          <a:xfrm>
            <a:off x="7924800" y="3185160"/>
            <a:ext cx="1511808" cy="374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544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1E7C59-15C1-0A42-3DD1-19BCD51C0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02521"/>
            <a:ext cx="5033896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While a lot faster, the smaller feature sets are usually perform worse.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6907C-8461-864A-9EA1-49ED68CA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Based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EC70E-C88B-827B-CB83-6FD181B12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4"/>
          <a:stretch/>
        </p:blipFill>
        <p:spPr>
          <a:xfrm>
            <a:off x="97087" y="3255264"/>
            <a:ext cx="6846972" cy="2348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F2D56C-6658-DA8E-DACF-713469FC4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633" y="1452760"/>
            <a:ext cx="5033896" cy="4454721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78EE9E4-C6A7-54D1-B074-15A4AAE2C383}"/>
              </a:ext>
            </a:extLst>
          </p:cNvPr>
          <p:cNvSpPr txBox="1">
            <a:spLocks/>
          </p:cNvSpPr>
          <p:nvPr/>
        </p:nvSpPr>
        <p:spPr>
          <a:xfrm>
            <a:off x="208336" y="6069321"/>
            <a:ext cx="11568064" cy="5973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/>
              <a:t>Dau, H.A., Bagnall, A., </a:t>
            </a:r>
            <a:r>
              <a:rPr lang="en-GB" sz="1400" dirty="0" err="1"/>
              <a:t>Kamgar</a:t>
            </a:r>
            <a:r>
              <a:rPr lang="en-GB" sz="1400" dirty="0"/>
              <a:t>, K., Yeh, C.C.M., Zhu, Y., </a:t>
            </a:r>
            <a:r>
              <a:rPr lang="en-GB" sz="1400" dirty="0" err="1"/>
              <a:t>Gharghabi</a:t>
            </a:r>
            <a:r>
              <a:rPr lang="en-GB" sz="1400" dirty="0"/>
              <a:t>, S., </a:t>
            </a:r>
            <a:r>
              <a:rPr lang="en-GB" sz="1400" dirty="0" err="1"/>
              <a:t>Ratanamahatana</a:t>
            </a:r>
            <a:r>
              <a:rPr lang="en-GB" sz="1400" dirty="0"/>
              <a:t>, C.A. and Keogh, E., 2019. The UCR time series archive. </a:t>
            </a:r>
            <a:r>
              <a:rPr lang="en-GB" sz="1400" i="1" dirty="0"/>
              <a:t>IEEE/CAA Journal of </a:t>
            </a:r>
            <a:r>
              <a:rPr lang="en-GB" sz="1400" i="1" dirty="0" err="1"/>
              <a:t>Automatica</a:t>
            </a:r>
            <a:r>
              <a:rPr lang="en-GB" sz="1400" i="1" dirty="0"/>
              <a:t> </a:t>
            </a:r>
            <a:r>
              <a:rPr lang="en-GB" sz="1400" i="1" dirty="0" err="1"/>
              <a:t>Sinica</a:t>
            </a:r>
            <a:r>
              <a:rPr lang="en-GB" sz="1400" dirty="0"/>
              <a:t>, </a:t>
            </a:r>
            <a:r>
              <a:rPr lang="en-GB" sz="1400" i="1" dirty="0"/>
              <a:t>6</a:t>
            </a:r>
            <a:r>
              <a:rPr lang="en-GB" sz="1400" dirty="0"/>
              <a:t>(6), pp.1293-1305.</a:t>
            </a:r>
          </a:p>
        </p:txBody>
      </p:sp>
    </p:spTree>
    <p:extLst>
      <p:ext uri="{BB962C8B-B14F-4D97-AF65-F5344CB8AC3E}">
        <p14:creationId xmlns:p14="http://schemas.microsoft.com/office/powerpoint/2010/main" val="189090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1824683" y="2085603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Example code</a:t>
            </a:r>
            <a:endParaRPr dirty="0"/>
          </a:p>
        </p:txBody>
      </p:sp>
      <p:sp>
        <p:nvSpPr>
          <p:cNvPr id="3" name="Google Shape;115;p22"/>
          <p:cNvSpPr txBox="1">
            <a:spLocks/>
          </p:cNvSpPr>
          <p:nvPr/>
        </p:nvSpPr>
        <p:spPr>
          <a:xfrm>
            <a:off x="1824683" y="2955837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dirty="0"/>
              <a:t>M.Middlehurst@uea.ac.uk</a:t>
            </a:r>
          </a:p>
        </p:txBody>
      </p:sp>
      <p:sp>
        <p:nvSpPr>
          <p:cNvPr id="5" name="Google Shape;115;p22">
            <a:extLst>
              <a:ext uri="{FF2B5EF4-FFF2-40B4-BE49-F238E27FC236}">
                <a16:creationId xmlns:a16="http://schemas.microsoft.com/office/drawing/2014/main" id="{1250D47F-6A63-CFD6-2F75-371FC0E282DF}"/>
              </a:ext>
            </a:extLst>
          </p:cNvPr>
          <p:cNvSpPr txBox="1">
            <a:spLocks/>
          </p:cNvSpPr>
          <p:nvPr/>
        </p:nvSpPr>
        <p:spPr>
          <a:xfrm>
            <a:off x="1846717" y="3650098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GB" sz="2800" i="1" dirty="0">
                <a:solidFill>
                  <a:schemeClr val="tx1"/>
                </a:solidFill>
              </a:rPr>
              <a:t>See part4_feature_based.ipynb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DA9585-EA71-4ACA-A47E-71D7BA68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Estimators</a:t>
            </a:r>
          </a:p>
        </p:txBody>
      </p:sp>
      <p:pic>
        <p:nvPicPr>
          <p:cNvPr id="4" name="Picture 3" descr="A diagram of a transformer&#10;&#10;Description automatically generated">
            <a:extLst>
              <a:ext uri="{FF2B5EF4-FFF2-40B4-BE49-F238E27FC236}">
                <a16:creationId xmlns:a16="http://schemas.microsoft.com/office/drawing/2014/main" id="{F9BCC3D9-34E0-A9B9-B269-1B4952EDC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51" y="2787937"/>
            <a:ext cx="9447277" cy="3778910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B4B8BE4-4C19-8BC1-A42B-0EEE57FE7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51289"/>
            <a:ext cx="113608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One of the easiest approaches is to just summarise the full set of series into a collection of feature vectors. Other categories also use pipelines, i.e. ROCKET.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10959C4-1249-3ABE-63CF-31430C54D4FE}"/>
              </a:ext>
            </a:extLst>
          </p:cNvPr>
          <p:cNvSpPr txBox="1">
            <a:spLocks/>
          </p:cNvSpPr>
          <p:nvPr/>
        </p:nvSpPr>
        <p:spPr>
          <a:xfrm>
            <a:off x="10017251" y="5412300"/>
            <a:ext cx="1979056" cy="126898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2000" dirty="0"/>
              <a:t>(or regressor)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AC331D33-6130-87EF-DB50-8C06FDC632C7}"/>
              </a:ext>
            </a:extLst>
          </p:cNvPr>
          <p:cNvSpPr txBox="1">
            <a:spLocks/>
          </p:cNvSpPr>
          <p:nvPr/>
        </p:nvSpPr>
        <p:spPr>
          <a:xfrm>
            <a:off x="3854195" y="5395401"/>
            <a:ext cx="1979056" cy="126898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2000" dirty="0"/>
              <a:t>(or numeric value)</a:t>
            </a:r>
          </a:p>
        </p:txBody>
      </p:sp>
    </p:spTree>
    <p:extLst>
      <p:ext uri="{BB962C8B-B14F-4D97-AF65-F5344CB8AC3E}">
        <p14:creationId xmlns:p14="http://schemas.microsoft.com/office/powerpoint/2010/main" val="413747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EA8D4-244B-49AE-BD5A-EC67AE6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Summary Statistics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6988C37-086D-E573-7EFD-48B5411E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17177"/>
            <a:ext cx="113608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We include statistics that average, select single values or are otherwise well-known and simple to understand in this category</a:t>
            </a:r>
          </a:p>
          <a:p>
            <a:endParaRPr lang="en-GB" sz="2000" dirty="0"/>
          </a:p>
          <a:p>
            <a:r>
              <a:rPr lang="en-GB" sz="2000" dirty="0"/>
              <a:t>Averages: </a:t>
            </a:r>
            <a:r>
              <a:rPr lang="en-GB" sz="2000" b="1" dirty="0"/>
              <a:t>mean</a:t>
            </a:r>
            <a:r>
              <a:rPr lang="en-GB" sz="2000" dirty="0"/>
              <a:t>,</a:t>
            </a:r>
            <a:r>
              <a:rPr lang="en-GB" sz="2000" b="1" dirty="0"/>
              <a:t> std</a:t>
            </a:r>
            <a:r>
              <a:rPr lang="en-GB" sz="2000" dirty="0"/>
              <a:t>,</a:t>
            </a:r>
            <a:r>
              <a:rPr lang="en-GB" sz="2000" b="1" dirty="0"/>
              <a:t> min</a:t>
            </a:r>
            <a:r>
              <a:rPr lang="en-GB" sz="2000" dirty="0"/>
              <a:t>,</a:t>
            </a:r>
            <a:r>
              <a:rPr lang="en-GB" sz="2000" b="1" dirty="0"/>
              <a:t> max</a:t>
            </a:r>
            <a:r>
              <a:rPr lang="en-GB" sz="2000" dirty="0"/>
              <a:t>,</a:t>
            </a:r>
            <a:r>
              <a:rPr lang="en-GB" sz="2000" b="1" dirty="0"/>
              <a:t> 25% percentile</a:t>
            </a:r>
            <a:r>
              <a:rPr lang="en-GB" sz="2000" dirty="0"/>
              <a:t>,</a:t>
            </a:r>
            <a:r>
              <a:rPr lang="en-GB" sz="2000" b="1" dirty="0"/>
              <a:t> 50% percentile</a:t>
            </a:r>
            <a:r>
              <a:rPr lang="en-GB" sz="2000" dirty="0"/>
              <a:t>,</a:t>
            </a:r>
            <a:r>
              <a:rPr lang="en-GB" sz="2000" b="1" dirty="0"/>
              <a:t> 75 % percentile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Percentiles: </a:t>
            </a:r>
            <a:r>
              <a:rPr lang="en-GB" sz="2000" b="1" dirty="0"/>
              <a:t>2.15% percentile</a:t>
            </a:r>
            <a:r>
              <a:rPr lang="en-GB" sz="2000" dirty="0"/>
              <a:t>, </a:t>
            </a:r>
            <a:r>
              <a:rPr lang="en-GB" sz="2000" b="1" dirty="0"/>
              <a:t>8.87% percentile</a:t>
            </a:r>
            <a:r>
              <a:rPr lang="en-GB" sz="2000" dirty="0"/>
              <a:t>, </a:t>
            </a:r>
            <a:r>
              <a:rPr lang="en-GB" sz="2000" b="1" dirty="0"/>
              <a:t>25% percentile</a:t>
            </a:r>
            <a:r>
              <a:rPr lang="en-GB" sz="2000" dirty="0"/>
              <a:t>, </a:t>
            </a:r>
            <a:r>
              <a:rPr lang="en-GB" sz="2000" b="1" dirty="0"/>
              <a:t>50% percentile</a:t>
            </a:r>
            <a:r>
              <a:rPr lang="en-GB" sz="2000" dirty="0"/>
              <a:t>, </a:t>
            </a:r>
            <a:r>
              <a:rPr lang="en-GB" sz="2000" b="1" dirty="0"/>
              <a:t>75% percentile</a:t>
            </a:r>
            <a:r>
              <a:rPr lang="en-GB" sz="2000" dirty="0"/>
              <a:t>, </a:t>
            </a:r>
            <a:r>
              <a:rPr lang="en-GB" sz="2000" b="1" dirty="0"/>
              <a:t>91.13% percentile</a:t>
            </a:r>
            <a:r>
              <a:rPr lang="en-GB" sz="2000" dirty="0"/>
              <a:t>, </a:t>
            </a:r>
            <a:r>
              <a:rPr lang="en-GB" sz="2000" b="1" dirty="0"/>
              <a:t>97.85% percentile</a:t>
            </a:r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Bowley: </a:t>
            </a:r>
            <a:r>
              <a:rPr lang="en-GB" sz="2000" b="1" dirty="0"/>
              <a:t>min</a:t>
            </a:r>
            <a:r>
              <a:rPr lang="en-GB" sz="2000" dirty="0"/>
              <a:t>, </a:t>
            </a:r>
            <a:r>
              <a:rPr lang="en-GB" sz="2000" b="1" dirty="0"/>
              <a:t>max</a:t>
            </a:r>
            <a:r>
              <a:rPr lang="en-GB" sz="2000" dirty="0"/>
              <a:t>, </a:t>
            </a:r>
            <a:r>
              <a:rPr lang="en-GB" sz="2000" b="1" dirty="0"/>
              <a:t>10% percentile</a:t>
            </a:r>
            <a:r>
              <a:rPr lang="en-GB" sz="2000" dirty="0"/>
              <a:t>, </a:t>
            </a:r>
            <a:r>
              <a:rPr lang="en-GB" sz="2000" b="1" dirty="0"/>
              <a:t>25% percentile</a:t>
            </a:r>
            <a:r>
              <a:rPr lang="en-GB" sz="2000" dirty="0"/>
              <a:t>, </a:t>
            </a:r>
            <a:r>
              <a:rPr lang="en-GB" sz="2000" b="1" dirty="0"/>
              <a:t>50% percentile</a:t>
            </a:r>
            <a:r>
              <a:rPr lang="en-GB" sz="2000" dirty="0"/>
              <a:t>, </a:t>
            </a:r>
            <a:r>
              <a:rPr lang="en-GB" sz="2000" b="1" dirty="0"/>
              <a:t>75% percentile</a:t>
            </a:r>
            <a:r>
              <a:rPr lang="en-GB" sz="2000" dirty="0"/>
              <a:t>, </a:t>
            </a:r>
            <a:r>
              <a:rPr lang="en-GB" sz="2000" b="1" dirty="0"/>
              <a:t>90% percentile</a:t>
            </a:r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Tukey: </a:t>
            </a:r>
            <a:r>
              <a:rPr lang="en-GB" sz="2000" b="1" dirty="0"/>
              <a:t>min</a:t>
            </a:r>
            <a:r>
              <a:rPr lang="en-GB" sz="2000" dirty="0"/>
              <a:t>, </a:t>
            </a:r>
            <a:r>
              <a:rPr lang="en-GB" sz="2000" b="1" dirty="0"/>
              <a:t>max</a:t>
            </a:r>
            <a:r>
              <a:rPr lang="en-GB" sz="2000" dirty="0"/>
              <a:t>, </a:t>
            </a:r>
            <a:r>
              <a:rPr lang="en-GB" sz="2000" b="1" dirty="0"/>
              <a:t>12.5% percentile</a:t>
            </a:r>
            <a:r>
              <a:rPr lang="en-GB" sz="2000" dirty="0"/>
              <a:t>, </a:t>
            </a:r>
            <a:r>
              <a:rPr lang="en-GB" sz="2000" b="1" dirty="0"/>
              <a:t>25% percentile</a:t>
            </a:r>
            <a:r>
              <a:rPr lang="en-GB" sz="2000" dirty="0"/>
              <a:t>, </a:t>
            </a:r>
            <a:r>
              <a:rPr lang="en-GB" sz="2000" b="1" dirty="0"/>
              <a:t>50% percentile</a:t>
            </a:r>
            <a:r>
              <a:rPr lang="en-GB" sz="2000" dirty="0"/>
              <a:t>, </a:t>
            </a:r>
            <a:r>
              <a:rPr lang="en-GB" sz="2000" b="1" dirty="0"/>
              <a:t>75% percentile</a:t>
            </a:r>
            <a:r>
              <a:rPr lang="en-GB" sz="2000" dirty="0"/>
              <a:t>, </a:t>
            </a:r>
            <a:r>
              <a:rPr lang="en-GB" sz="2000" b="1" dirty="0"/>
              <a:t>87.5% percentile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1608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31705-7699-4334-A9AD-0071EF17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Series Feature Extraction</a:t>
            </a: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FCF7DA7F-E86E-4D31-B1E7-C46901C27424}"/>
              </a:ext>
            </a:extLst>
          </p:cNvPr>
          <p:cNvSpPr/>
          <p:nvPr/>
        </p:nvSpPr>
        <p:spPr>
          <a:xfrm rot="21446773">
            <a:off x="1704703" y="2165688"/>
            <a:ext cx="7856792" cy="1092842"/>
          </a:xfrm>
          <a:custGeom>
            <a:avLst/>
            <a:gdLst>
              <a:gd name="connsiteX0" fmla="*/ 0 w 4214191"/>
              <a:gd name="connsiteY0" fmla="*/ 2346183 h 2671025"/>
              <a:gd name="connsiteX1" fmla="*/ 1113183 w 4214191"/>
              <a:gd name="connsiteY1" fmla="*/ 549 h 2671025"/>
              <a:gd name="connsiteX2" fmla="*/ 2206487 w 4214191"/>
              <a:gd name="connsiteY2" fmla="*/ 2525088 h 2671025"/>
              <a:gd name="connsiteX3" fmla="*/ 4214191 w 4214191"/>
              <a:gd name="connsiteY3" fmla="*/ 2147401 h 267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4191" h="2671025">
                <a:moveTo>
                  <a:pt x="0" y="2346183"/>
                </a:moveTo>
                <a:cubicBezTo>
                  <a:pt x="372717" y="1158457"/>
                  <a:pt x="745435" y="-29268"/>
                  <a:pt x="1113183" y="549"/>
                </a:cubicBezTo>
                <a:cubicBezTo>
                  <a:pt x="1480931" y="30366"/>
                  <a:pt x="1689652" y="2167279"/>
                  <a:pt x="2206487" y="2525088"/>
                </a:cubicBezTo>
                <a:cubicBezTo>
                  <a:pt x="2723322" y="2882897"/>
                  <a:pt x="3468756" y="2515149"/>
                  <a:pt x="4214191" y="2147401"/>
                </a:cubicBezTo>
              </a:path>
            </a:pathLst>
          </a:custGeom>
          <a:ln w="63500" cap="rnd">
            <a:solidFill>
              <a:srgbClr val="0070C0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929993-C9A8-4B1A-974D-DE88F085616D}"/>
              </a:ext>
            </a:extLst>
          </p:cNvPr>
          <p:cNvGrpSpPr/>
          <p:nvPr/>
        </p:nvGrpSpPr>
        <p:grpSpPr>
          <a:xfrm>
            <a:off x="1662354" y="2055133"/>
            <a:ext cx="8655695" cy="1882261"/>
            <a:chOff x="844159" y="1300480"/>
            <a:chExt cx="6962071" cy="136228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67083DB-2D09-46B3-8CA2-786B8D340770}"/>
                </a:ext>
              </a:extLst>
            </p:cNvPr>
            <p:cNvSpPr/>
            <p:nvPr/>
          </p:nvSpPr>
          <p:spPr>
            <a:xfrm>
              <a:off x="881009" y="1601092"/>
              <a:ext cx="6313494" cy="790941"/>
            </a:xfrm>
            <a:custGeom>
              <a:avLst/>
              <a:gdLst>
                <a:gd name="connsiteX0" fmla="*/ 0 w 4214191"/>
                <a:gd name="connsiteY0" fmla="*/ 2346183 h 2671025"/>
                <a:gd name="connsiteX1" fmla="*/ 1113183 w 4214191"/>
                <a:gd name="connsiteY1" fmla="*/ 549 h 2671025"/>
                <a:gd name="connsiteX2" fmla="*/ 2206487 w 4214191"/>
                <a:gd name="connsiteY2" fmla="*/ 2525088 h 2671025"/>
                <a:gd name="connsiteX3" fmla="*/ 4214191 w 4214191"/>
                <a:gd name="connsiteY3" fmla="*/ 2147401 h 26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4191" h="2671025">
                  <a:moveTo>
                    <a:pt x="0" y="2346183"/>
                  </a:moveTo>
                  <a:cubicBezTo>
                    <a:pt x="372717" y="1158457"/>
                    <a:pt x="745435" y="-29268"/>
                    <a:pt x="1113183" y="549"/>
                  </a:cubicBezTo>
                  <a:cubicBezTo>
                    <a:pt x="1480931" y="30366"/>
                    <a:pt x="1689652" y="2167279"/>
                    <a:pt x="2206487" y="2525088"/>
                  </a:cubicBezTo>
                  <a:cubicBezTo>
                    <a:pt x="2723322" y="2882897"/>
                    <a:pt x="3468756" y="2515149"/>
                    <a:pt x="4214191" y="2147401"/>
                  </a:cubicBezTo>
                </a:path>
              </a:pathLst>
            </a:custGeom>
            <a:ln w="63500" cap="rnd">
              <a:solidFill>
                <a:srgbClr val="0070C0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176A800-1AEF-4427-AF43-E910DEF1039D}"/>
                </a:ext>
              </a:extLst>
            </p:cNvPr>
            <p:cNvSpPr/>
            <p:nvPr/>
          </p:nvSpPr>
          <p:spPr>
            <a:xfrm rot="21446373">
              <a:off x="869957" y="1701640"/>
              <a:ext cx="6251817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ADC4D73-B80E-4034-B73D-5797E0BFC108}"/>
                </a:ext>
              </a:extLst>
            </p:cNvPr>
            <p:cNvCxnSpPr>
              <a:cxnSpLocks/>
            </p:cNvCxnSpPr>
            <p:nvPr/>
          </p:nvCxnSpPr>
          <p:spPr>
            <a:xfrm>
              <a:off x="844159" y="2662760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F9BF5C2-00AD-4DB8-8476-86C3C935B8AD}"/>
                </a:ext>
              </a:extLst>
            </p:cNvPr>
            <p:cNvSpPr/>
            <p:nvPr/>
          </p:nvSpPr>
          <p:spPr>
            <a:xfrm>
              <a:off x="864186" y="1478694"/>
              <a:ext cx="6313495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5ED3FAC-2D16-4AB5-8951-4DCB9A84E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159" y="1300480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5D81F4-508B-4194-BA92-6E39ED691E3B}"/>
              </a:ext>
            </a:extLst>
          </p:cNvPr>
          <p:cNvCxnSpPr>
            <a:cxnSpLocks/>
          </p:cNvCxnSpPr>
          <p:nvPr/>
        </p:nvCxnSpPr>
        <p:spPr>
          <a:xfrm flipV="1">
            <a:off x="1889759" y="1781877"/>
            <a:ext cx="7646838" cy="2965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FA8ABA-5AAE-49CB-BB1D-7C5ED293A8FD}"/>
              </a:ext>
            </a:extLst>
          </p:cNvPr>
          <p:cNvCxnSpPr>
            <a:cxnSpLocks/>
          </p:cNvCxnSpPr>
          <p:nvPr/>
        </p:nvCxnSpPr>
        <p:spPr>
          <a:xfrm>
            <a:off x="1900981" y="1840490"/>
            <a:ext cx="0" cy="1665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37FBE2-16A7-40AA-BBE3-6C86F122AE0D}"/>
              </a:ext>
            </a:extLst>
          </p:cNvPr>
          <p:cNvCxnSpPr>
            <a:cxnSpLocks/>
          </p:cNvCxnSpPr>
          <p:nvPr/>
        </p:nvCxnSpPr>
        <p:spPr>
          <a:xfrm>
            <a:off x="9536597" y="1781877"/>
            <a:ext cx="0" cy="1665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3E6855A-C78B-482C-AD50-E4B4BF94C534}"/>
              </a:ext>
            </a:extLst>
          </p:cNvPr>
          <p:cNvSpPr txBox="1">
            <a:spLocks/>
          </p:cNvSpPr>
          <p:nvPr/>
        </p:nvSpPr>
        <p:spPr>
          <a:xfrm>
            <a:off x="4311053" y="1473767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1600" dirty="0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209500B-4863-4084-A5FE-20B18A144B70}"/>
              </a:ext>
            </a:extLst>
          </p:cNvPr>
          <p:cNvSpPr txBox="1">
            <a:spLocks/>
          </p:cNvSpPr>
          <p:nvPr/>
        </p:nvSpPr>
        <p:spPr>
          <a:xfrm>
            <a:off x="2354503" y="1864894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2000" dirty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11436C0-238C-4AA2-8BFC-CF624AC87AE7}"/>
              </a:ext>
            </a:extLst>
          </p:cNvPr>
          <p:cNvSpPr txBox="1">
            <a:spLocks/>
          </p:cNvSpPr>
          <p:nvPr/>
        </p:nvSpPr>
        <p:spPr>
          <a:xfrm>
            <a:off x="2351059" y="2526323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2000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81B748DD-F355-4CAF-BE25-F0A4CA53332A}"/>
              </a:ext>
            </a:extLst>
          </p:cNvPr>
          <p:cNvSpPr txBox="1">
            <a:spLocks/>
          </p:cNvSpPr>
          <p:nvPr/>
        </p:nvSpPr>
        <p:spPr>
          <a:xfrm>
            <a:off x="5270886" y="1923775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2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06BFAD6-DE96-4B17-9026-A13850928315}"/>
              </a:ext>
            </a:extLst>
          </p:cNvPr>
          <p:cNvSpPr txBox="1">
            <a:spLocks/>
          </p:cNvSpPr>
          <p:nvPr/>
        </p:nvSpPr>
        <p:spPr>
          <a:xfrm>
            <a:off x="5267442" y="2585204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2000" dirty="0">
                <a:solidFill>
                  <a:srgbClr val="FF0000"/>
                </a:solidFill>
              </a:rPr>
              <a:t>8</a:t>
            </a:r>
          </a:p>
        </p:txBody>
      </p: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A790E36D-A399-7711-8663-8D3D8AC50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25557"/>
              </p:ext>
            </p:extLst>
          </p:nvPr>
        </p:nvGraphicFramePr>
        <p:xfrm>
          <a:off x="2856688" y="4802867"/>
          <a:ext cx="5688594" cy="1676400"/>
        </p:xfrm>
        <a:graphic>
          <a:graphicData uri="http://schemas.openxmlformats.org/drawingml/2006/table">
            <a:tbl>
              <a:tblPr firstRow="1" bandRow="1">
                <a:tableStyleId>{B177591C-F9FF-464B-B73F-88B759E88790}</a:tableStyleId>
              </a:tblPr>
              <a:tblGrid>
                <a:gridCol w="948099">
                  <a:extLst>
                    <a:ext uri="{9D8B030D-6E8A-4147-A177-3AD203B41FA5}">
                      <a16:colId xmlns:a16="http://schemas.microsoft.com/office/drawing/2014/main" val="3525412539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1779204969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3388869136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670653653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1515056694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2215800978"/>
                    </a:ext>
                  </a:extLst>
                </a:gridCol>
              </a:tblGrid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25% Q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i="1" dirty="0">
                          <a:solidFill>
                            <a:srgbClr val="FF873C"/>
                          </a:solidFill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19577"/>
                  </a:ext>
                </a:extLst>
              </a:tr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accent5"/>
                          </a:solidFill>
                        </a:rPr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83496"/>
                  </a:ext>
                </a:extLst>
              </a:tr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accent5"/>
                          </a:solidFill>
                        </a:rPr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87716"/>
                  </a:ext>
                </a:extLst>
              </a:tr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7488"/>
                  </a:ext>
                </a:extLst>
              </a:tr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49073"/>
                  </a:ext>
                </a:extLst>
              </a:tr>
            </a:tbl>
          </a:graphicData>
        </a:graphic>
      </p:graphicFrame>
      <p:sp>
        <p:nvSpPr>
          <p:cNvPr id="21" name="Arrow: Down 20">
            <a:extLst>
              <a:ext uri="{FF2B5EF4-FFF2-40B4-BE49-F238E27FC236}">
                <a16:creationId xmlns:a16="http://schemas.microsoft.com/office/drawing/2014/main" id="{0B0E46E5-FA08-56DD-98A2-23D4FBD2E645}"/>
              </a:ext>
            </a:extLst>
          </p:cNvPr>
          <p:cNvSpPr/>
          <p:nvPr/>
        </p:nvSpPr>
        <p:spPr>
          <a:xfrm>
            <a:off x="5700985" y="4201285"/>
            <a:ext cx="182880" cy="29117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5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E7CEED-0076-9848-A8ED-EEE52F0CC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000" dirty="0"/>
              <a:t>There are many feature collections available for time series, we will present 3 more here:</a:t>
            </a:r>
          </a:p>
          <a:p>
            <a:pPr marL="114300" indent="0">
              <a:buNone/>
            </a:pP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Seven number summary – 7 features (Small), efficient but simple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Catch22 -  22 features (Medium), subset of </a:t>
            </a:r>
            <a:r>
              <a:rPr lang="en-GB" sz="2000" dirty="0" err="1"/>
              <a:t>hctsa</a:t>
            </a:r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 err="1"/>
              <a:t>TSFresh</a:t>
            </a:r>
            <a:r>
              <a:rPr lang="en-GB" sz="2000" dirty="0"/>
              <a:t> - ~800 features (Large), includes an algorithm for feature selection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 err="1"/>
              <a:t>hctsa</a:t>
            </a:r>
            <a:r>
              <a:rPr lang="en-GB" sz="2000" dirty="0"/>
              <a:t> - ~8000 features (Huge), powerful but sluggish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4560C5-1FE4-89A3-34B1-550F4121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Statistic Collections</a:t>
            </a:r>
          </a:p>
        </p:txBody>
      </p:sp>
    </p:spTree>
    <p:extLst>
      <p:ext uri="{BB962C8B-B14F-4D97-AF65-F5344CB8AC3E}">
        <p14:creationId xmlns:p14="http://schemas.microsoft.com/office/powerpoint/2010/main" val="193426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2E7867-6C62-6814-B5A6-64F1AF853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792665"/>
            <a:ext cx="5058608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b="1" dirty="0" err="1"/>
              <a:t>hctsa</a:t>
            </a:r>
            <a:r>
              <a:rPr lang="en-GB" sz="2000" b="1" dirty="0"/>
              <a:t> feature set</a:t>
            </a:r>
          </a:p>
          <a:p>
            <a:pPr marL="114300" indent="0">
              <a:buNone/>
            </a:pPr>
            <a:endParaRPr lang="en-GB" sz="2000" b="1" dirty="0"/>
          </a:p>
          <a:p>
            <a:pPr marL="114300" indent="0">
              <a:buNone/>
            </a:pPr>
            <a:endParaRPr lang="en-GB" sz="2000" b="1" dirty="0"/>
          </a:p>
          <a:p>
            <a:pPr marL="114300" indent="0">
              <a:buNone/>
            </a:pPr>
            <a:r>
              <a:rPr lang="en-GB" sz="2000" dirty="0"/>
              <a:t>Over 7700 features.</a:t>
            </a:r>
          </a:p>
          <a:p>
            <a:pPr marL="114300" indent="0">
              <a:buNone/>
            </a:pPr>
            <a:endParaRPr lang="en-GB" sz="2000" dirty="0"/>
          </a:p>
          <a:p>
            <a:pPr marL="114300" indent="0">
              <a:buNone/>
            </a:pPr>
            <a:r>
              <a:rPr lang="en-GB" sz="2000" dirty="0"/>
              <a:t>Only complete implementation is available in MATLAB.</a:t>
            </a:r>
          </a:p>
          <a:p>
            <a:pPr marL="114300" indent="0">
              <a:buNone/>
            </a:pPr>
            <a:endParaRPr lang="en-GB" sz="2000" dirty="0"/>
          </a:p>
          <a:p>
            <a:pPr marL="114300" indent="0">
              <a:buNone/>
            </a:pPr>
            <a:endParaRPr lang="en-GB" sz="2000" dirty="0"/>
          </a:p>
          <a:p>
            <a:pPr marL="114300" indent="0">
              <a:buNone/>
            </a:pPr>
            <a:r>
              <a:rPr lang="en-GB" sz="2000" i="1" u="sng" dirty="0"/>
              <a:t>https://github.com/benfulcher/hctsa</a:t>
            </a:r>
          </a:p>
          <a:p>
            <a:pPr marL="114300" indent="0">
              <a:buNone/>
            </a:pP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9533FC-BE2F-24D0-E4BA-AC770051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800" dirty="0"/>
              <a:t>Highly Comparative Time-Series Analysis (</a:t>
            </a:r>
            <a:r>
              <a:rPr lang="en-GB" sz="2800" dirty="0" err="1"/>
              <a:t>hctsa</a:t>
            </a:r>
            <a:r>
              <a:rPr lang="en-GB" sz="2800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7CB961-F52B-54AB-C5CD-B4F0677CE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747" y="3183949"/>
            <a:ext cx="4558653" cy="1815999"/>
          </a:xfrm>
          <a:prstGeom prst="rect">
            <a:avLst/>
          </a:prstGeom>
        </p:spPr>
      </p:pic>
      <p:pic>
        <p:nvPicPr>
          <p:cNvPr id="10" name="Picture 9" descr="A computer screen with a red and blue gradient&#10;&#10;Description automatically generated">
            <a:extLst>
              <a:ext uri="{FF2B5EF4-FFF2-40B4-BE49-F238E27FC236}">
                <a16:creationId xmlns:a16="http://schemas.microsoft.com/office/drawing/2014/main" id="{AFA91DA8-BA33-5C60-C742-77A0023D8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0320" y="1248129"/>
            <a:ext cx="1596080" cy="1427717"/>
          </a:xfrm>
          <a:prstGeom prst="rect">
            <a:avLst/>
          </a:prstGeom>
        </p:spPr>
      </p:pic>
      <p:pic>
        <p:nvPicPr>
          <p:cNvPr id="20" name="Picture 19" descr="A red and black sign with a exclamation mark&#10;&#10;Description automatically generated">
            <a:extLst>
              <a:ext uri="{FF2B5EF4-FFF2-40B4-BE49-F238E27FC236}">
                <a16:creationId xmlns:a16="http://schemas.microsoft.com/office/drawing/2014/main" id="{357BDD79-40E8-4D19-16D0-2A86BDD68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3872" y="1147823"/>
            <a:ext cx="644842" cy="644842"/>
          </a:xfrm>
          <a:prstGeom prst="rect">
            <a:avLst/>
          </a:prstGeom>
        </p:spPr>
      </p:pic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AA54A49D-3AED-E490-DB1B-FA5957AD50B2}"/>
              </a:ext>
            </a:extLst>
          </p:cNvPr>
          <p:cNvSpPr txBox="1">
            <a:spLocks/>
          </p:cNvSpPr>
          <p:nvPr/>
        </p:nvSpPr>
        <p:spPr>
          <a:xfrm>
            <a:off x="208336" y="6069321"/>
            <a:ext cx="11568064" cy="5973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/>
              <a:t>Fulcher, B.D. and Jones, N.S., 2017. </a:t>
            </a:r>
            <a:r>
              <a:rPr lang="en-GB" sz="1400" dirty="0" err="1"/>
              <a:t>hctsa</a:t>
            </a:r>
            <a:r>
              <a:rPr lang="en-GB" sz="1400" dirty="0"/>
              <a:t>: A computational framework for automated time-series phenotyping using massive feature extraction. </a:t>
            </a:r>
            <a:r>
              <a:rPr lang="en-GB" sz="1400" i="1" dirty="0"/>
              <a:t>Cell systems</a:t>
            </a:r>
            <a:r>
              <a:rPr lang="en-GB" sz="1400" dirty="0"/>
              <a:t>, </a:t>
            </a:r>
            <a:r>
              <a:rPr lang="en-GB" sz="1400" i="1" dirty="0"/>
              <a:t>5</a:t>
            </a:r>
            <a:r>
              <a:rPr lang="en-GB" sz="1400" dirty="0"/>
              <a:t>(5), pp.527-531.</a:t>
            </a:r>
          </a:p>
        </p:txBody>
      </p:sp>
    </p:spTree>
    <p:extLst>
      <p:ext uri="{BB962C8B-B14F-4D97-AF65-F5344CB8AC3E}">
        <p14:creationId xmlns:p14="http://schemas.microsoft.com/office/powerpoint/2010/main" val="314231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9533FC-BE2F-24D0-E4BA-AC770051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800" dirty="0"/>
              <a:t>Canonical Time-series Characteristics (Catch22) 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84E6251-7D73-1898-B80B-8C27BC845C0F}"/>
              </a:ext>
            </a:extLst>
          </p:cNvPr>
          <p:cNvSpPr txBox="1">
            <a:spLocks/>
          </p:cNvSpPr>
          <p:nvPr/>
        </p:nvSpPr>
        <p:spPr>
          <a:xfrm>
            <a:off x="208336" y="6069321"/>
            <a:ext cx="11568064" cy="5973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 err="1"/>
              <a:t>Lubba</a:t>
            </a:r>
            <a:r>
              <a:rPr lang="en-GB" sz="1400" dirty="0"/>
              <a:t>, C.H., Sethi, S.S., </a:t>
            </a:r>
            <a:r>
              <a:rPr lang="en-GB" sz="1400" dirty="0" err="1"/>
              <a:t>Knaute</a:t>
            </a:r>
            <a:r>
              <a:rPr lang="en-GB" sz="1400" dirty="0"/>
              <a:t>, P., Schultz, S.R., Fulcher, B.D. and Jones, N.S., 2019. catch22: </a:t>
            </a:r>
            <a:r>
              <a:rPr lang="en-GB" sz="1400" dirty="0" err="1"/>
              <a:t>CAnonical</a:t>
            </a:r>
            <a:r>
              <a:rPr lang="en-GB" sz="1400" dirty="0"/>
              <a:t> Time-series </a:t>
            </a:r>
            <a:r>
              <a:rPr lang="en-GB" sz="1400" dirty="0" err="1"/>
              <a:t>CHaracteristics</a:t>
            </a:r>
            <a:r>
              <a:rPr lang="en-GB" sz="1400" dirty="0"/>
              <a:t>: Selected through highly comparative time-series analysis. </a:t>
            </a:r>
            <a:r>
              <a:rPr lang="en-GB" sz="1400" i="1" dirty="0"/>
              <a:t>Data Mining and Knowledge Discovery</a:t>
            </a:r>
            <a:r>
              <a:rPr lang="en-GB" sz="1400" dirty="0"/>
              <a:t>, </a:t>
            </a:r>
            <a:r>
              <a:rPr lang="en-GB" sz="1400" i="1" dirty="0"/>
              <a:t>33</a:t>
            </a:r>
            <a:r>
              <a:rPr lang="en-GB" sz="1400" dirty="0"/>
              <a:t>(6), pp.1821-1852.</a:t>
            </a:r>
          </a:p>
        </p:txBody>
      </p:sp>
      <p:pic>
        <p:nvPicPr>
          <p:cNvPr id="11" name="Picture 10" descr="A cartoon character holding a bar&#10;&#10;Description automatically generated">
            <a:extLst>
              <a:ext uri="{FF2B5EF4-FFF2-40B4-BE49-F238E27FC236}">
                <a16:creationId xmlns:a16="http://schemas.microsoft.com/office/drawing/2014/main" id="{110078E9-D0F4-A783-8B69-5B436C53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176" y="2329523"/>
            <a:ext cx="2609088" cy="2522902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4316902-686F-AE4A-F9C3-2A3543E08162}"/>
              </a:ext>
            </a:extLst>
          </p:cNvPr>
          <p:cNvSpPr txBox="1">
            <a:spLocks/>
          </p:cNvSpPr>
          <p:nvPr/>
        </p:nvSpPr>
        <p:spPr>
          <a:xfrm>
            <a:off x="415600" y="1502889"/>
            <a:ext cx="6094928" cy="384003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2000" b="1" dirty="0"/>
              <a:t>Catch22 feature set</a:t>
            </a:r>
          </a:p>
          <a:p>
            <a:pPr marL="114300" indent="0">
              <a:buFont typeface="Arial"/>
              <a:buNone/>
            </a:pPr>
            <a:endParaRPr lang="en-GB" sz="2000" b="1" dirty="0"/>
          </a:p>
          <a:p>
            <a:pPr marL="114300" indent="0">
              <a:buFont typeface="Arial"/>
              <a:buNone/>
            </a:pPr>
            <a:endParaRPr lang="en-GB" sz="2000" b="1" dirty="0"/>
          </a:p>
          <a:p>
            <a:pPr marL="114300" indent="0">
              <a:buFont typeface="Arial"/>
              <a:buNone/>
            </a:pPr>
            <a:r>
              <a:rPr lang="en-GB" sz="2000" dirty="0"/>
              <a:t>22 features.</a:t>
            </a:r>
          </a:p>
          <a:p>
            <a:pPr marL="114300" indent="0">
              <a:buFont typeface="Arial"/>
              <a:buNone/>
            </a:pPr>
            <a:endParaRPr lang="en-GB" sz="2000" dirty="0"/>
          </a:p>
          <a:p>
            <a:pPr marL="114300" indent="0">
              <a:buFont typeface="Arial"/>
              <a:buNone/>
            </a:pPr>
            <a:r>
              <a:rPr lang="en-GB" sz="2000" dirty="0"/>
              <a:t>Implemented in C (and more, Python wrapper available). </a:t>
            </a:r>
            <a:r>
              <a:rPr lang="en-GB" sz="2000" i="1" dirty="0" err="1"/>
              <a:t>numba</a:t>
            </a:r>
            <a:r>
              <a:rPr lang="en-GB" sz="2000" dirty="0"/>
              <a:t> implementation available in </a:t>
            </a:r>
            <a:r>
              <a:rPr lang="en-GB" sz="2000" i="1" dirty="0"/>
              <a:t>aeon</a:t>
            </a:r>
            <a:r>
              <a:rPr lang="en-GB" sz="2000" dirty="0"/>
              <a:t>. </a:t>
            </a:r>
          </a:p>
          <a:p>
            <a:pPr marL="114300" indent="0">
              <a:buFont typeface="Arial"/>
              <a:buNone/>
            </a:pPr>
            <a:endParaRPr lang="en-GB" sz="2000" dirty="0"/>
          </a:p>
          <a:p>
            <a:pPr marL="114300" indent="0">
              <a:buFont typeface="Arial"/>
              <a:buNone/>
            </a:pPr>
            <a:r>
              <a:rPr lang="en-GB" sz="2000" dirty="0"/>
              <a:t>Subset of </a:t>
            </a:r>
            <a:r>
              <a:rPr lang="en-GB" sz="2000" dirty="0" err="1"/>
              <a:t>hctsa</a:t>
            </a:r>
            <a:r>
              <a:rPr lang="en-GB" sz="2000" dirty="0"/>
              <a:t>.</a:t>
            </a:r>
          </a:p>
          <a:p>
            <a:pPr marL="114300" indent="0">
              <a:buFont typeface="Arial"/>
              <a:buNone/>
            </a:pPr>
            <a:endParaRPr lang="en-GB" sz="2000" dirty="0"/>
          </a:p>
          <a:p>
            <a:pPr marL="114300" indent="0">
              <a:buFont typeface="Arial"/>
              <a:buNone/>
            </a:pPr>
            <a:endParaRPr lang="en-GB" sz="2000" dirty="0"/>
          </a:p>
          <a:p>
            <a:pPr marL="114300" indent="0">
              <a:buNone/>
            </a:pPr>
            <a:r>
              <a:rPr lang="en-GB" sz="2000" i="1" u="sng" dirty="0"/>
              <a:t>https://github.com/chlubba/catch22</a:t>
            </a:r>
          </a:p>
          <a:p>
            <a:pPr marL="114300" indent="0">
              <a:buFont typeface="Arial"/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4728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EA8D4-244B-49AE-BD5A-EC67AE6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Complex Summary Statistics (Catch22)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6988C37-086D-E573-7EFD-48B5411E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</p:spPr>
        <p:txBody>
          <a:bodyPr/>
          <a:lstStyle/>
          <a:p>
            <a:r>
              <a:rPr lang="en-GB" sz="2000" b="1" dirty="0">
                <a:effectLst/>
                <a:latin typeface="+mn-lt"/>
              </a:rPr>
              <a:t>SB_BinaryStats_mean_longstretch1 (</a:t>
            </a:r>
            <a:r>
              <a:rPr lang="en-GB" sz="2000" dirty="0" err="1">
                <a:effectLst/>
                <a:latin typeface="+mn-lt"/>
              </a:rPr>
              <a:t>stretch_high</a:t>
            </a:r>
            <a:r>
              <a:rPr lang="en-GB" sz="2000" b="1" dirty="0">
                <a:effectLst/>
                <a:latin typeface="+mn-lt"/>
              </a:rPr>
              <a:t>) </a:t>
            </a:r>
            <a:r>
              <a:rPr lang="en-GB" sz="2000" dirty="0">
                <a:effectLst/>
                <a:latin typeface="+mn-lt"/>
              </a:rPr>
              <a:t>- Longest period of consecutive values</a:t>
            </a:r>
            <a:br>
              <a:rPr lang="en-GB" sz="2000" dirty="0">
                <a:latin typeface="+mn-lt"/>
              </a:rPr>
            </a:br>
            <a:r>
              <a:rPr lang="en-GB" sz="2000" dirty="0">
                <a:effectLst/>
                <a:latin typeface="+mn-lt"/>
              </a:rPr>
              <a:t>above the mean</a:t>
            </a:r>
          </a:p>
          <a:p>
            <a:pPr marL="114300" indent="0">
              <a:buNone/>
            </a:pPr>
            <a:endParaRPr lang="en-GB" sz="2000" dirty="0">
              <a:latin typeface="+mn-lt"/>
            </a:endParaRPr>
          </a:p>
          <a:p>
            <a:endParaRPr lang="en-GB" sz="2000" dirty="0">
              <a:latin typeface="+mn-lt"/>
            </a:endParaRPr>
          </a:p>
          <a:p>
            <a:r>
              <a:rPr lang="en-GB" sz="2000" b="1" dirty="0">
                <a:effectLst/>
                <a:latin typeface="+mn-lt"/>
              </a:rPr>
              <a:t>SP_Summaries_welch_rect_area_5_1 (</a:t>
            </a:r>
            <a:r>
              <a:rPr lang="en-GB" sz="2000" dirty="0" err="1">
                <a:effectLst/>
                <a:latin typeface="+mn-lt"/>
              </a:rPr>
              <a:t>low_freq_power</a:t>
            </a:r>
            <a:r>
              <a:rPr lang="en-GB" sz="2000" b="1" dirty="0">
                <a:effectLst/>
                <a:latin typeface="+mn-lt"/>
              </a:rPr>
              <a:t>) </a:t>
            </a:r>
            <a:r>
              <a:rPr lang="en-GB" sz="2000" dirty="0">
                <a:effectLst/>
                <a:latin typeface="+mn-lt"/>
              </a:rPr>
              <a:t>- Total power in lowest fifth of frequencies in the Fourier power spectrum</a:t>
            </a:r>
          </a:p>
          <a:p>
            <a:endParaRPr lang="en-GB" sz="2000" dirty="0">
              <a:latin typeface="+mn-lt"/>
            </a:endParaRPr>
          </a:p>
          <a:p>
            <a:endParaRPr lang="en-GB" sz="2000" dirty="0">
              <a:latin typeface="+mn-lt"/>
            </a:endParaRPr>
          </a:p>
          <a:p>
            <a:r>
              <a:rPr lang="en-GB" sz="2000" b="1" dirty="0">
                <a:latin typeface="+mn-lt"/>
              </a:rPr>
              <a:t>FC_LocalSimple_mean3_stderr </a:t>
            </a:r>
            <a:r>
              <a:rPr lang="en-GB" sz="2000" b="1" dirty="0">
                <a:effectLst/>
                <a:latin typeface="+mn-lt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forecast_error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GB" sz="2000" b="1" dirty="0">
                <a:effectLst/>
                <a:latin typeface="+mn-lt"/>
              </a:rPr>
              <a:t>) </a:t>
            </a:r>
            <a:r>
              <a:rPr lang="en-GB" sz="2000" dirty="0">
                <a:latin typeface="+mn-lt"/>
              </a:rPr>
              <a:t>– Mean error from a rolling 3-sample mean forecasting</a:t>
            </a:r>
            <a:endParaRPr lang="en-GB" sz="2000" dirty="0">
              <a:effectLst/>
              <a:latin typeface="+mn-lt"/>
            </a:endParaRPr>
          </a:p>
          <a:p>
            <a:pPr marL="114300" indent="0">
              <a:buNone/>
            </a:pPr>
            <a:endParaRPr lang="en-GB" sz="2000" dirty="0">
              <a:latin typeface="+mn-lt"/>
            </a:endParaRPr>
          </a:p>
          <a:p>
            <a:pPr marL="114300" indent="0">
              <a:buNone/>
            </a:pPr>
            <a:endParaRPr lang="en-GB" sz="2000" dirty="0">
              <a:latin typeface="+mn-lt"/>
            </a:endParaRPr>
          </a:p>
          <a:p>
            <a:r>
              <a:rPr lang="en-GB" sz="2000" b="1" dirty="0">
                <a:effectLst/>
                <a:latin typeface="+mn-lt"/>
              </a:rPr>
              <a:t>DN_OutlierInclude_p_001_mdrmd (</a:t>
            </a:r>
            <a:r>
              <a:rPr lang="en-GB" sz="2000" dirty="0" err="1">
                <a:effectLst/>
                <a:latin typeface="+mn-lt"/>
              </a:rPr>
              <a:t>outlier_timing_pos</a:t>
            </a:r>
            <a:r>
              <a:rPr lang="en-GB" sz="2000" b="1" dirty="0">
                <a:effectLst/>
                <a:latin typeface="+mn-lt"/>
              </a:rPr>
              <a:t>) </a:t>
            </a:r>
            <a:r>
              <a:rPr lang="en-GB" sz="2000" dirty="0">
                <a:effectLst/>
                <a:latin typeface="+mn-lt"/>
              </a:rPr>
              <a:t>– Time intervals between successive extreme events above the mean</a:t>
            </a:r>
          </a:p>
          <a:p>
            <a:pPr marL="114300" indent="0">
              <a:buNone/>
            </a:pPr>
            <a:endParaRPr lang="en-GB" sz="2000" dirty="0">
              <a:latin typeface="Times New Roman" panose="02020603050405020304" pitchFamily="18" charset="0"/>
            </a:endParaRPr>
          </a:p>
          <a:p>
            <a:endParaRPr lang="en-GB" sz="2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2C0817-DE85-46D4-0511-88F4E8158A7A}"/>
              </a:ext>
            </a:extLst>
          </p:cNvPr>
          <p:cNvSpPr txBox="1">
            <a:spLocks/>
          </p:cNvSpPr>
          <p:nvPr/>
        </p:nvSpPr>
        <p:spPr>
          <a:xfrm>
            <a:off x="208336" y="6278880"/>
            <a:ext cx="11568064" cy="38784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/>
              <a:t>Further descriptions: </a:t>
            </a:r>
            <a:r>
              <a:rPr lang="en-GB" sz="1400" dirty="0">
                <a:hlinkClick r:id="rId3"/>
              </a:rPr>
              <a:t>https://time-series-features.gitbook.io/catch22/information-about-catch22/feature-descriptions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7740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2E7867-6C62-6814-B5A6-64F1AF853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712" y="1514121"/>
            <a:ext cx="56804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b="1" dirty="0" err="1"/>
              <a:t>TSFresh</a:t>
            </a:r>
            <a:r>
              <a:rPr lang="en-GB" sz="2000" b="1" dirty="0"/>
              <a:t> feature set</a:t>
            </a:r>
          </a:p>
          <a:p>
            <a:pPr marL="114300" indent="0">
              <a:buFont typeface="Arial"/>
              <a:buNone/>
            </a:pPr>
            <a:endParaRPr lang="en-GB" sz="2000" b="1" dirty="0"/>
          </a:p>
          <a:p>
            <a:pPr marL="114300" indent="0">
              <a:buFont typeface="Arial"/>
              <a:buNone/>
            </a:pPr>
            <a:endParaRPr lang="en-GB" sz="2000" b="1" dirty="0"/>
          </a:p>
          <a:p>
            <a:pPr marL="114300" indent="0">
              <a:buFont typeface="Arial"/>
              <a:buNone/>
            </a:pPr>
            <a:r>
              <a:rPr lang="en-GB" sz="2000" dirty="0"/>
              <a:t>Just under 800 features (no features selection).</a:t>
            </a:r>
          </a:p>
          <a:p>
            <a:pPr marL="114300" indent="0">
              <a:buFont typeface="Arial"/>
              <a:buNone/>
            </a:pPr>
            <a:endParaRPr lang="en-GB" sz="2000" dirty="0"/>
          </a:p>
          <a:p>
            <a:pPr marL="114300" indent="0">
              <a:buFont typeface="Arial"/>
              <a:buNone/>
            </a:pPr>
            <a:r>
              <a:rPr lang="en-GB" sz="2000" dirty="0"/>
              <a:t>Implemented in Python.</a:t>
            </a:r>
          </a:p>
          <a:p>
            <a:pPr marL="114300" indent="0">
              <a:buFont typeface="Arial"/>
              <a:buNone/>
            </a:pPr>
            <a:endParaRPr lang="en-GB" sz="2000" dirty="0"/>
          </a:p>
          <a:p>
            <a:pPr marL="114300" indent="0">
              <a:buFont typeface="Arial"/>
              <a:buNone/>
            </a:pPr>
            <a:r>
              <a:rPr lang="en-GB" sz="2000" dirty="0"/>
              <a:t>One of the more popular feature sets (Over 8000 GitHub start and 1000 citations)</a:t>
            </a:r>
          </a:p>
          <a:p>
            <a:pPr marL="114300" indent="0">
              <a:buFont typeface="Arial"/>
              <a:buNone/>
            </a:pPr>
            <a:endParaRPr lang="en-GB" sz="2000" dirty="0"/>
          </a:p>
          <a:p>
            <a:pPr marL="114300" indent="0">
              <a:buFont typeface="Arial"/>
              <a:buNone/>
            </a:pPr>
            <a:endParaRPr lang="en-GB" sz="2000" dirty="0"/>
          </a:p>
          <a:p>
            <a:pPr marL="114300" indent="0">
              <a:buFont typeface="Arial"/>
              <a:buNone/>
            </a:pPr>
            <a:r>
              <a:rPr lang="en-GB" sz="2000" i="1" u="sng" dirty="0"/>
              <a:t>https://github.com/blue-yonder/tsfresh</a:t>
            </a:r>
          </a:p>
          <a:p>
            <a:pPr marL="114300" indent="0">
              <a:buNone/>
            </a:pP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9533FC-BE2F-24D0-E4BA-AC770051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>
              <a:buFont typeface="Arial"/>
              <a:buNone/>
            </a:pPr>
            <a:r>
              <a:rPr lang="en-GB" sz="2400" b="1" dirty="0"/>
              <a:t>Time Series Feature extraction based on scalable hypothesis tests (</a:t>
            </a:r>
            <a:r>
              <a:rPr lang="en-GB" sz="2400" b="1" dirty="0" err="1"/>
              <a:t>TSFresh</a:t>
            </a:r>
            <a:r>
              <a:rPr lang="en-GB" sz="2400" b="1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82F17-A944-C9CE-4792-2AD38277D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586" y="2228489"/>
            <a:ext cx="3931205" cy="2401021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5EE724A-60FD-D922-453C-9202E32FECE8}"/>
              </a:ext>
            </a:extLst>
          </p:cNvPr>
          <p:cNvSpPr txBox="1">
            <a:spLocks/>
          </p:cNvSpPr>
          <p:nvPr/>
        </p:nvSpPr>
        <p:spPr>
          <a:xfrm>
            <a:off x="208336" y="6069321"/>
            <a:ext cx="11568064" cy="5973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/>
              <a:t>Christ, M., Braun, N., </a:t>
            </a:r>
            <a:r>
              <a:rPr lang="en-GB" sz="1400" dirty="0" err="1"/>
              <a:t>Neuffer</a:t>
            </a:r>
            <a:r>
              <a:rPr lang="en-GB" sz="1400" dirty="0"/>
              <a:t>, J. and </a:t>
            </a:r>
            <a:r>
              <a:rPr lang="en-GB" sz="1400" dirty="0" err="1"/>
              <a:t>Kempa-Liehr</a:t>
            </a:r>
            <a:r>
              <a:rPr lang="en-GB" sz="1400" dirty="0"/>
              <a:t>, A.W., 2018. Time series feature extraction on basis of scalable hypothesis tests (</a:t>
            </a:r>
            <a:r>
              <a:rPr lang="en-GB" sz="1400" dirty="0" err="1"/>
              <a:t>tsfresh</a:t>
            </a:r>
            <a:r>
              <a:rPr lang="en-GB" sz="1400" dirty="0"/>
              <a:t>–a python package). </a:t>
            </a:r>
            <a:r>
              <a:rPr lang="en-GB" sz="1400" i="1" dirty="0"/>
              <a:t>Neurocomputing</a:t>
            </a:r>
            <a:r>
              <a:rPr lang="en-GB" sz="1400" dirty="0"/>
              <a:t>, </a:t>
            </a:r>
            <a:r>
              <a:rPr lang="en-GB" sz="1400" i="1" dirty="0"/>
              <a:t>307</a:t>
            </a:r>
            <a:r>
              <a:rPr lang="en-GB" sz="1400" dirty="0"/>
              <a:t>, pp.72-77.</a:t>
            </a:r>
          </a:p>
        </p:txBody>
      </p:sp>
    </p:spTree>
    <p:extLst>
      <p:ext uri="{BB962C8B-B14F-4D97-AF65-F5344CB8AC3E}">
        <p14:creationId xmlns:p14="http://schemas.microsoft.com/office/powerpoint/2010/main" val="938479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44138</TotalTime>
  <Words>1199</Words>
  <Application>Microsoft Office PowerPoint</Application>
  <PresentationFormat>Widescreen</PresentationFormat>
  <Paragraphs>175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Unicode MS</vt:lpstr>
      <vt:lpstr>Aptos</vt:lpstr>
      <vt:lpstr>Arial</vt:lpstr>
      <vt:lpstr>Bahnschrift</vt:lpstr>
      <vt:lpstr>Times New Roman</vt:lpstr>
      <vt:lpstr>Simple Light</vt:lpstr>
      <vt:lpstr>Feature-based approaches for time series machine learning</vt:lpstr>
      <vt:lpstr>Pipeline Estimators</vt:lpstr>
      <vt:lpstr>Simple Summary Statistics</vt:lpstr>
      <vt:lpstr>Time Series Feature Extraction</vt:lpstr>
      <vt:lpstr>Summary Statistic Collections</vt:lpstr>
      <vt:lpstr>Highly Comparative Time-Series Analysis (hctsa)</vt:lpstr>
      <vt:lpstr>Canonical Time-series Characteristics (Catch22) </vt:lpstr>
      <vt:lpstr>Example of Complex Summary Statistics (Catch22)</vt:lpstr>
      <vt:lpstr>Time Series Feature extraction based on scalable hypothesis tests (TSFresh)</vt:lpstr>
      <vt:lpstr>Example of Complex Summary Statistics (TSFresh)</vt:lpstr>
      <vt:lpstr>TSFresh + Rotation forest (FreshPRINCE)</vt:lpstr>
      <vt:lpstr>Pipeline Base Classifiers to Explore</vt:lpstr>
      <vt:lpstr>Other Unsupervised Transforms</vt:lpstr>
      <vt:lpstr>Feature Based Performance</vt:lpstr>
      <vt:lpstr>Example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Characterisation of nuisance calls in-network and improved detection using machine learning techniques</dc:title>
  <dc:creator>Matthew Middlehurst</dc:creator>
  <cp:lastModifiedBy>Matthew Middlehurst</cp:lastModifiedBy>
  <cp:revision>1847</cp:revision>
  <dcterms:modified xsi:type="dcterms:W3CDTF">2024-08-22T11:28:21Z</dcterms:modified>
</cp:coreProperties>
</file>