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8" r:id="rId3"/>
    <p:sldId id="261" r:id="rId4"/>
    <p:sldId id="263" r:id="rId5"/>
    <p:sldId id="262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23134-A751-24D1-0FE2-AEED99E4EEB4}"/>
              </a:ext>
            </a:extLst>
          </p:cNvPr>
          <p:cNvSpPr/>
          <p:nvPr/>
        </p:nvSpPr>
        <p:spPr>
          <a:xfrm>
            <a:off x="138545" y="1052906"/>
            <a:ext cx="8478982" cy="5617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36F9F-36A1-CBF5-0073-12E0A1F788B4}"/>
              </a:ext>
            </a:extLst>
          </p:cNvPr>
          <p:cNvSpPr/>
          <p:nvPr/>
        </p:nvSpPr>
        <p:spPr>
          <a:xfrm>
            <a:off x="8617526" y="1052905"/>
            <a:ext cx="3336864" cy="23760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8FC7-11B8-AF73-0509-BB4C7A482B3C}"/>
              </a:ext>
            </a:extLst>
          </p:cNvPr>
          <p:cNvSpPr/>
          <p:nvPr/>
        </p:nvSpPr>
        <p:spPr>
          <a:xfrm>
            <a:off x="8617526" y="4921321"/>
            <a:ext cx="3336863" cy="17488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9: Hybrids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Interval Based: Temporal Dictionary Ensemble (TDE)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0A6B5-3C9C-B103-59DC-B33D87E84E45}"/>
              </a:ext>
            </a:extLst>
          </p:cNvPr>
          <p:cNvSpPr/>
          <p:nvPr/>
        </p:nvSpPr>
        <p:spPr>
          <a:xfrm>
            <a:off x="992829" y="2224098"/>
            <a:ext cx="1298611" cy="69064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cBOSS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7A6CD-906F-6731-5827-4F3B7EFD04B6}"/>
              </a:ext>
            </a:extLst>
          </p:cNvPr>
          <p:cNvSpPr/>
          <p:nvPr/>
        </p:nvSpPr>
        <p:spPr>
          <a:xfrm>
            <a:off x="2739525" y="2224098"/>
            <a:ext cx="1298611" cy="69064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S-BOSS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98E81-98FE-427A-0DED-8FB30A1B95B1}"/>
              </a:ext>
            </a:extLst>
          </p:cNvPr>
          <p:cNvSpPr/>
          <p:nvPr/>
        </p:nvSpPr>
        <p:spPr>
          <a:xfrm>
            <a:off x="4486221" y="2215129"/>
            <a:ext cx="1300755" cy="69064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WEASEL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12F30B5-EE40-C724-FC3C-E25166015C44}"/>
              </a:ext>
            </a:extLst>
          </p:cNvPr>
          <p:cNvSpPr txBox="1">
            <a:spLocks/>
          </p:cNvSpPr>
          <p:nvPr/>
        </p:nvSpPr>
        <p:spPr>
          <a:xfrm>
            <a:off x="843710" y="2898123"/>
            <a:ext cx="1405849" cy="12779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Revised ensemble structure.</a:t>
            </a:r>
            <a:endParaRPr lang="en-GB" sz="1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47AE32B-473E-7AD1-2035-A44C83203EB0}"/>
              </a:ext>
            </a:extLst>
          </p:cNvPr>
          <p:cNvSpPr txBox="1">
            <a:spLocks/>
          </p:cNvSpPr>
          <p:nvPr/>
        </p:nvSpPr>
        <p:spPr>
          <a:xfrm>
            <a:off x="2434033" y="2898123"/>
            <a:ext cx="2118289" cy="12779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Addition of spatial pyramids, new distance measure.</a:t>
            </a:r>
            <a:endParaRPr lang="en-GB" sz="16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71996E6-AEB5-8968-DC51-444A83054D74}"/>
              </a:ext>
            </a:extLst>
          </p:cNvPr>
          <p:cNvSpPr txBox="1">
            <a:spLocks/>
          </p:cNvSpPr>
          <p:nvPr/>
        </p:nvSpPr>
        <p:spPr>
          <a:xfrm>
            <a:off x="4597974" y="2872725"/>
            <a:ext cx="1795985" cy="12779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New word extraction techniques.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5F08-030E-D215-72AA-4C9BD2F158A5}"/>
              </a:ext>
            </a:extLst>
          </p:cNvPr>
          <p:cNvSpPr/>
          <p:nvPr/>
        </p:nvSpPr>
        <p:spPr>
          <a:xfrm>
            <a:off x="3762540" y="4530616"/>
            <a:ext cx="1608462" cy="771180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TDE</a:t>
            </a:r>
            <a:endParaRPr lang="en-GB" sz="18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94FE-1801-1FB3-73E2-21A10016E31D}"/>
              </a:ext>
            </a:extLst>
          </p:cNvPr>
          <p:cNvCxnSpPr>
            <a:endCxn id="9" idx="0"/>
          </p:cNvCxnSpPr>
          <p:nvPr/>
        </p:nvCxnSpPr>
        <p:spPr>
          <a:xfrm>
            <a:off x="3397082" y="3764970"/>
            <a:ext cx="1169689" cy="765646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BBCB34-EF5E-900B-B0CA-B12653B33B15}"/>
              </a:ext>
            </a:extLst>
          </p:cNvPr>
          <p:cNvCxnSpPr>
            <a:endCxn id="9" idx="0"/>
          </p:cNvCxnSpPr>
          <p:nvPr/>
        </p:nvCxnSpPr>
        <p:spPr>
          <a:xfrm>
            <a:off x="1642133" y="3764970"/>
            <a:ext cx="2924638" cy="765647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8B241-4023-EB1B-FFDE-43D61809B6E7}"/>
              </a:ext>
            </a:extLst>
          </p:cNvPr>
          <p:cNvCxnSpPr>
            <a:endCxn id="9" idx="0"/>
          </p:cNvCxnSpPr>
          <p:nvPr/>
        </p:nvCxnSpPr>
        <p:spPr>
          <a:xfrm flipH="1">
            <a:off x="4566771" y="3764970"/>
            <a:ext cx="569828" cy="765646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32F48F-EC94-FD54-8938-306226D6B58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57539" y="4916206"/>
            <a:ext cx="905001" cy="18290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9822D-3758-D4F8-D36D-A68EEC07F2DD}"/>
              </a:ext>
            </a:extLst>
          </p:cNvPr>
          <p:cNvSpPr/>
          <p:nvPr/>
        </p:nvSpPr>
        <p:spPr>
          <a:xfrm>
            <a:off x="2756027" y="905164"/>
            <a:ext cx="1282109" cy="69296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BOSS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46B39A-5176-799B-F054-ACEF9D7A75F9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3397082" y="1598131"/>
            <a:ext cx="1739517" cy="616999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9B75B1-48E8-6E67-1CC7-FB8606E7DCC2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flipH="1">
            <a:off x="3388831" y="1598130"/>
            <a:ext cx="8251" cy="62596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843CB8-D7E6-EF01-EF2A-B0A12C9723FE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flipH="1">
            <a:off x="1642135" y="1598130"/>
            <a:ext cx="1754947" cy="62596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909CA-E887-4BC2-EFA0-DA23931E2C89}"/>
              </a:ext>
            </a:extLst>
          </p:cNvPr>
          <p:cNvSpPr/>
          <p:nvPr/>
        </p:nvSpPr>
        <p:spPr>
          <a:xfrm>
            <a:off x="766618" y="5099107"/>
            <a:ext cx="2090921" cy="966337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00064"/>
                </a:solidFill>
              </a:rPr>
              <a:t>Gaussian process based parameter selection.</a:t>
            </a:r>
            <a:endParaRPr lang="en-GB" sz="1600" dirty="0">
              <a:solidFill>
                <a:srgbClr val="500064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8D9A5AE-C5F7-8727-0984-2BFD3EF7B4C2}"/>
              </a:ext>
            </a:extLst>
          </p:cNvPr>
          <p:cNvSpPr txBox="1">
            <a:spLocks/>
          </p:cNvSpPr>
          <p:nvPr/>
        </p:nvSpPr>
        <p:spPr>
          <a:xfrm>
            <a:off x="6491496" y="905164"/>
            <a:ext cx="5353016" cy="4417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Ensemble</a:t>
            </a:r>
            <a:r>
              <a:rPr lang="en-AU" sz="2400" dirty="0"/>
              <a:t> of nearest neighbour classifiers using distance between histograms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when fitting model, each base classifier produces a LOOCV estimate. These are combined to produce the overall estimate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Positive Bias? </a:t>
            </a:r>
            <a:r>
              <a:rPr lang="en-AU" sz="2400" dirty="0"/>
              <a:t>likely to be optimistic since weight found after optimisation process</a:t>
            </a:r>
          </a:p>
        </p:txBody>
      </p:sp>
    </p:spTree>
    <p:extLst>
      <p:ext uri="{BB962C8B-B14F-4D97-AF65-F5344CB8AC3E}">
        <p14:creationId xmlns:p14="http://schemas.microsoft.com/office/powerpoint/2010/main" val="26840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/>
          </a:bodyPr>
          <a:lstStyle/>
          <a:p>
            <a:r>
              <a:rPr lang="en-GB" dirty="0"/>
              <a:t>Convolution based: The Arsenal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338E7-F802-4DFB-BF3B-35384B9920D0}"/>
              </a:ext>
            </a:extLst>
          </p:cNvPr>
          <p:cNvSpPr/>
          <p:nvPr/>
        </p:nvSpPr>
        <p:spPr>
          <a:xfrm>
            <a:off x="1240406" y="1131180"/>
            <a:ext cx="4045478" cy="2503604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7EEFC-A5CA-428F-8542-E9CD4E13BD2B}"/>
              </a:ext>
            </a:extLst>
          </p:cNvPr>
          <p:cNvSpPr/>
          <p:nvPr/>
        </p:nvSpPr>
        <p:spPr>
          <a:xfrm>
            <a:off x="1392774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1</a:t>
            </a:r>
            <a:endParaRPr lang="en-GB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E31F1-A358-4C42-A3BE-74580C0C923F}"/>
              </a:ext>
            </a:extLst>
          </p:cNvPr>
          <p:cNvCxnSpPr>
            <a:cxnSpLocks/>
          </p:cNvCxnSpPr>
          <p:nvPr/>
        </p:nvCxnSpPr>
        <p:spPr>
          <a:xfrm>
            <a:off x="1796061" y="2414729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BDBD59-2287-475A-9D32-D5D95D636378}"/>
              </a:ext>
            </a:extLst>
          </p:cNvPr>
          <p:cNvSpPr/>
          <p:nvPr/>
        </p:nvSpPr>
        <p:spPr>
          <a:xfrm>
            <a:off x="1649949" y="2823922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2</a:t>
            </a:r>
            <a:endParaRPr lang="en-GB" dirty="0">
              <a:solidFill>
                <a:srgbClr val="50006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A6D20-B7CA-4155-ABE3-41919FF6FD3D}"/>
              </a:ext>
            </a:extLst>
          </p:cNvPr>
          <p:cNvSpPr/>
          <p:nvPr/>
        </p:nvSpPr>
        <p:spPr>
          <a:xfrm>
            <a:off x="2338954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2</a:t>
            </a:r>
            <a:endParaRPr lang="en-GB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85F12-3910-4CD1-A462-79F5130EEB7D}"/>
              </a:ext>
            </a:extLst>
          </p:cNvPr>
          <p:cNvSpPr/>
          <p:nvPr/>
        </p:nvSpPr>
        <p:spPr>
          <a:xfrm>
            <a:off x="3285134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3</a:t>
            </a:r>
            <a:endParaRPr lang="en-GB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C2CF6A-F058-468F-BCB7-3ABDA6ECB8FB}"/>
              </a:ext>
            </a:extLst>
          </p:cNvPr>
          <p:cNvSpPr/>
          <p:nvPr/>
        </p:nvSpPr>
        <p:spPr>
          <a:xfrm>
            <a:off x="4208371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4</a:t>
            </a:r>
            <a:endParaRPr lang="en-GB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2A52C8-53E7-45C8-9AB7-DE207CBCE92D}"/>
              </a:ext>
            </a:extLst>
          </p:cNvPr>
          <p:cNvCxnSpPr>
            <a:cxnSpLocks/>
          </p:cNvCxnSpPr>
          <p:nvPr/>
        </p:nvCxnSpPr>
        <p:spPr>
          <a:xfrm>
            <a:off x="2729511" y="2414729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7A11F4B-28BA-48C2-8844-289935A17172}"/>
              </a:ext>
            </a:extLst>
          </p:cNvPr>
          <p:cNvSpPr/>
          <p:nvPr/>
        </p:nvSpPr>
        <p:spPr>
          <a:xfrm>
            <a:off x="2583399" y="2823922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3</a:t>
            </a:r>
            <a:endParaRPr lang="en-GB" dirty="0">
              <a:solidFill>
                <a:srgbClr val="500064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D1DE2-5CB3-4C01-AA58-13904FBE7B1C}"/>
              </a:ext>
            </a:extLst>
          </p:cNvPr>
          <p:cNvCxnSpPr>
            <a:cxnSpLocks/>
          </p:cNvCxnSpPr>
          <p:nvPr/>
        </p:nvCxnSpPr>
        <p:spPr>
          <a:xfrm>
            <a:off x="3662252" y="2424636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63656-1FF9-43B0-A3AD-5E2FC7C7E40E}"/>
              </a:ext>
            </a:extLst>
          </p:cNvPr>
          <p:cNvSpPr/>
          <p:nvPr/>
        </p:nvSpPr>
        <p:spPr>
          <a:xfrm>
            <a:off x="3516140" y="2833829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2</a:t>
            </a:r>
            <a:endParaRPr lang="en-GB" dirty="0">
              <a:solidFill>
                <a:srgbClr val="500064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2AC43C-DFE8-44C0-813C-6FFF660F403B}"/>
              </a:ext>
            </a:extLst>
          </p:cNvPr>
          <p:cNvCxnSpPr>
            <a:cxnSpLocks/>
          </p:cNvCxnSpPr>
          <p:nvPr/>
        </p:nvCxnSpPr>
        <p:spPr>
          <a:xfrm>
            <a:off x="4584759" y="2414729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CD61D7-8036-4E8B-8402-638C312896EB}"/>
              </a:ext>
            </a:extLst>
          </p:cNvPr>
          <p:cNvSpPr/>
          <p:nvPr/>
        </p:nvSpPr>
        <p:spPr>
          <a:xfrm>
            <a:off x="4448881" y="2833829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4</a:t>
            </a:r>
            <a:endParaRPr lang="en-GB" dirty="0">
              <a:solidFill>
                <a:srgbClr val="500064"/>
              </a:solidFill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DB4F8CB-0837-44F7-B698-B60356A24E71}"/>
              </a:ext>
            </a:extLst>
          </p:cNvPr>
          <p:cNvSpPr txBox="1">
            <a:spLocks/>
          </p:cNvSpPr>
          <p:nvPr/>
        </p:nvSpPr>
        <p:spPr>
          <a:xfrm>
            <a:off x="1133319" y="1167518"/>
            <a:ext cx="3368541" cy="57615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dirty="0">
                <a:solidFill>
                  <a:srgbClr val="500064"/>
                </a:solidFill>
              </a:rPr>
              <a:t>Arsenal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FD3D1F-361B-5880-9528-F0E893206370}"/>
              </a:ext>
            </a:extLst>
          </p:cNvPr>
          <p:cNvSpPr txBox="1">
            <a:spLocks/>
          </p:cNvSpPr>
          <p:nvPr/>
        </p:nvSpPr>
        <p:spPr>
          <a:xfrm>
            <a:off x="6906118" y="3325090"/>
            <a:ext cx="5353016" cy="2607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Ensemble</a:t>
            </a:r>
            <a:r>
              <a:rPr lang="en-AU" sz="2400" dirty="0"/>
              <a:t> of </a:t>
            </a:r>
            <a:r>
              <a:rPr lang="en-AU" sz="2400" dirty="0" err="1"/>
              <a:t>RocketClassifier</a:t>
            </a:r>
            <a:r>
              <a:rPr lang="en-AU" sz="2400" dirty="0"/>
              <a:t> </a:t>
            </a:r>
            <a:r>
              <a:rPr lang="en-AU" sz="2400" b="1" dirty="0"/>
              <a:t>pipeline</a:t>
            </a:r>
            <a:r>
              <a:rPr lang="en-AU" sz="2400" dirty="0"/>
              <a:t>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Combine Out of Bag estimates for each component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Negative Bias? </a:t>
            </a:r>
            <a:r>
              <a:rPr lang="en-AU" sz="2400" dirty="0"/>
              <a:t>likely to be slightly pessimistic because estimates from smaller train sets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68A2F-A7AF-A6C1-1316-4732FF1321A6}"/>
              </a:ext>
            </a:extLst>
          </p:cNvPr>
          <p:cNvSpPr txBox="1"/>
          <p:nvPr/>
        </p:nvSpPr>
        <p:spPr>
          <a:xfrm>
            <a:off x="6446982" y="1598152"/>
            <a:ext cx="4385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RocketClassifier</a:t>
            </a:r>
            <a:r>
              <a:rPr lang="en-GB" sz="2400" dirty="0"/>
              <a:t> does not produce probability estimates, so our solution is to simply ensemble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C389429-7DFC-1C53-2727-803BB492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" y="3860800"/>
            <a:ext cx="6932336" cy="29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1C80A-C5B2-5517-5691-C6E47632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8" y="1489753"/>
            <a:ext cx="7991612" cy="347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/>
          </a:bodyPr>
          <a:lstStyle/>
          <a:p>
            <a:r>
              <a:rPr lang="en-GB" dirty="0"/>
              <a:t>Interval Based: </a:t>
            </a:r>
            <a:r>
              <a:rPr lang="en-GB" dirty="0" err="1"/>
              <a:t>DrCIF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09FC91-4532-D308-46C2-FE036C8FA917}"/>
              </a:ext>
            </a:extLst>
          </p:cNvPr>
          <p:cNvSpPr txBox="1">
            <a:spLocks/>
          </p:cNvSpPr>
          <p:nvPr/>
        </p:nvSpPr>
        <p:spPr>
          <a:xfrm>
            <a:off x="100374" y="5066617"/>
            <a:ext cx="11749881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Ensemble</a:t>
            </a:r>
            <a:r>
              <a:rPr lang="en-AU" sz="2400" dirty="0"/>
              <a:t> of decision tree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Combine out of bag estimates for each component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Negative Bias? </a:t>
            </a:r>
            <a:r>
              <a:rPr lang="en-AU" sz="2400" dirty="0"/>
              <a:t>likely to be slightly pessimistic because estimates from smaller train sets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8726-151F-F20E-B0B0-F8653B60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17" y="0"/>
            <a:ext cx="5212783" cy="20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300" y="193623"/>
            <a:ext cx="3281400" cy="824557"/>
          </a:xfrm>
        </p:spPr>
        <p:txBody>
          <a:bodyPr>
            <a:normAutofit/>
          </a:bodyPr>
          <a:lstStyle/>
          <a:p>
            <a:r>
              <a:rPr lang="en-GB" dirty="0"/>
              <a:t>HC2 Bias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09FC91-4532-D308-46C2-FE036C8FA917}"/>
              </a:ext>
            </a:extLst>
          </p:cNvPr>
          <p:cNvSpPr txBox="1">
            <a:spLocks/>
          </p:cNvSpPr>
          <p:nvPr/>
        </p:nvSpPr>
        <p:spPr>
          <a:xfrm>
            <a:off x="2650734" y="5615278"/>
            <a:ext cx="5732980" cy="531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2400" dirty="0"/>
              <a:t>Somewhat confounded our prior beliefs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A3AC-E78A-3AA7-E418-B32D96CA2AD1}"/>
              </a:ext>
            </a:extLst>
          </p:cNvPr>
          <p:cNvSpPr txBox="1"/>
          <p:nvPr/>
        </p:nvSpPr>
        <p:spPr>
          <a:xfrm>
            <a:off x="480316" y="1052719"/>
            <a:ext cx="10492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>
                <a:latin typeface="CMR8"/>
              </a:rPr>
              <a:t>Summary of the difference between estimated and observed test accuracy for HC2</a:t>
            </a:r>
          </a:p>
          <a:p>
            <a:pPr algn="l"/>
            <a:r>
              <a:rPr lang="en-GB" sz="2400" b="0" i="0" u="none" strike="noStrike" baseline="0" dirty="0">
                <a:latin typeface="CMR8"/>
              </a:rPr>
              <a:t>and its components. A positive value means that the classier is overestimating accuracy from the train data.</a:t>
            </a:r>
            <a:endParaRPr lang="en-GB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8F8AA-B247-CD9F-8878-4A628BE1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1" y="2287587"/>
            <a:ext cx="1039322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3" y="0"/>
            <a:ext cx="5223216" cy="824557"/>
          </a:xfrm>
        </p:spPr>
        <p:txBody>
          <a:bodyPr>
            <a:normAutofit/>
          </a:bodyPr>
          <a:lstStyle/>
          <a:p>
            <a:r>
              <a:rPr lang="en-GB" dirty="0"/>
              <a:t>Bake off Redux (2024)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5332289" y="0"/>
            <a:ext cx="6759123" cy="1254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 err="1"/>
              <a:t>MultiRocket</a:t>
            </a:r>
            <a:r>
              <a:rPr lang="en-AU" sz="2000" dirty="0"/>
              <a:t>-Hydra and HC2 best performing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H-</a:t>
            </a:r>
            <a:r>
              <a:rPr lang="en-AU" sz="2000" dirty="0" err="1"/>
              <a:t>InceptionTime</a:t>
            </a:r>
            <a:r>
              <a:rPr lang="en-AU" sz="2000" dirty="0"/>
              <a:t> best of deep learners, and catching up?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RDST Weasel2.0 (W 2.0), QUANT, </a:t>
            </a:r>
            <a:r>
              <a:rPr lang="en-AU" sz="2000" dirty="0" err="1"/>
              <a:t>FreshPrince</a:t>
            </a:r>
            <a:r>
              <a:rPr lang="en-AU" sz="2000" dirty="0"/>
              <a:t> (FP) and Proximity Forest (PF) best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8BC91-D3E4-75B0-FD5A-F591C8B6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1359231"/>
            <a:ext cx="12192000" cy="54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9: Hybrids</a:t>
            </a:r>
            <a:endParaRPr lang="en-AU" sz="4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C594524-D47A-E536-4F4C-2F51360DCA7B}"/>
              </a:ext>
            </a:extLst>
          </p:cNvPr>
          <p:cNvSpPr txBox="1">
            <a:spLocks/>
          </p:cNvSpPr>
          <p:nvPr/>
        </p:nvSpPr>
        <p:spPr>
          <a:xfrm>
            <a:off x="923144" y="4126808"/>
            <a:ext cx="9041259" cy="22819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Basic hypothesis</a:t>
            </a:r>
            <a:r>
              <a:rPr lang="en-US" sz="3000" dirty="0"/>
              <a:t>: </a:t>
            </a:r>
          </a:p>
          <a:p>
            <a:r>
              <a:rPr lang="en-US" sz="3000" dirty="0"/>
              <a:t>If there is no prior knowledge as to the best approach, </a:t>
            </a:r>
            <a:r>
              <a:rPr lang="en-US" sz="3000" dirty="0" err="1"/>
              <a:t>ensembling</a:t>
            </a:r>
            <a:r>
              <a:rPr lang="en-US" sz="3000" dirty="0"/>
              <a:t> strong classifiers over different representations is the best approach</a:t>
            </a:r>
            <a:endParaRPr lang="en-AU" sz="3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DEA89F3-FB95-6A59-25DF-274862CA8D3D}"/>
              </a:ext>
            </a:extLst>
          </p:cNvPr>
          <p:cNvSpPr txBox="1">
            <a:spLocks/>
          </p:cNvSpPr>
          <p:nvPr/>
        </p:nvSpPr>
        <p:spPr>
          <a:xfrm>
            <a:off x="912629" y="963719"/>
            <a:ext cx="9670641" cy="21747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Many algorithms implicitly combine different representations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MultiRocket</a:t>
            </a:r>
            <a:r>
              <a:rPr lang="en-AU" sz="2400" dirty="0"/>
              <a:t> combines convolutions and dictionaries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MrSQM</a:t>
            </a:r>
            <a:r>
              <a:rPr lang="en-AU" sz="2400" dirty="0"/>
              <a:t> could be classed as dictionary or </a:t>
            </a:r>
            <a:r>
              <a:rPr lang="en-AU" sz="2400" dirty="0" err="1"/>
              <a:t>shapelet</a:t>
            </a:r>
            <a:endParaRPr lang="en-A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TS-CHIEF combines distance and dictionary approaches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DrCIF</a:t>
            </a:r>
            <a:r>
              <a:rPr lang="en-AU" sz="2400" dirty="0"/>
              <a:t> and WEASEL use spectral features</a:t>
            </a:r>
          </a:p>
          <a:p>
            <a:pPr algn="l"/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27808-17D8-8110-3DD1-B12A7C2D1D82}"/>
              </a:ext>
            </a:extLst>
          </p:cNvPr>
          <p:cNvSpPr txBox="1"/>
          <p:nvPr/>
        </p:nvSpPr>
        <p:spPr>
          <a:xfrm>
            <a:off x="618836" y="3092992"/>
            <a:ext cx="100399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This section focusses on meta ensembles that explicitly combine classifiers on strong classifiers built on each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Collective of Transformation-based Ensembles (COTE)</a:t>
            </a:r>
            <a:endParaRPr lang="en-AU"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75EB13C-E3C8-D67D-F769-325D25D3EDBF}"/>
              </a:ext>
            </a:extLst>
          </p:cNvPr>
          <p:cNvSpPr/>
          <p:nvPr/>
        </p:nvSpPr>
        <p:spPr>
          <a:xfrm>
            <a:off x="0" y="2688308"/>
            <a:ext cx="12049125" cy="582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DEE86-47B7-1409-A93B-FF326DD5D9C5}"/>
              </a:ext>
            </a:extLst>
          </p:cNvPr>
          <p:cNvSpPr txBox="1"/>
          <p:nvPr/>
        </p:nvSpPr>
        <p:spPr>
          <a:xfrm>
            <a:off x="795851" y="2071519"/>
            <a:ext cx="17107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Flat COTE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A11CC-2DBB-25EE-DF19-B7A1777DEAEA}"/>
              </a:ext>
            </a:extLst>
          </p:cNvPr>
          <p:cNvSpPr txBox="1"/>
          <p:nvPr/>
        </p:nvSpPr>
        <p:spPr>
          <a:xfrm>
            <a:off x="3390158" y="2021626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alpha 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30730-FB8A-46DB-9E61-DA0DD81E58B3}"/>
              </a:ext>
            </a:extLst>
          </p:cNvPr>
          <p:cNvSpPr txBox="1"/>
          <p:nvPr/>
        </p:nvSpPr>
        <p:spPr>
          <a:xfrm>
            <a:off x="6278941" y="2012082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V1 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E092F-AF3D-247E-026A-DD98392A8CA8}"/>
              </a:ext>
            </a:extLst>
          </p:cNvPr>
          <p:cNvSpPr txBox="1"/>
          <p:nvPr/>
        </p:nvSpPr>
        <p:spPr>
          <a:xfrm>
            <a:off x="8270416" y="2021626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V2 [4]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9C0A-41AF-0B4F-7211-E557B8AF9CD4}"/>
              </a:ext>
            </a:extLst>
          </p:cNvPr>
          <p:cNvSpPr txBox="1"/>
          <p:nvPr/>
        </p:nvSpPr>
        <p:spPr>
          <a:xfrm>
            <a:off x="1295288" y="27766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D586F-3D83-F770-D80F-D8A08DF83BBF}"/>
              </a:ext>
            </a:extLst>
          </p:cNvPr>
          <p:cNvSpPr txBox="1"/>
          <p:nvPr/>
        </p:nvSpPr>
        <p:spPr>
          <a:xfrm>
            <a:off x="8817941" y="27511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D9589-9CA2-264B-6D52-8B23DBAA1092}"/>
              </a:ext>
            </a:extLst>
          </p:cNvPr>
          <p:cNvSpPr txBox="1"/>
          <p:nvPr/>
        </p:nvSpPr>
        <p:spPr>
          <a:xfrm>
            <a:off x="6778376" y="278189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98BEE-0B4F-B1DC-B98F-03E3E3164174}"/>
              </a:ext>
            </a:extLst>
          </p:cNvPr>
          <p:cNvSpPr txBox="1"/>
          <p:nvPr/>
        </p:nvSpPr>
        <p:spPr>
          <a:xfrm>
            <a:off x="3886387" y="279508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303505-A777-7685-C842-8088A2FCDFA0}"/>
              </a:ext>
            </a:extLst>
          </p:cNvPr>
          <p:cNvSpPr txBox="1">
            <a:spLocks/>
          </p:cNvSpPr>
          <p:nvPr/>
        </p:nvSpPr>
        <p:spPr>
          <a:xfrm>
            <a:off x="126151" y="479969"/>
            <a:ext cx="10507602" cy="124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Basic hypothesis: if there is no prior knowledge as to the best approach, </a:t>
            </a:r>
            <a:r>
              <a:rPr lang="en-US" sz="2400" dirty="0" err="1"/>
              <a:t>ensembling</a:t>
            </a:r>
            <a:r>
              <a:rPr lang="en-US" sz="2400" dirty="0"/>
              <a:t> strong classifiers over different representations is the best approach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C486-65F9-A6C3-3EC4-7C54C9FE73FB}"/>
              </a:ext>
            </a:extLst>
          </p:cNvPr>
          <p:cNvSpPr txBox="1"/>
          <p:nvPr/>
        </p:nvSpPr>
        <p:spPr>
          <a:xfrm>
            <a:off x="2325180" y="3350421"/>
            <a:ext cx="17107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TS-CHIEF [5]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36396-4503-0366-CE0E-C905616E4302}"/>
              </a:ext>
            </a:extLst>
          </p:cNvPr>
          <p:cNvSpPr txBox="1"/>
          <p:nvPr/>
        </p:nvSpPr>
        <p:spPr>
          <a:xfrm>
            <a:off x="9086180" y="3271187"/>
            <a:ext cx="25839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MultiRocket</a:t>
            </a:r>
            <a:r>
              <a:rPr lang="en-GB" sz="2000" dirty="0"/>
              <a:t>-Hydra [6]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AEB14-4565-CECC-6E63-657534230742}"/>
              </a:ext>
            </a:extLst>
          </p:cNvPr>
          <p:cNvSpPr txBox="1"/>
          <p:nvPr/>
        </p:nvSpPr>
        <p:spPr>
          <a:xfrm>
            <a:off x="0" y="4169692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[1] A Bagnall, J Lines, J Hills, A Bostrom, Time-series classification with COTE: the collective of transformation-based ensembles, </a:t>
            </a:r>
          </a:p>
          <a:p>
            <a:r>
              <a:rPr lang="en-GB" sz="1400" dirty="0"/>
              <a:t>IEEE Transactions on Knowledge and Data Engineering 27 (9), 2522-2535, 2015</a:t>
            </a:r>
          </a:p>
          <a:p>
            <a:r>
              <a:rPr lang="en-GB" sz="1400" dirty="0"/>
              <a:t>[2] J Lines, S Taylor, A Bagnall, Time series classification with HIVE-COTE: The hierarchical vote collective of transformation-based ensembles</a:t>
            </a:r>
          </a:p>
          <a:p>
            <a:r>
              <a:rPr lang="en-GB" sz="1400" dirty="0"/>
              <a:t>ACM Transactions on Knowledge Discovery from Data (TKDD) 12 (5), 1-35, 2018</a:t>
            </a:r>
          </a:p>
          <a:p>
            <a:r>
              <a:rPr lang="en-GB" sz="1400" dirty="0"/>
              <a:t>[3] A Bagnall, M Flynn, J Large, J Lines, M Middlehurst, On the usage and performance of the hierarchical vote collective of transformation-based ensembles version 1.0 (HIVE-COTE v1. 0), 5th ECML PKDD Workshop on Advanced Analytics and Learning on Temporal Data (AALTD), 2020 </a:t>
            </a:r>
          </a:p>
          <a:p>
            <a:r>
              <a:rPr lang="en-GB" sz="1400" dirty="0"/>
              <a:t>[4] M Middlehurst, J Large, M Flynn, J Lines, A Bostrom, A Bagnall, HIVE-COTE 2.0: a new meta ensemble for time series classification, Machine Learning 110 (11), 3211-3243, 2021</a:t>
            </a:r>
          </a:p>
          <a:p>
            <a:r>
              <a:rPr lang="en-GB" sz="1400" dirty="0"/>
              <a:t>[5] A Shifaz, C Pelletier, F Petitjean, GI Webb, TS-CHIEF: a scalable and accurate forest algorithm for time series classification, Data Mining and Knowledge Discovery 34 (3), 742-775, 2020</a:t>
            </a:r>
          </a:p>
          <a:p>
            <a:r>
              <a:rPr lang="en-GB" sz="1400" dirty="0"/>
              <a:t>[6] CW Tan, A Dempster, C Bergmeir, GI Webb, </a:t>
            </a:r>
            <a:r>
              <a:rPr lang="en-GB" sz="1400" dirty="0" err="1"/>
              <a:t>MultiRocket</a:t>
            </a:r>
            <a:r>
              <a:rPr lang="en-GB" sz="1400" dirty="0"/>
              <a:t>: multiple pooling operators and transformations for fast and effective time series classification, Data Mining and Knowledge Discovery 36 (5), 1623-1646, 2022</a:t>
            </a:r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68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41844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Flat-COTE (2015) [1]</a:t>
            </a:r>
            <a:endParaRPr lang="en-A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14" t="51366" r="5571" b="8164"/>
          <a:stretch/>
        </p:blipFill>
        <p:spPr>
          <a:xfrm>
            <a:off x="92363" y="1728612"/>
            <a:ext cx="7231299" cy="303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84C03-DDF9-18BB-E523-6E10C193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3247611"/>
            <a:ext cx="7153644" cy="25264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362107" y="857596"/>
            <a:ext cx="10507602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Everything we had recently done chucked in an ensemble, with some frequency domain classifiers for good measure</a:t>
            </a:r>
            <a:endParaRPr lang="en-AU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859A68-55E6-B4C1-588D-6221794B39BC}"/>
              </a:ext>
            </a:extLst>
          </p:cNvPr>
          <p:cNvSpPr txBox="1">
            <a:spLocks/>
          </p:cNvSpPr>
          <p:nvPr/>
        </p:nvSpPr>
        <p:spPr>
          <a:xfrm>
            <a:off x="7833290" y="2650039"/>
            <a:ext cx="4358710" cy="2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Winner of first bake off</a:t>
            </a:r>
          </a:p>
          <a:p>
            <a:pPr algn="l"/>
            <a:r>
              <a:rPr lang="en-US" sz="2400" b="1" dirty="0"/>
              <a:t>Very slow</a:t>
            </a:r>
            <a:r>
              <a:rPr lang="en-US" sz="2400" dirty="0"/>
              <a:t>: full </a:t>
            </a:r>
            <a:r>
              <a:rPr lang="en-US" sz="2400" dirty="0" err="1"/>
              <a:t>shapelet</a:t>
            </a:r>
            <a:r>
              <a:rPr lang="en-US" sz="2400" dirty="0"/>
              <a:t> enumeration and distance based</a:t>
            </a:r>
          </a:p>
          <a:p>
            <a:pPr algn="l"/>
            <a:r>
              <a:rPr lang="en-US" sz="2400" b="1" dirty="0"/>
              <a:t>Unstructured</a:t>
            </a:r>
            <a:r>
              <a:rPr lang="en-US" sz="2400" dirty="0"/>
              <a:t>: more EE classifiers, greater weight in the ensemble.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1EF78-54D4-DBFB-0C0D-6500EE1EEBE5}"/>
              </a:ext>
            </a:extLst>
          </p:cNvPr>
          <p:cNvSpPr txBox="1"/>
          <p:nvPr/>
        </p:nvSpPr>
        <p:spPr>
          <a:xfrm>
            <a:off x="166255" y="6029455"/>
            <a:ext cx="12025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1] A Bagnall, J Lines, J Hills, A Bostrom, </a:t>
            </a:r>
            <a:r>
              <a:rPr lang="en-GB" sz="1800" i="1" dirty="0"/>
              <a:t>Time-series classification with COTE: the collective of transformation-based ensembles </a:t>
            </a:r>
            <a:r>
              <a:rPr lang="en-GB" sz="1800" b="1" dirty="0"/>
              <a:t>IEEE Transactions on Knowledge and Data Engineering</a:t>
            </a:r>
            <a:r>
              <a:rPr lang="en-GB" sz="1800" dirty="0"/>
              <a:t> 27 (9), 2522-2535, 2015</a:t>
            </a:r>
          </a:p>
        </p:txBody>
      </p:sp>
    </p:spTree>
    <p:extLst>
      <p:ext uri="{BB962C8B-B14F-4D97-AF65-F5344CB8AC3E}">
        <p14:creationId xmlns:p14="http://schemas.microsoft.com/office/powerpoint/2010/main" val="2182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Heterogeneous Ensembles</a:t>
            </a:r>
            <a:endParaRPr lang="en-AU" sz="4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303505-A777-7685-C842-8088A2FCDFA0}"/>
              </a:ext>
            </a:extLst>
          </p:cNvPr>
          <p:cNvSpPr txBox="1">
            <a:spLocks/>
          </p:cNvSpPr>
          <p:nvPr/>
        </p:nvSpPr>
        <p:spPr>
          <a:xfrm>
            <a:off x="1060787" y="4337344"/>
            <a:ext cx="9367171" cy="2040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What estimators to use? </a:t>
            </a:r>
            <a:r>
              <a:rPr lang="en-US" sz="2600" dirty="0"/>
              <a:t>Diversity though estimator choice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How to estimate component performance on train data? </a:t>
            </a:r>
            <a:r>
              <a:rPr lang="en-US" sz="2600" dirty="0"/>
              <a:t>Cross validation is time consuming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What biases are introduced through these estimates?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How to combine estimates to get final predictions? </a:t>
            </a:r>
            <a:endParaRPr lang="en-AU" sz="2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FA670D-D033-4C12-AAAC-AB445D62DE6D}"/>
              </a:ext>
            </a:extLst>
          </p:cNvPr>
          <p:cNvSpPr txBox="1">
            <a:spLocks/>
          </p:cNvSpPr>
          <p:nvPr/>
        </p:nvSpPr>
        <p:spPr>
          <a:xfrm>
            <a:off x="642312" y="3053741"/>
            <a:ext cx="10507602" cy="124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F7F168-EF0D-CBC9-E098-A697654FDA4E}"/>
              </a:ext>
            </a:extLst>
          </p:cNvPr>
          <p:cNvSpPr txBox="1">
            <a:spLocks/>
          </p:cNvSpPr>
          <p:nvPr/>
        </p:nvSpPr>
        <p:spPr>
          <a:xfrm>
            <a:off x="1189720" y="3753764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Ensemble design</a:t>
            </a:r>
            <a:endParaRPr lang="en-AU" sz="4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6516A3-3876-B65E-41F2-0C349B892334}"/>
              </a:ext>
            </a:extLst>
          </p:cNvPr>
          <p:cNvSpPr txBox="1">
            <a:spLocks/>
          </p:cNvSpPr>
          <p:nvPr/>
        </p:nvSpPr>
        <p:spPr>
          <a:xfrm>
            <a:off x="912629" y="1067292"/>
            <a:ext cx="10507602" cy="2334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Basic hypothesis: </a:t>
            </a:r>
          </a:p>
          <a:p>
            <a:pPr marL="457200" indent="-457200" algn="l">
              <a:buAutoNum type="arabicParenBoth"/>
            </a:pPr>
            <a:r>
              <a:rPr lang="en-US" sz="2400" dirty="0"/>
              <a:t>if there is no prior knowledge as to the best approach, </a:t>
            </a:r>
            <a:r>
              <a:rPr lang="en-US" sz="2400" dirty="0" err="1"/>
              <a:t>ensembling</a:t>
            </a:r>
            <a:r>
              <a:rPr lang="en-US" sz="2400" dirty="0"/>
              <a:t> strong classifiers over different representations is the best approach</a:t>
            </a:r>
          </a:p>
          <a:p>
            <a:pPr marL="457200" indent="-457200" algn="l">
              <a:buFontTx/>
              <a:buAutoNum type="arabicParenBoth"/>
            </a:pPr>
            <a:r>
              <a:rPr lang="en-US" sz="2400" dirty="0"/>
              <a:t>Heterogeneous ensembles of a small number of strong estimators outperforms large homogeneous ensembles</a:t>
            </a: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4021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345" y="0"/>
            <a:ext cx="7823521" cy="1129079"/>
          </a:xfrm>
        </p:spPr>
        <p:txBody>
          <a:bodyPr/>
          <a:lstStyle/>
          <a:p>
            <a:r>
              <a:rPr lang="en-GB" dirty="0"/>
              <a:t>HIVE-COTE alpha (2018) [2]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1213665" y="1541685"/>
            <a:ext cx="10507602" cy="433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Modularise</a:t>
            </a:r>
            <a:r>
              <a:rPr lang="en-US" sz="2400" dirty="0"/>
              <a:t> into a meta ensemble: each component using a different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Adds dictionary based approach (BOSS)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Consolidates frequency domain approaches (RIF_S)</a:t>
            </a: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C08B-26CD-204B-2CB9-ABA177A5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3" y="2110343"/>
            <a:ext cx="11025424" cy="402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B09F9-F196-F30C-626E-2BAE961632D1}"/>
              </a:ext>
            </a:extLst>
          </p:cNvPr>
          <p:cNvSpPr txBox="1"/>
          <p:nvPr/>
        </p:nvSpPr>
        <p:spPr>
          <a:xfrm>
            <a:off x="206901" y="6131062"/>
            <a:ext cx="11778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[2] J Lines, S Taylor, A Bagnall, Time series classification with HIVE-COTE: </a:t>
            </a:r>
            <a:r>
              <a:rPr lang="en-GB" sz="1800" i="1" dirty="0"/>
              <a:t>The hierarchical vote collective of transformation-based ensembles </a:t>
            </a:r>
            <a:r>
              <a:rPr lang="en-GB" sz="1800" b="1" dirty="0"/>
              <a:t>ACM Transactions on Knowledge Discovery from Data</a:t>
            </a:r>
            <a:r>
              <a:rPr lang="en-GB" sz="1800" dirty="0"/>
              <a:t>12 (5), 1-35, 2018</a:t>
            </a:r>
          </a:p>
        </p:txBody>
      </p:sp>
    </p:spTree>
    <p:extLst>
      <p:ext uri="{BB962C8B-B14F-4D97-AF65-F5344CB8AC3E}">
        <p14:creationId xmlns:p14="http://schemas.microsoft.com/office/powerpoint/2010/main" val="369391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25" y="80607"/>
            <a:ext cx="5824402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HIVE-COTE V1 (2020) [3]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8017164" y="1122390"/>
            <a:ext cx="4197349" cy="349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Removed distance based Elastic Ensemble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randomised </a:t>
            </a:r>
            <a:r>
              <a:rPr lang="en-AU" sz="2400" dirty="0" err="1"/>
              <a:t>shapelet</a:t>
            </a:r>
            <a:r>
              <a:rPr lang="en-AU" sz="2400" dirty="0"/>
              <a:t> transform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new frequency based ensemble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B67BA-00B1-3DA4-0D4D-CCA4346D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5" y="740158"/>
            <a:ext cx="7745789" cy="5377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29D82-9EA3-A1CE-4DEB-03F7F984A4D5}"/>
              </a:ext>
            </a:extLst>
          </p:cNvPr>
          <p:cNvSpPr txBox="1"/>
          <p:nvPr/>
        </p:nvSpPr>
        <p:spPr>
          <a:xfrm>
            <a:off x="180108" y="6002022"/>
            <a:ext cx="11854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[3] A Bagnall, M Flynn, J Large, J Lines, M Middlehurst, </a:t>
            </a:r>
            <a:r>
              <a:rPr lang="en-GB" sz="1800" i="1" dirty="0"/>
              <a:t>On the usage and performance of the hierarchical vote collective of transformation-based ensembles version 1.0 (HIVE-COTEV1.0)</a:t>
            </a:r>
            <a:r>
              <a:rPr lang="en-GB" sz="1800" dirty="0"/>
              <a:t> </a:t>
            </a:r>
            <a:r>
              <a:rPr lang="en-GB" sz="1800" b="1" dirty="0"/>
              <a:t>Advanced Analytics and Learning on Temporal Data: 5th ECML PKDD Workshop 2020</a:t>
            </a:r>
          </a:p>
        </p:txBody>
      </p:sp>
    </p:spTree>
    <p:extLst>
      <p:ext uri="{BB962C8B-B14F-4D97-AF65-F5344CB8AC3E}">
        <p14:creationId xmlns:p14="http://schemas.microsoft.com/office/powerpoint/2010/main" val="29861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25" y="80607"/>
            <a:ext cx="5824402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HIVE-COTE V2 (2021) [4]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7994651" y="1707767"/>
            <a:ext cx="4197349" cy="349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new dictionary classifier (TDE), convolution based (the Arsenal) and interval based (</a:t>
            </a:r>
            <a:r>
              <a:rPr lang="en-AU" sz="2400" dirty="0" err="1"/>
              <a:t>DrCIF</a:t>
            </a:r>
            <a:r>
              <a:rPr lang="en-AU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Dropped spectral RISE (frequency domain embedded in other classifiers)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Improved methods for estimating accuracy from the train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29D82-9EA3-A1CE-4DEB-03F7F984A4D5}"/>
              </a:ext>
            </a:extLst>
          </p:cNvPr>
          <p:cNvSpPr txBox="1"/>
          <p:nvPr/>
        </p:nvSpPr>
        <p:spPr>
          <a:xfrm>
            <a:off x="180108" y="6002022"/>
            <a:ext cx="11854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[4] M Middlehurst, J Large, M Flynn, J Lines, A Bostrom, A Bagnall. </a:t>
            </a:r>
            <a:r>
              <a:rPr lang="en-GB" sz="1800" i="1" dirty="0"/>
              <a:t>HIVE-COTE 2.0: a new meta ensemble for time series classification</a:t>
            </a:r>
            <a:r>
              <a:rPr lang="en-GB" sz="1800" dirty="0"/>
              <a:t> </a:t>
            </a:r>
            <a:r>
              <a:rPr lang="en-GB" sz="1800" b="1" dirty="0"/>
              <a:t>Machine Learning</a:t>
            </a:r>
            <a:r>
              <a:rPr lang="en-GB" sz="1800" dirty="0"/>
              <a:t> 110 (11), 3211-3243, 2021</a:t>
            </a:r>
            <a:endParaRPr lang="en-GB" sz="1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D9ACE8-7439-41CC-B6BF-47EBDBDA5883}"/>
              </a:ext>
            </a:extLst>
          </p:cNvPr>
          <p:cNvGrpSpPr/>
          <p:nvPr/>
        </p:nvGrpSpPr>
        <p:grpSpPr>
          <a:xfrm>
            <a:off x="113020" y="704043"/>
            <a:ext cx="7654762" cy="5297979"/>
            <a:chOff x="415600" y="1347021"/>
            <a:chExt cx="7729538" cy="5333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D5DD87-8AE3-4EB6-8FF1-9E55C40BD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47" b="2743"/>
            <a:stretch/>
          </p:blipFill>
          <p:spPr>
            <a:xfrm>
              <a:off x="415600" y="1347021"/>
              <a:ext cx="7729538" cy="53331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15946E-2B69-4557-A602-DE349C90A4D6}"/>
                </a:ext>
              </a:extLst>
            </p:cNvPr>
            <p:cNvSpPr/>
            <p:nvPr/>
          </p:nvSpPr>
          <p:spPr>
            <a:xfrm>
              <a:off x="1092379" y="4206240"/>
              <a:ext cx="85406" cy="312420"/>
            </a:xfrm>
            <a:prstGeom prst="rect">
              <a:avLst/>
            </a:prstGeom>
            <a:solidFill>
              <a:srgbClr val="F1894B"/>
            </a:solidFill>
            <a:ln>
              <a:solidFill>
                <a:srgbClr val="F18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318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172971"/>
            <a:ext cx="11286837" cy="824557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Shapelet</a:t>
            </a:r>
            <a:r>
              <a:rPr lang="en-GB" dirty="0"/>
              <a:t> Based: </a:t>
            </a:r>
            <a:r>
              <a:rPr lang="en-GB" dirty="0" err="1"/>
              <a:t>Shapelet</a:t>
            </a:r>
            <a:r>
              <a:rPr lang="en-GB" dirty="0"/>
              <a:t> Transform Classifier (STC)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175B72-0DC0-47B1-9B0E-B98BEC8C27CB}"/>
              </a:ext>
            </a:extLst>
          </p:cNvPr>
          <p:cNvGrpSpPr/>
          <p:nvPr/>
        </p:nvGrpSpPr>
        <p:grpSpPr>
          <a:xfrm>
            <a:off x="211258" y="1503894"/>
            <a:ext cx="9245357" cy="2101846"/>
            <a:chOff x="1546763" y="2825655"/>
            <a:chExt cx="9445453" cy="21488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23D049-778B-486D-A4CE-C5AA996AF77C}"/>
                </a:ext>
              </a:extLst>
            </p:cNvPr>
            <p:cNvSpPr/>
            <p:nvPr/>
          </p:nvSpPr>
          <p:spPr>
            <a:xfrm>
              <a:off x="2806793" y="4078088"/>
              <a:ext cx="1300532" cy="890522"/>
            </a:xfrm>
            <a:prstGeom prst="rect">
              <a:avLst/>
            </a:prstGeom>
            <a:solidFill>
              <a:srgbClr val="5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/>
                <a:t>Randomly select </a:t>
              </a:r>
              <a:r>
                <a:rPr lang="en-US" sz="1200" i="1" dirty="0"/>
                <a:t>k</a:t>
              </a:r>
              <a:r>
                <a:rPr lang="en-US" sz="1200" dirty="0"/>
                <a:t> </a:t>
              </a:r>
              <a:r>
                <a:rPr lang="en-US" sz="1200" dirty="0" err="1"/>
                <a:t>shapelets</a:t>
              </a:r>
              <a:endParaRPr lang="en-GB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26A840-FA64-4482-978D-08B55C03A3BD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4107324" y="3270917"/>
              <a:ext cx="986596" cy="1252432"/>
            </a:xfrm>
            <a:prstGeom prst="straightConnector1">
              <a:avLst/>
            </a:prstGeom>
            <a:ln>
              <a:solidFill>
                <a:srgbClr val="00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50E4A2-D772-4E97-B49A-D910131EF245}"/>
                </a:ext>
              </a:extLst>
            </p:cNvPr>
            <p:cNvSpPr/>
            <p:nvPr/>
          </p:nvSpPr>
          <p:spPr>
            <a:xfrm>
              <a:off x="5092190" y="4078087"/>
              <a:ext cx="1348539" cy="890523"/>
            </a:xfrm>
            <a:prstGeom prst="rect">
              <a:avLst/>
            </a:prstGeom>
            <a:solidFill>
              <a:srgbClr val="5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/>
                <a:t>Keep top </a:t>
              </a:r>
              <a:r>
                <a:rPr lang="en-US" sz="1200" i="1" dirty="0"/>
                <a:t>s </a:t>
              </a:r>
              <a:r>
                <a:rPr lang="en-US" sz="1200" dirty="0" err="1"/>
                <a:t>shapelets</a:t>
              </a:r>
              <a:r>
                <a:rPr lang="en-US" sz="1200" dirty="0"/>
                <a:t> by information gain</a:t>
              </a:r>
              <a:endParaRPr lang="en-GB" sz="1200" i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D16593-5DF0-4D4C-94C6-DF49E342FA4C}"/>
                </a:ext>
              </a:extLst>
            </p:cNvPr>
            <p:cNvSpPr/>
            <p:nvPr/>
          </p:nvSpPr>
          <p:spPr>
            <a:xfrm>
              <a:off x="5093920" y="2825655"/>
              <a:ext cx="1348539" cy="890523"/>
            </a:xfrm>
            <a:prstGeom prst="rect">
              <a:avLst/>
            </a:prstGeom>
            <a:solidFill>
              <a:srgbClr val="5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Randomly select dimension for each </a:t>
              </a:r>
              <a:r>
                <a:rPr lang="en-US" sz="1200" dirty="0" err="1">
                  <a:solidFill>
                    <a:schemeClr val="bg1"/>
                  </a:solidFill>
                </a:rPr>
                <a:t>shapelet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3E1027-6C7E-4919-B021-02610DD2097D}"/>
                </a:ext>
              </a:extLst>
            </p:cNvPr>
            <p:cNvSpPr txBox="1"/>
            <p:nvPr/>
          </p:nvSpPr>
          <p:spPr>
            <a:xfrm>
              <a:off x="4041897" y="3160034"/>
              <a:ext cx="986596" cy="597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100" b="1" dirty="0">
                  <a:solidFill>
                    <a:srgbClr val="500064"/>
                  </a:solidFill>
                </a:rPr>
                <a:t>IF</a:t>
              </a:r>
              <a:r>
                <a:rPr lang="en-US" sz="1050" dirty="0">
                  <a:solidFill>
                    <a:srgbClr val="500064"/>
                  </a:solidFill>
                </a:rPr>
                <a:t> </a:t>
              </a:r>
              <a:r>
                <a:rPr lang="en-GB" sz="1050" dirty="0">
                  <a:solidFill>
                    <a:srgbClr val="500064"/>
                  </a:solidFill>
                </a:rPr>
                <a:t>data is multivariate</a:t>
              </a:r>
            </a:p>
            <a:p>
              <a:endParaRPr lang="en-GB" sz="1050" dirty="0">
                <a:solidFill>
                  <a:srgbClr val="500064"/>
                </a:solidFill>
              </a:endParaRPr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263FB99-FB06-4E26-A3F0-5BB860B57706}"/>
                </a:ext>
              </a:extLst>
            </p:cNvPr>
            <p:cNvSpPr txBox="1"/>
            <p:nvPr/>
          </p:nvSpPr>
          <p:spPr>
            <a:xfrm>
              <a:off x="4293746" y="4612249"/>
              <a:ext cx="1092088" cy="26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100" b="1" dirty="0">
                  <a:solidFill>
                    <a:srgbClr val="500064"/>
                  </a:solidFill>
                </a:rPr>
                <a:t>ELSE</a:t>
              </a:r>
              <a:endParaRPr lang="en-GB" sz="1050" dirty="0">
                <a:solidFill>
                  <a:srgbClr val="500064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CE7FFA-88DB-493D-ADFA-C988C903BAD2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4107324" y="4523348"/>
              <a:ext cx="984865" cy="1"/>
            </a:xfrm>
            <a:prstGeom prst="straightConnector1">
              <a:avLst/>
            </a:prstGeom>
            <a:ln>
              <a:solidFill>
                <a:srgbClr val="00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64F2A2-2B7A-4430-83B1-5890EDBF43F9}"/>
                </a:ext>
              </a:extLst>
            </p:cNvPr>
            <p:cNvSpPr/>
            <p:nvPr/>
          </p:nvSpPr>
          <p:spPr>
            <a:xfrm>
              <a:off x="1546763" y="4069111"/>
              <a:ext cx="960124" cy="890522"/>
            </a:xfrm>
            <a:prstGeom prst="rect">
              <a:avLst/>
            </a:prstGeom>
            <a:solidFill>
              <a:srgbClr val="70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/>
                <a:t>Start</a:t>
              </a:r>
              <a:endParaRPr lang="en-GB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2B6DE4-981D-4BF6-913C-882A67B2ACFC}"/>
                </a:ext>
              </a:extLst>
            </p:cNvPr>
            <p:cNvSpPr/>
            <p:nvPr/>
          </p:nvSpPr>
          <p:spPr>
            <a:xfrm>
              <a:off x="10032092" y="4083988"/>
              <a:ext cx="960124" cy="89052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E92436-D0D6-424A-B6F5-0E3044248FA3}"/>
                </a:ext>
              </a:extLst>
            </p:cNvPr>
            <p:cNvCxnSpPr>
              <a:cxnSpLocks/>
              <a:stCxn id="24" idx="2"/>
              <a:endCxn id="23" idx="0"/>
            </p:cNvCxnSpPr>
            <p:nvPr/>
          </p:nvCxnSpPr>
          <p:spPr>
            <a:xfrm flipH="1">
              <a:off x="5766460" y="3716178"/>
              <a:ext cx="1731" cy="361908"/>
            </a:xfrm>
            <a:prstGeom prst="straightConnector1">
              <a:avLst/>
            </a:prstGeom>
            <a:ln>
              <a:solidFill>
                <a:srgbClr val="00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A3AB3-06DB-4BCD-A5E6-B1FB00731E3B}"/>
              </a:ext>
            </a:extLst>
          </p:cNvPr>
          <p:cNvSpPr/>
          <p:nvPr/>
        </p:nvSpPr>
        <p:spPr>
          <a:xfrm>
            <a:off x="6950727" y="2725918"/>
            <a:ext cx="1272981" cy="871041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/>
              <a:t>Build rotation forest classifier on features</a:t>
            </a:r>
            <a:endParaRPr lang="en-GB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C71FD-9B87-48FD-87D4-06B144725D47}"/>
              </a:ext>
            </a:extLst>
          </p:cNvPr>
          <p:cNvSpPr/>
          <p:nvPr/>
        </p:nvSpPr>
        <p:spPr>
          <a:xfrm>
            <a:off x="5362253" y="2734699"/>
            <a:ext cx="1294925" cy="871041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/>
              <a:t>Concatenate distances to all </a:t>
            </a:r>
            <a:r>
              <a:rPr lang="en-US" sz="1200" dirty="0" err="1"/>
              <a:t>shapelets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887861-8C32-47FD-AFE6-333510D4EBB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6657178" y="3161439"/>
            <a:ext cx="293549" cy="878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53BBB3-7618-44C9-A387-6940FBEF6A3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001547" y="3155669"/>
            <a:ext cx="335171" cy="8780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36C610-CAEB-497F-8C83-71318744463C}"/>
              </a:ext>
            </a:extLst>
          </p:cNvPr>
          <p:cNvCxnSpPr>
            <a:cxnSpLocks/>
          </p:cNvCxnSpPr>
          <p:nvPr/>
        </p:nvCxnSpPr>
        <p:spPr>
          <a:xfrm flipV="1">
            <a:off x="8197709" y="3175042"/>
            <a:ext cx="293549" cy="878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0134A-0CDD-44FD-A9BC-838D31CE47A1}"/>
              </a:ext>
            </a:extLst>
          </p:cNvPr>
          <p:cNvCxnSpPr>
            <a:cxnSpLocks/>
          </p:cNvCxnSpPr>
          <p:nvPr/>
        </p:nvCxnSpPr>
        <p:spPr>
          <a:xfrm flipV="1">
            <a:off x="1104055" y="3166261"/>
            <a:ext cx="293549" cy="878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29672F3A-124A-E8EC-BF22-A63B6D9F91CA}"/>
              </a:ext>
            </a:extLst>
          </p:cNvPr>
          <p:cNvSpPr txBox="1">
            <a:spLocks/>
          </p:cNvSpPr>
          <p:nvPr/>
        </p:nvSpPr>
        <p:spPr>
          <a:xfrm>
            <a:off x="211258" y="3904384"/>
            <a:ext cx="10761542" cy="1571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Pipeline</a:t>
            </a:r>
            <a:r>
              <a:rPr lang="en-AU" sz="2400" dirty="0"/>
              <a:t> of supervised transformation and rotation forest classifier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Do supervised transform, use rotation forest Out of Bag Accuracy as 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Positive Bias? </a:t>
            </a:r>
            <a:r>
              <a:rPr lang="en-AU" sz="2400" dirty="0"/>
              <a:t>likely to be optimistic since weight found supervised transform</a:t>
            </a:r>
          </a:p>
        </p:txBody>
      </p:sp>
    </p:spTree>
    <p:extLst>
      <p:ext uri="{BB962C8B-B14F-4D97-AF65-F5344CB8AC3E}">
        <p14:creationId xmlns:p14="http://schemas.microsoft.com/office/powerpoint/2010/main" val="263362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1175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CMR8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HIVE-COTE alpha (2018) [2]</vt:lpstr>
      <vt:lpstr>HIVE-COTE V1 (2020) [3]</vt:lpstr>
      <vt:lpstr>HIVE-COTE V2 (2021) [4]</vt:lpstr>
      <vt:lpstr>Shapelet Based: Shapelet Transform Classifier (STC)</vt:lpstr>
      <vt:lpstr>Interval Based: Temporal Dictionary Ensemble (TDE)</vt:lpstr>
      <vt:lpstr>Convolution based: The Arsenal</vt:lpstr>
      <vt:lpstr>Interval Based: DrCIF</vt:lpstr>
      <vt:lpstr>HC2 Bias</vt:lpstr>
      <vt:lpstr>Bake off Redux (2024)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 (CMP - Staff)</cp:lastModifiedBy>
  <cp:revision>98</cp:revision>
  <dcterms:created xsi:type="dcterms:W3CDTF">2024-07-02T05:26:03Z</dcterms:created>
  <dcterms:modified xsi:type="dcterms:W3CDTF">2024-08-21T11:53:45Z</dcterms:modified>
</cp:coreProperties>
</file>