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2" r:id="rId7"/>
    <p:sldId id="267" r:id="rId8"/>
    <p:sldId id="285" r:id="rId9"/>
    <p:sldId id="269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0C75AC"/>
    <a:srgbClr val="1B6872"/>
    <a:srgbClr val="002136"/>
    <a:srgbClr val="103350"/>
    <a:srgbClr val="0C4360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.net/what-is-ef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c-sharpcorner.com/article/introduce-entity-framework-with-ado-net-entity-data-mode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Over5000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Still loading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A0C8D-79EC-45D9-A154-78340CEB5FD5}"/>
              </a:ext>
            </a:extLst>
          </p:cNvPr>
          <p:cNvSpPr txBox="1">
            <a:spLocks/>
          </p:cNvSpPr>
          <p:nvPr/>
        </p:nvSpPr>
        <p:spPr>
          <a:xfrm>
            <a:off x="3235740" y="5422228"/>
            <a:ext cx="8956260" cy="776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err="1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Anghel</a:t>
            </a:r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 </a:t>
            </a:r>
            <a:r>
              <a:rPr lang="en-US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Marian  </a:t>
            </a:r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Cioncu Ionut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</a:rPr>
              <a:t>What we used: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C75AC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2019 by Microsoft</a:t>
            </a:r>
            <a:endParaRPr lang="en-US" sz="3200" dirty="0">
              <a:solidFill>
                <a:srgbClr val="0C75AC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aven Pro"/>
            </a:endParaRPr>
          </a:p>
          <a:p>
            <a:r>
              <a:rPr lang="en-US" sz="3200" b="0" i="0" dirty="0">
                <a:solidFill>
                  <a:srgbClr val="0C75AC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aven Pro"/>
              </a:rPr>
              <a:t>C# (Windows Form)</a:t>
            </a:r>
            <a:endParaRPr lang="en-US" sz="3200" dirty="0">
              <a:solidFill>
                <a:srgbClr val="0C75AC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aven Pr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b="0" i="0" dirty="0">
                <a:solidFill>
                  <a:srgbClr val="0C75AC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 Framework</a:t>
            </a:r>
            <a:r>
              <a:rPr lang="en-US" sz="3200" b="0" i="0" dirty="0">
                <a:solidFill>
                  <a:srgbClr val="0C75AC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aven Pro"/>
              </a:rPr>
              <a:t>  </a:t>
            </a:r>
          </a:p>
          <a:p>
            <a:r>
              <a:rPr lang="en-US" sz="3200" dirty="0">
                <a:solidFill>
                  <a:srgbClr val="0C75AC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ADO.NET Entity data model</a:t>
            </a:r>
            <a:endParaRPr lang="en-US" sz="3200" dirty="0">
              <a:solidFill>
                <a:srgbClr val="0C75AC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endParaRPr lang="en-US" sz="3200" b="0" i="0" dirty="0">
              <a:solidFill>
                <a:srgbClr val="CC0000"/>
              </a:solidFill>
              <a:effectLst/>
              <a:latin typeface="Maven Pro"/>
            </a:endParaRPr>
          </a:p>
          <a:p>
            <a:endParaRPr lang="en-US" sz="3200" b="0" i="0" dirty="0">
              <a:solidFill>
                <a:srgbClr val="CC0000"/>
              </a:solidFill>
              <a:effectLst/>
              <a:latin typeface="Maven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E584-8351-4A34-B953-B974AF702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open sans"/>
              </a:rPr>
              <a:t>Entity Framework is an Object-Relational Mapping (ORM) framework. An ORM structure provides database access and data operation process.</a:t>
            </a:r>
            <a:endParaRPr lang="en-US" dirty="0">
              <a:solidFill>
                <a:srgbClr val="63B7C6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Difference between </a:t>
            </a:r>
            <a:r>
              <a:rPr lang="en-US" b="1" i="0" dirty="0" err="1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ADO</a:t>
            </a:r>
            <a:r>
              <a:rPr lang="en-US" b="0" i="0" dirty="0" err="1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.</a:t>
            </a:r>
            <a:r>
              <a:rPr lang="en-US" b="1" i="0" dirty="0" err="1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Net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 and Entity Framework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Entity framework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 is an Object/Relational Mapping (O/RM) 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framework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. It is an enhancement to 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ADO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.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NET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 that gives developers an automated mechanism for accessing &amp; storing the data </a:t>
            </a:r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in the</a:t>
            </a:r>
            <a:r>
              <a:rPr lang="en-US" b="0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rial" panose="020B0604020202020204" pitchFamily="34" charset="0"/>
              </a:rPr>
              <a:t> database.</a:t>
            </a:r>
            <a:endParaRPr lang="en-US" dirty="0">
              <a:solidFill>
                <a:srgbClr val="63B7C6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Performance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5000 SQL Inserts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Time=1.149 SEC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Screenshot #1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Screenshot #2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Still Loading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hlinkClick r:id="rId8" action="ppaction://hlinksldjump"/>
            <a:extLst>
              <a:ext uri="{FF2B5EF4-FFF2-40B4-BE49-F238E27FC236}">
                <a16:creationId xmlns:a16="http://schemas.microsoft.com/office/drawing/2014/main" id="{1ED416C9-87D9-46B2-A53B-351D7C119A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9"/>
          <a:srcRect l="12653" r="12653"/>
          <a:stretch>
            <a:fillRect/>
          </a:stretch>
        </p:blipFill>
        <p:spPr/>
      </p:pic>
      <p:pic>
        <p:nvPicPr>
          <p:cNvPr id="11" name="Picture Placeholder 10">
            <a:hlinkClick r:id="rId10" action="ppaction://hlinksldjump"/>
            <a:extLst>
              <a:ext uri="{FF2B5EF4-FFF2-40B4-BE49-F238E27FC236}">
                <a16:creationId xmlns:a16="http://schemas.microsoft.com/office/drawing/2014/main" id="{5D77607B-18DA-4643-8467-E05CC4A8BAB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11"/>
          <a:srcRect l="31215" r="312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build="p"/>
      <p:bldP spid="20" grpId="0" build="p"/>
      <p:bldP spid="21" grpId="0" build="p"/>
      <p:bldP spid="22" grpId="0" build="p"/>
      <p:bldP spid="2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91" y="2892962"/>
            <a:ext cx="9910483" cy="2859313"/>
          </a:xfrm>
        </p:spPr>
        <p:txBody>
          <a:bodyPr/>
          <a:lstStyle/>
          <a:p>
            <a:r>
              <a:rPr lang="en-US" b="1" i="0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Amazon Ember"/>
              </a:rPr>
              <a:t>1st Rule Of Programming:- If It Works Don't Touch It:</a:t>
            </a:r>
            <a:br>
              <a:rPr lang="en-US" b="1" i="0" dirty="0">
                <a:solidFill>
                  <a:srgbClr val="0F1111"/>
                </a:solidFill>
                <a:effectLst/>
                <a:latin typeface="Amazon Ember"/>
              </a:rPr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118236887_931801997231191_3558737357396577240_n">
            <a:hlinkClick r:id="" action="ppaction://media"/>
            <a:extLst>
              <a:ext uri="{FF2B5EF4-FFF2-40B4-BE49-F238E27FC236}">
                <a16:creationId xmlns:a16="http://schemas.microsoft.com/office/drawing/2014/main" id="{0167644D-4CCA-4B87-BF38-C05BDC1635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1011" y="-498529"/>
            <a:ext cx="3793445" cy="25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7F4E4-2C60-4BC7-A593-37ABF2A29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63B7C6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36CC4-5683-45EE-9607-363595044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62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69B5B7-8FE7-4EE4-917F-06553D46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39" y="1378746"/>
            <a:ext cx="7833561" cy="4579079"/>
          </a:xfrm>
          <a:prstGeom prst="rect">
            <a:avLst/>
          </a:prstGeom>
        </p:spPr>
      </p:pic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BC3848E9-6132-437E-B39C-4533C9104F36}"/>
              </a:ext>
            </a:extLst>
          </p:cNvPr>
          <p:cNvSpPr/>
          <p:nvPr/>
        </p:nvSpPr>
        <p:spPr>
          <a:xfrm>
            <a:off x="1285104" y="2885303"/>
            <a:ext cx="1622854" cy="1087394"/>
          </a:xfrm>
          <a:prstGeom prst="leftArrow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2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4D896D-47FF-421B-94DF-78AE7EB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803" y="735227"/>
            <a:ext cx="6518197" cy="5387546"/>
          </a:xfrm>
          <a:prstGeom prst="rect">
            <a:avLst/>
          </a:prstGeom>
        </p:spPr>
      </p:pic>
      <p:sp>
        <p:nvSpPr>
          <p:cNvPr id="8" name="Arrow: Left 7">
            <a:hlinkClick r:id="rId3" action="ppaction://hlinksldjump"/>
            <a:extLst>
              <a:ext uri="{FF2B5EF4-FFF2-40B4-BE49-F238E27FC236}">
                <a16:creationId xmlns:a16="http://schemas.microsoft.com/office/drawing/2014/main" id="{8E4EC8DF-5F61-432F-9B19-F379086EE662}"/>
              </a:ext>
            </a:extLst>
          </p:cNvPr>
          <p:cNvSpPr/>
          <p:nvPr/>
        </p:nvSpPr>
        <p:spPr>
          <a:xfrm>
            <a:off x="1285104" y="2885303"/>
            <a:ext cx="1622854" cy="1087394"/>
          </a:xfrm>
          <a:prstGeom prst="leftArrow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2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15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119</TotalTime>
  <Words>136</Words>
  <Application>Microsoft Office PowerPoint</Application>
  <PresentationFormat>Widescreen</PresentationFormat>
  <Paragraphs>22</Paragraphs>
  <Slides>7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Amazon Ember</vt:lpstr>
      <vt:lpstr>Arial</vt:lpstr>
      <vt:lpstr>Arial</vt:lpstr>
      <vt:lpstr>Calibri</vt:lpstr>
      <vt:lpstr>Maven Pro</vt:lpstr>
      <vt:lpstr>open sans</vt:lpstr>
      <vt:lpstr>Trade Gothic LT Pro</vt:lpstr>
      <vt:lpstr>Trebuchet MS</vt:lpstr>
      <vt:lpstr>Office Theme</vt:lpstr>
      <vt:lpstr>Over5000</vt:lpstr>
      <vt:lpstr>What we used:</vt:lpstr>
      <vt:lpstr>Performance</vt:lpstr>
      <vt:lpstr>1st Rule Of Programming:- If It Works Don't Touch It: 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Over5000</dc:title>
  <dc:creator>Cioncu Ionut</dc:creator>
  <cp:lastModifiedBy>Cioncu Ionut</cp:lastModifiedBy>
  <cp:revision>14</cp:revision>
  <dcterms:created xsi:type="dcterms:W3CDTF">2020-08-26T18:43:10Z</dcterms:created>
  <dcterms:modified xsi:type="dcterms:W3CDTF">2020-08-27T08:25:14Z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