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7"/>
  </p:notesMasterIdLst>
  <p:sldIdLst>
    <p:sldId id="720" r:id="rId2"/>
    <p:sldId id="721" r:id="rId3"/>
    <p:sldId id="722" r:id="rId4"/>
    <p:sldId id="723" r:id="rId5"/>
    <p:sldId id="724" r:id="rId6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1B0"/>
    <a:srgbClr val="DBED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59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483" y="101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80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0AA64-436B-4EFC-94B3-C836DEF3C3DD}" type="datetimeFigureOut">
              <a:rPr lang="es-CL" smtClean="0"/>
              <a:pPr/>
              <a:t>19-10-2022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3FED8C-C001-449B-99FC-5A6A4F7B1CF1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57536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>
            <a:spLocks noChangeArrowheads="1"/>
          </p:cNvSpPr>
          <p:nvPr/>
        </p:nvSpPr>
        <p:spPr bwMode="auto">
          <a:xfrm>
            <a:off x="0" y="3351215"/>
            <a:ext cx="9144000" cy="3506787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350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5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213" y="0"/>
            <a:ext cx="91932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11" descr="logo udd + bajadaBlanco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275" y="889001"/>
            <a:ext cx="4852988" cy="230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" descr="FACHADA DEFINITIVA 3 Liviana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57765"/>
            <a:ext cx="4489450" cy="139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8" name="Picture 3" descr="Imagen 025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76" y="4938715"/>
            <a:ext cx="4489450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351213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ES" dirty="0"/>
          </a:p>
        </p:txBody>
      </p:sp>
      <p:sp>
        <p:nvSpPr>
          <p:cNvPr id="9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20A61F-75D1-4478-BF29-56EBD7E5C3A6}" type="datetimeFigureOut">
              <a:rPr lang="es-CL" smtClean="0"/>
              <a:pPr/>
              <a:t>19-10-2022</a:t>
            </a:fld>
            <a:endParaRPr lang="es-CL"/>
          </a:p>
        </p:txBody>
      </p:sp>
      <p:sp>
        <p:nvSpPr>
          <p:cNvPr id="10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11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BCCEE6-BEC7-4415-B969-9F85D4551E3B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95287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40"/>
            <a:ext cx="6003072" cy="88428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20A61F-75D1-4478-BF29-56EBD7E5C3A6}" type="datetimeFigureOut">
              <a:rPr lang="es-CL" smtClean="0"/>
              <a:pPr/>
              <a:t>19-10-2022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BCCEE6-BEC7-4415-B969-9F85D4551E3B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91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282215"/>
            <a:ext cx="2057400" cy="4843948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282215"/>
            <a:ext cx="6019800" cy="484394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20A61F-75D1-4478-BF29-56EBD7E5C3A6}" type="datetimeFigureOut">
              <a:rPr lang="es-CL" smtClean="0"/>
              <a:pPr/>
              <a:t>19-10-2022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BCCEE6-BEC7-4415-B969-9F85D4551E3B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9645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0A61F-75D1-4478-BF29-56EBD7E5C3A6}" type="datetimeFigureOut">
              <a:rPr lang="es-CL" smtClean="0"/>
              <a:pPr/>
              <a:t>19-10-2022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CCEE6-BEC7-4415-B969-9F85D4551E3B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08997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20A61F-75D1-4478-BF29-56EBD7E5C3A6}" type="datetimeFigureOut">
              <a:rPr lang="es-CL" smtClean="0"/>
              <a:pPr/>
              <a:t>19-10-2022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BCCEE6-BEC7-4415-B969-9F85D4551E3B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89407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20A61F-75D1-4478-BF29-56EBD7E5C3A6}" type="datetimeFigureOut">
              <a:rPr lang="es-CL" smtClean="0"/>
              <a:pPr/>
              <a:t>19-10-2022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BCCEE6-BEC7-4415-B969-9F85D4551E3B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00265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40"/>
            <a:ext cx="6003072" cy="88428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20A61F-75D1-4478-BF29-56EBD7E5C3A6}" type="datetimeFigureOut">
              <a:rPr lang="es-CL" smtClean="0"/>
              <a:pPr/>
              <a:t>19-10-2022</a:t>
            </a:fld>
            <a:endParaRPr lang="es-C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BCCEE6-BEC7-4415-B969-9F85D4551E3B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75949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40"/>
            <a:ext cx="5966262" cy="884287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20A61F-75D1-4478-BF29-56EBD7E5C3A6}" type="datetimeFigureOut">
              <a:rPr lang="es-CL" smtClean="0"/>
              <a:pPr/>
              <a:t>19-10-2022</a:t>
            </a:fld>
            <a:endParaRPr lang="es-CL"/>
          </a:p>
        </p:txBody>
      </p:sp>
      <p:sp>
        <p:nvSpPr>
          <p:cNvPr id="8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BCCEE6-BEC7-4415-B969-9F85D4551E3B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46207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40"/>
            <a:ext cx="5975464" cy="88428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20A61F-75D1-4478-BF29-56EBD7E5C3A6}" type="datetimeFigureOut">
              <a:rPr lang="es-CL" smtClean="0"/>
              <a:pPr/>
              <a:t>19-10-2022</a:t>
            </a:fld>
            <a:endParaRPr lang="es-CL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5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BCCEE6-BEC7-4415-B969-9F85D4551E3B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7455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20A61F-75D1-4478-BF29-56EBD7E5C3A6}" type="datetimeFigureOut">
              <a:rPr lang="es-CL" smtClean="0"/>
              <a:pPr/>
              <a:t>19-10-2022</a:t>
            </a:fld>
            <a:endParaRPr lang="es-CL"/>
          </a:p>
        </p:txBody>
      </p:sp>
      <p:sp>
        <p:nvSpPr>
          <p:cNvPr id="3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4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BCCEE6-BEC7-4415-B969-9F85D4551E3B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47096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84888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1435102"/>
            <a:ext cx="5111750" cy="46910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20A61F-75D1-4478-BF29-56EBD7E5C3A6}" type="datetimeFigureOut">
              <a:rPr lang="es-CL" smtClean="0"/>
              <a:pPr/>
              <a:t>19-10-2022</a:t>
            </a:fld>
            <a:endParaRPr lang="es-C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BCCEE6-BEC7-4415-B969-9F85D4551E3B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19797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1220571"/>
            <a:ext cx="5486400" cy="350700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20A61F-75D1-4478-BF29-56EBD7E5C3A6}" type="datetimeFigureOut">
              <a:rPr lang="es-CL" smtClean="0"/>
              <a:pPr/>
              <a:t>19-10-2022</a:t>
            </a:fld>
            <a:endParaRPr lang="es-C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BCCEE6-BEC7-4415-B969-9F85D4551E3B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38709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título 1"/>
          <p:cNvSpPr>
            <a:spLocks noGrp="1"/>
          </p:cNvSpPr>
          <p:nvPr>
            <p:ph type="title"/>
          </p:nvPr>
        </p:nvSpPr>
        <p:spPr bwMode="auto">
          <a:xfrm>
            <a:off x="457200" y="274640"/>
            <a:ext cx="8229600" cy="88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CL"/>
              <a:t>Clic para editar título</a:t>
            </a:r>
            <a:endParaRPr lang="es-ES" altLang="es-CL"/>
          </a:p>
        </p:txBody>
      </p:sp>
      <p:sp>
        <p:nvSpPr>
          <p:cNvPr id="1027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CL"/>
              <a:t>Haga clic para modificar el estilo de texto del patrón</a:t>
            </a:r>
          </a:p>
          <a:p>
            <a:pPr lvl="1"/>
            <a:r>
              <a:rPr lang="es-ES_tradnl" altLang="es-CL"/>
              <a:t>Segundo nivel</a:t>
            </a:r>
          </a:p>
          <a:p>
            <a:pPr lvl="2"/>
            <a:r>
              <a:rPr lang="es-ES_tradnl" altLang="es-CL"/>
              <a:t>Tercer nivel</a:t>
            </a:r>
          </a:p>
          <a:p>
            <a:pPr lvl="3"/>
            <a:r>
              <a:rPr lang="es-ES_tradnl" altLang="es-CL"/>
              <a:t>Cuarto nivel</a:t>
            </a:r>
          </a:p>
          <a:p>
            <a:pPr lvl="4"/>
            <a:r>
              <a:rPr lang="es-ES_tradnl" altLang="es-CL"/>
              <a:t>Quinto nivel</a:t>
            </a:r>
            <a:endParaRPr lang="es-ES" alt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5B20A61F-75D1-4478-BF29-56EBD7E5C3A6}" type="datetimeFigureOut">
              <a:rPr lang="es-CL" smtClean="0"/>
              <a:pPr/>
              <a:t>19-10-2022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898989"/>
                </a:solidFill>
              </a:defRPr>
            </a:lvl1pPr>
          </a:lstStyle>
          <a:p>
            <a:fld id="{6BBCCEE6-BEC7-4415-B969-9F85D4551E3B}" type="slidenum">
              <a:rPr lang="es-CL" smtClean="0"/>
              <a:pPr/>
              <a:t>‹Nº›</a:t>
            </a:fld>
            <a:endParaRPr lang="es-CL"/>
          </a:p>
        </p:txBody>
      </p:sp>
      <p:pic>
        <p:nvPicPr>
          <p:cNvPr id="1031" name="Imagen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037" y="2"/>
            <a:ext cx="9294813" cy="117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Imagen 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562" y="6719890"/>
            <a:ext cx="9239251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Imagen 8" descr="logo uddBlanco.pn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274640"/>
            <a:ext cx="22542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0491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342900" rtl="0" eaLnBrk="1" fontAlgn="base" hangingPunct="1">
        <a:spcBef>
          <a:spcPct val="0"/>
        </a:spcBef>
        <a:spcAft>
          <a:spcPct val="0"/>
        </a:spcAft>
        <a:defRPr sz="2700" kern="1200">
          <a:solidFill>
            <a:schemeClr val="bg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defTabSz="342900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2pPr>
      <a:lvl3pPr algn="l" defTabSz="342900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3pPr>
      <a:lvl4pPr algn="l" defTabSz="342900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4pPr>
      <a:lvl5pPr algn="l" defTabSz="342900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5pPr>
      <a:lvl6pPr marL="342900" algn="l" defTabSz="342900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6pPr>
      <a:lvl7pPr marL="685800" algn="l" defTabSz="342900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7pPr>
      <a:lvl8pPr marL="1028700" algn="l" defTabSz="342900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8pPr>
      <a:lvl9pPr marL="1371600" algn="l" defTabSz="342900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257175" indent="-257175" algn="l" defTabSz="3429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557213" indent="-214313" algn="l" defTabSz="3429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857250" indent="-171450" algn="l" defTabSz="3429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200150" indent="-171450" algn="l" defTabSz="3429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543050" indent="-171450" algn="l" defTabSz="3429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3AC163-C55A-ED27-4ABF-BF1E19C09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5093" y="2550984"/>
            <a:ext cx="7413812" cy="1756032"/>
          </a:xfrm>
        </p:spPr>
        <p:txBody>
          <a:bodyPr>
            <a:noAutofit/>
          </a:bodyPr>
          <a:lstStyle/>
          <a:p>
            <a:r>
              <a:rPr lang="es-CL" sz="3600" dirty="0">
                <a:solidFill>
                  <a:schemeClr val="tx1"/>
                </a:solidFill>
              </a:rPr>
              <a:t>Modelar para predecir el precio de venta una propiedad residencial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89035B7-9B1C-743E-2F0F-C0AF9E06158A}"/>
              </a:ext>
            </a:extLst>
          </p:cNvPr>
          <p:cNvSpPr txBox="1"/>
          <p:nvPr/>
        </p:nvSpPr>
        <p:spPr>
          <a:xfrm>
            <a:off x="3439812" y="4924853"/>
            <a:ext cx="2264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>
                <a:solidFill>
                  <a:schemeClr val="tx1"/>
                </a:solidFill>
              </a:rPr>
              <a:t>Andrés Pérez Carvajal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94457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C67014B-F681-8135-3E83-404AF7CE92E9}"/>
              </a:ext>
            </a:extLst>
          </p:cNvPr>
          <p:cNvSpPr txBox="1"/>
          <p:nvPr/>
        </p:nvSpPr>
        <p:spPr>
          <a:xfrm>
            <a:off x="305830" y="1720840"/>
            <a:ext cx="801026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s-CL" dirty="0"/>
              <a:t>Los valores de los precios de ventas de viviendas residencial, ha sido siempre marcado por una proyección o literalmente idea que pueda tener un corredor respecto a ciertos criterios que pueda considerar.</a:t>
            </a:r>
          </a:p>
          <a:p>
            <a:pPr marL="0" indent="0" algn="just">
              <a:buNone/>
            </a:pPr>
            <a:endParaRPr lang="es-CL" dirty="0"/>
          </a:p>
          <a:p>
            <a:pPr marL="0" indent="0" algn="just">
              <a:buNone/>
            </a:pPr>
            <a:r>
              <a:rPr lang="es-CL" dirty="0"/>
              <a:t>Sin embargo, estos criterios son siempre a juicio de expertis, o sea complemente cualitativos y dejan mucho que desear porque siempre tienen un sesgo, ya que tanto el corredor como quien vende pretende obtener el mayor valor posible, aun cuando no lo sea.</a:t>
            </a:r>
          </a:p>
          <a:p>
            <a:pPr marL="0" indent="0" algn="just">
              <a:buNone/>
            </a:pPr>
            <a:endParaRPr lang="es-CL" dirty="0"/>
          </a:p>
          <a:p>
            <a:pPr marL="0" indent="0" algn="just">
              <a:buNone/>
            </a:pPr>
            <a:r>
              <a:rPr lang="es-CL" dirty="0"/>
              <a:t>Generar un modelo con ciertas variables de interés, es una poderosa herramienta para determinar el valor de propiedad en base a datos cuantitativos, objetivos y con el menor sesgo posible.</a:t>
            </a:r>
          </a:p>
        </p:txBody>
      </p:sp>
    </p:spTree>
    <p:extLst>
      <p:ext uri="{BB962C8B-B14F-4D97-AF65-F5344CB8AC3E}">
        <p14:creationId xmlns:p14="http://schemas.microsoft.com/office/powerpoint/2010/main" val="2922260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E8A5C2DF-676C-75AF-D622-0A3F34F88A26}"/>
              </a:ext>
            </a:extLst>
          </p:cNvPr>
          <p:cNvSpPr txBox="1">
            <a:spLocks/>
          </p:cNvSpPr>
          <p:nvPr/>
        </p:nvSpPr>
        <p:spPr bwMode="auto">
          <a:xfrm>
            <a:off x="632253" y="1693526"/>
            <a:ext cx="7879493" cy="4379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ctr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ctr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ctr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ctr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ctr" defTabSz="3429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3429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3429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3429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b="1" dirty="0" err="1"/>
              <a:t>Dataset</a:t>
            </a:r>
            <a:r>
              <a:rPr lang="es-CL" b="1" dirty="0"/>
              <a:t>: </a:t>
            </a:r>
            <a:r>
              <a:rPr lang="es-CL" dirty="0"/>
              <a:t>Construcción de modelos de valoración inmobiliaria con enfoque comparativo mediante razonamiento basado en casos. Informática blanda aplicada, 65, 260-271.</a:t>
            </a:r>
          </a:p>
          <a:p>
            <a:pPr algn="just"/>
            <a:endParaRPr lang="es-CL" b="1" dirty="0"/>
          </a:p>
          <a:p>
            <a:pPr algn="just"/>
            <a:r>
              <a:rPr lang="es-CL" b="1" dirty="0"/>
              <a:t>Unidad de observación (qué es una fila del </a:t>
            </a:r>
            <a:r>
              <a:rPr lang="es-CL" b="1" dirty="0" err="1"/>
              <a:t>dataset</a:t>
            </a:r>
            <a:r>
              <a:rPr lang="es-CL" b="1" dirty="0"/>
              <a:t>): </a:t>
            </a:r>
            <a:r>
              <a:rPr lang="es-CL" dirty="0"/>
              <a:t>Es el registro de una venta de una propiedad.</a:t>
            </a:r>
          </a:p>
          <a:p>
            <a:pPr algn="just"/>
            <a:endParaRPr lang="es-CL" b="1" dirty="0"/>
          </a:p>
          <a:p>
            <a:pPr algn="just"/>
            <a:r>
              <a:rPr lang="es-CL" b="1" dirty="0"/>
              <a:t>Unidad de análisis (a qué unidad se refiere el modelo y el análisis):  </a:t>
            </a:r>
            <a:r>
              <a:rPr lang="es-CL" dirty="0"/>
              <a:t>Precio de venta de la propiedad.</a:t>
            </a:r>
          </a:p>
          <a:p>
            <a:pPr algn="just"/>
            <a:endParaRPr lang="es-CL" b="1" dirty="0"/>
          </a:p>
          <a:p>
            <a:pPr algn="just"/>
            <a:r>
              <a:rPr lang="es-CL" b="1" dirty="0"/>
              <a:t>Variable explicativa principal</a:t>
            </a:r>
            <a:r>
              <a:rPr lang="es-CL" dirty="0"/>
              <a:t>: Cercanía a tiendas o servicios.</a:t>
            </a:r>
          </a:p>
          <a:p>
            <a:pPr algn="just"/>
            <a:endParaRPr lang="es-CL" dirty="0"/>
          </a:p>
          <a:p>
            <a:pPr algn="just"/>
            <a:r>
              <a:rPr lang="es-CL" b="1" dirty="0"/>
              <a:t>Otras variables que pudieran ser relevantes</a:t>
            </a:r>
            <a:r>
              <a:rPr lang="es-CL" dirty="0"/>
              <a:t>: Ubicación, el año de la vivienda, distancia a la estación de trenes, fecha de la transacción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03737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30CD2264-2769-E3A1-357D-69F1F9C5BDD8}"/>
              </a:ext>
            </a:extLst>
          </p:cNvPr>
          <p:cNvSpPr>
            <a:spLocks noGrp="1"/>
          </p:cNvSpPr>
          <p:nvPr/>
        </p:nvSpPr>
        <p:spPr>
          <a:xfrm>
            <a:off x="351138" y="1532239"/>
            <a:ext cx="8441724" cy="4972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L" sz="2000" b="1" dirty="0"/>
              <a:t>¿Cómo se espera a priori que sea la relación entre las variables? </a:t>
            </a:r>
            <a:endParaRPr lang="es-CL" sz="2000" dirty="0"/>
          </a:p>
          <a:p>
            <a:pPr marL="0" indent="0" algn="just">
              <a:buNone/>
            </a:pPr>
            <a:endParaRPr lang="es-CL" sz="1800" dirty="0"/>
          </a:p>
          <a:p>
            <a:pPr algn="just">
              <a:buFontTx/>
              <a:buChar char="-"/>
            </a:pPr>
            <a:r>
              <a:rPr lang="es-CL" sz="1800" dirty="0"/>
              <a:t>Se espera que exista una asociación positiva entre el precio de la vivienda y la distancia a tiendas o servicios.</a:t>
            </a:r>
          </a:p>
          <a:p>
            <a:pPr marL="0" indent="0" algn="just">
              <a:buNone/>
            </a:pPr>
            <a:endParaRPr lang="es-CL" sz="1800" dirty="0"/>
          </a:p>
          <a:p>
            <a:pPr algn="just">
              <a:buFontTx/>
              <a:buChar char="-"/>
            </a:pPr>
            <a:r>
              <a:rPr lang="es-CL" sz="1800" dirty="0"/>
              <a:t>La ubicación y el año de la vivienda también debiesen ser datos importantes que debiese afectar en valor de la vivienda.</a:t>
            </a:r>
          </a:p>
          <a:p>
            <a:pPr marL="0" indent="0" algn="just">
              <a:buNone/>
            </a:pPr>
            <a:endParaRPr lang="es-CL" sz="1800" dirty="0"/>
          </a:p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40209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5EE57550-CF0F-F8EA-4CDB-728160D09171}"/>
              </a:ext>
            </a:extLst>
          </p:cNvPr>
          <p:cNvSpPr txBox="1"/>
          <p:nvPr/>
        </p:nvSpPr>
        <p:spPr>
          <a:xfrm>
            <a:off x="552965" y="1859339"/>
            <a:ext cx="803807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s-CL" b="1" dirty="0"/>
              <a:t>Limitaciones que vean a priori en el trabajo respecto a los datos, los modelos y la naturaleza del problema.</a:t>
            </a:r>
          </a:p>
          <a:p>
            <a:pPr marL="0" indent="0" algn="just">
              <a:buNone/>
            </a:pPr>
            <a:endParaRPr lang="es-CL" b="1" dirty="0"/>
          </a:p>
          <a:p>
            <a:pPr algn="just">
              <a:buFontTx/>
              <a:buChar char="-"/>
            </a:pPr>
            <a:r>
              <a:rPr lang="es-CL" dirty="0"/>
              <a:t>Es posible que con las variables que se tienen disponible no sean suficiente para llegar a un buen modelo, considerando que debiesen existir más variables.</a:t>
            </a:r>
          </a:p>
          <a:p>
            <a:pPr algn="just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138999660"/>
      </p:ext>
    </p:extLst>
  </p:cSld>
  <p:clrMapOvr>
    <a:masterClrMapping/>
  </p:clrMapOvr>
</p:sld>
</file>

<file path=ppt/theme/theme1.xml><?xml version="1.0" encoding="utf-8"?>
<a:theme xmlns:a="http://schemas.openxmlformats.org/drawingml/2006/main" name="Patron UDD 2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Patron UDD2 2015</Template>
  <TotalTime>9430</TotalTime>
  <Words>337</Words>
  <Application>Microsoft Office PowerPoint</Application>
  <PresentationFormat>Presentación en pantalla (4:3)</PresentationFormat>
  <Paragraphs>24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Calibri</vt:lpstr>
      <vt:lpstr>Patron UDD 25</vt:lpstr>
      <vt:lpstr>Modelar para predecir el precio de venta una propiedad residencial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FACULTAD DE</dc:title>
  <dc:creator>Master</dc:creator>
  <cp:lastModifiedBy>Andrés Perez C. </cp:lastModifiedBy>
  <cp:revision>243</cp:revision>
  <dcterms:created xsi:type="dcterms:W3CDTF">2016-08-24T14:04:30Z</dcterms:created>
  <dcterms:modified xsi:type="dcterms:W3CDTF">2022-10-19T22:42:50Z</dcterms:modified>
</cp:coreProperties>
</file>