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6" r:id="rId3"/>
    <p:sldId id="257" r:id="rId4"/>
    <p:sldId id="278" r:id="rId5"/>
    <p:sldId id="279" r:id="rId6"/>
    <p:sldId id="280" r:id="rId7"/>
    <p:sldId id="258" r:id="rId8"/>
    <p:sldId id="277" r:id="rId9"/>
    <p:sldId id="281" r:id="rId10"/>
    <p:sldId id="311" r:id="rId11"/>
    <p:sldId id="25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0" r:id="rId20"/>
    <p:sldId id="272" r:id="rId21"/>
    <p:sldId id="260" r:id="rId22"/>
    <p:sldId id="284" r:id="rId23"/>
    <p:sldId id="273" r:id="rId24"/>
    <p:sldId id="269" r:id="rId25"/>
    <p:sldId id="271" r:id="rId26"/>
    <p:sldId id="268" r:id="rId27"/>
    <p:sldId id="283" r:id="rId28"/>
    <p:sldId id="286" r:id="rId29"/>
    <p:sldId id="274" r:id="rId30"/>
    <p:sldId id="285" r:id="rId31"/>
    <p:sldId id="276" r:id="rId32"/>
    <p:sldId id="282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1C1F"/>
    <a:srgbClr val="E1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6DD6-2438-4200-96B6-9EE29A66F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2AE24-F3C1-4CA1-9567-3C4E95FCC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27D-7338-4B01-8FE2-BAD96139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6BEE-CCA7-446C-B721-BB764C5B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392F-4409-4AA6-9A1B-E9943CA6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1AD5-ADDD-468A-922A-C88E0CB1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C67E3-9F73-4709-A4A4-28F93A44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1976-1FF8-4A16-9BFB-B270005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E706-053B-488A-AA9E-A113ED13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66F9-623B-4268-9923-02971FB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5AF5C-E4A5-4F71-9BFD-8BB5D668F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A5C66-8EB1-42ED-995E-13A0E47F6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597-7595-4CB5-9CA3-467ED7EC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6C2-C28B-435D-B8CB-583F9F92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FA5C-441F-481C-99F2-A8C3E6A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9080-11BD-49E0-A25C-C22D07FE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162" y="365125"/>
            <a:ext cx="9676637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E1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491E-FD6C-4C9D-99AE-9268E7BC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DE9E-0C7B-443C-B919-634C5796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9060-BAF2-4BEE-9ABD-CE1747E5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A416-20A5-4B6F-AC6A-7121F0CF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Youtube Play Logo transparent PNG - StickPNG">
            <a:extLst>
              <a:ext uri="{FF2B5EF4-FFF2-40B4-BE49-F238E27FC236}">
                <a16:creationId xmlns:a16="http://schemas.microsoft.com/office/drawing/2014/main" id="{FD1B2DE9-65E1-435F-A2B0-5AA07D913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9108">
            <a:off x="590702" y="671444"/>
            <a:ext cx="1013937" cy="71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8862-84FA-41F2-8936-39D6969D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E633-C6F6-4FC1-B754-8DDE454B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CD8B-E680-412C-A7A5-C0CA640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1F87E-E6DF-4335-B42C-49252498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4F43-B63F-4900-BD2F-CE2FDA91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ike and Share on Youtube transparent PNG - StickPNG | Youtube logo,  Instagram logo, Youtube logo png">
            <a:extLst>
              <a:ext uri="{FF2B5EF4-FFF2-40B4-BE49-F238E27FC236}">
                <a16:creationId xmlns:a16="http://schemas.microsoft.com/office/drawing/2014/main" id="{64369006-FA8B-4329-A842-5B73A4498E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58" y="901381"/>
            <a:ext cx="1828800" cy="1828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957A-0C92-48B1-A8BB-01C8CA89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667F-C2FD-41E5-8355-06E0A519E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4F77B-8AF4-43F3-9130-C67D8C0C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53BF-D416-4620-8EF9-76D56CDC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91D5E-6BF5-41C0-8BFB-FAAFD6EF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85E15-97AD-49D5-A788-033FFFA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C3DE-95CB-46DB-A010-09AF61C0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00FC1-EB6F-47A1-BEB3-5260CB54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E4389-7CF1-4CB3-9893-154E5752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7A3F4-250E-45B8-8BA4-1FC8CB5F6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78BA8-4690-4689-BF5A-84FB3E173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26289-5EC8-497F-B269-098771AA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32FA1-A114-4FD0-9FE2-0FE8EA6E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36AC8-E617-4AD0-AA41-0EBC8924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E6FE-C907-4FD9-B578-793C369C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13147-46F7-4A75-8E24-D85E1D5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F5345-007D-4F74-B158-0CEE43E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138C7-85E4-4775-A320-214F42B1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34F89-772A-4D15-BE69-F3D70A10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70B43-6582-47EB-8ED7-3B035D6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6E28-FE0D-4607-B693-B9D1E47A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3666-B170-43BC-9B8A-5D92FCC0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DD77-3D50-4A0A-B8A8-2F6CE7BF3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9C3CE-D921-4849-97E6-376E802B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E92F-BCD4-46A7-AB9C-C4088D6F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73AA5-ACE3-4782-A1BA-669910EC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37743-16ED-403C-A073-3B725AEA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8859-3DEC-4FBF-9B37-8F566B51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485E8-3E41-45DD-B534-F04BBAFA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2F4BE-2582-4EBC-B720-CE1A3AAAA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B3B3-6E9D-410C-A189-B22CD3B9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6DA6-989E-48DA-8EE1-ADE88DB7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E70D-C448-4A0E-97F3-8D154F6F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03121-18B2-4E5B-80CF-A1A9AE5E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033B-6975-477B-BCCC-0936AB06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86C1-3882-435B-BC54-F69D3E97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3C1C-F1B3-486B-BAF1-8E098003094B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FDF1-A923-4B80-B01A-04A4C8F3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3372-CD4B-47CE-A635-337329738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912C-3E4A-400D-B02A-89A1083BE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s://rpubs.com/aephidayatuloh" TargetMode="External"/><Relationship Id="rId4" Type="http://schemas.openxmlformats.org/officeDocument/2006/relationships/hyperlink" Target="mailto:aephidayatuloh.mail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.noxinfluencer.com/youtube-channel-rank/top-250-id-all-youtuber-sorted-by-subs-weekl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d.noxinfluencer.com/youtube-channel-rank/top-250-id-all-youtuber-sorted-by-subs-weekl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C670D63-828D-4EF7-87DB-28BDA371C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t="6287" r="33615" b="3332"/>
          <a:stretch/>
        </p:blipFill>
        <p:spPr>
          <a:xfrm>
            <a:off x="0" y="659689"/>
            <a:ext cx="3608890" cy="619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0BF7B1-35EE-4B42-ACE5-432AE968BCED}"/>
              </a:ext>
            </a:extLst>
          </p:cNvPr>
          <p:cNvSpPr/>
          <p:nvPr/>
        </p:nvSpPr>
        <p:spPr>
          <a:xfrm>
            <a:off x="3608890" y="0"/>
            <a:ext cx="8583110" cy="6858000"/>
          </a:xfrm>
          <a:prstGeom prst="rect">
            <a:avLst/>
          </a:prstGeom>
          <a:solidFill>
            <a:srgbClr val="C91C1F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28519"/>
              </p:ext>
            </p:extLst>
          </p:nvPr>
        </p:nvGraphicFramePr>
        <p:xfrm>
          <a:off x="3928050" y="1527404"/>
          <a:ext cx="7539789" cy="3204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20588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Pendidikan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Sarjana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Statistika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Departemen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Statistika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FMIPA IPB University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Pengalaman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Statistician &amp; App Developer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- PT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Ganesha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Cipta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Informatika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Customer Value Management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 PT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Asuransi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Jiwa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Sequislife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73807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 Senior Data Analyst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-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StarCore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Analytics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GitHub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https://github.com/aephidayatuloh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6537249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Email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aephidayatuloh.mail@gmail.com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RPubs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https://rpubs.com/aephidayatuloh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422189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925083" y="5875963"/>
            <a:ext cx="2484623" cy="8677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Belajar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GNU</a:t>
            </a:r>
          </a:p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 Indonesia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246219-D83B-4B7F-AABA-1914188C7C35}"/>
              </a:ext>
            </a:extLst>
          </p:cNvPr>
          <p:cNvGrpSpPr/>
          <p:nvPr/>
        </p:nvGrpSpPr>
        <p:grpSpPr>
          <a:xfrm>
            <a:off x="5995187" y="5308749"/>
            <a:ext cx="3226398" cy="615553"/>
            <a:chOff x="3829050" y="4831314"/>
            <a:chExt cx="3226398" cy="615553"/>
          </a:xfrm>
        </p:grpSpPr>
        <p:pic>
          <p:nvPicPr>
            <p:cNvPr id="1026" name="Picture 2" descr="Hasil gambar untuk telegram logo&quot;">
              <a:extLst>
                <a:ext uri="{FF2B5EF4-FFF2-40B4-BE49-F238E27FC236}">
                  <a16:creationId xmlns:a16="http://schemas.microsoft.com/office/drawing/2014/main" id="{EC2E127C-0853-47AC-9B34-F2A39A739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4880207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B38A08-77CF-4FF1-95E4-CE8A2C38A1CA}"/>
                </a:ext>
              </a:extLst>
            </p:cNvPr>
            <p:cNvSpPr txBox="1"/>
            <p:nvPr/>
          </p:nvSpPr>
          <p:spPr>
            <a:xfrm>
              <a:off x="4369072" y="4831314"/>
              <a:ext cx="268637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telegram community </a:t>
              </a:r>
            </a:p>
            <a:p>
              <a:r>
                <a:rPr lang="en-US" sz="1600" b="1" dirty="0">
                  <a:solidFill>
                    <a:schemeClr val="bg1"/>
                  </a:solidFill>
                </a:rPr>
                <a:t>https://t.me/GNURIndonesia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703" y="383257"/>
            <a:ext cx="10515600" cy="105060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Hidayatuloh, </a:t>
            </a:r>
            <a:r>
              <a:rPr lang="en-US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S.Stat</a:t>
            </a:r>
            <a:endParaRPr lang="en-US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49FC-64A4-4036-989C-A4AAE40E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2" descr="GitHub - indo-r/logo">
            <a:extLst>
              <a:ext uri="{FF2B5EF4-FFF2-40B4-BE49-F238E27FC236}">
                <a16:creationId xmlns:a16="http://schemas.microsoft.com/office/drawing/2014/main" id="{331022B3-8910-476D-B2CD-8E30326D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54" y="5263840"/>
            <a:ext cx="1047273" cy="12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7C2-68AC-4D6C-A352-C94CAAB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263598-4704-410C-AD66-02ADCC661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2468"/>
            <a:ext cx="10515600" cy="19524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914776-FE54-49B2-B694-11B46B2F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0017"/>
            <a:ext cx="8564141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30244D-AC86-4CA2-B3BA-0F18F147983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7A54EF-1D34-4508-9ADD-D0BD965F4ED1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78B0AD8C-EB2A-4235-A513-BB1697F82974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Visualisasi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5449B-1625-47B9-9BE9-1FD571FC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Kategori</a:t>
            </a:r>
            <a:r>
              <a:rPr lang="en-US" dirty="0"/>
              <a:t> Channel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57CD164-494D-41A4-A9B1-6C650DE88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021" y="1825625"/>
            <a:ext cx="9839957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121844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CAF0-9F91-49E6-940B-7C78243E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96B773-1F1A-467A-9FE5-609E50C9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73" y="1825625"/>
            <a:ext cx="9827454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103571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2338-DA7F-449F-A8D8-19CFF09E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6A17D-C8A7-4FD3-B88F-B3FCFAF1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84" y="1825625"/>
            <a:ext cx="8389232" cy="4351338"/>
          </a:xfrm>
        </p:spPr>
      </p:pic>
    </p:spTree>
    <p:extLst>
      <p:ext uri="{BB962C8B-B14F-4D97-AF65-F5344CB8AC3E}">
        <p14:creationId xmlns:p14="http://schemas.microsoft.com/office/powerpoint/2010/main" val="186781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BD5F-D19C-4B67-89F2-F261EE38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Channel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E26CEE6-281E-4E9C-B4BB-11B9A9FA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446" y="1825625"/>
            <a:ext cx="8047107" cy="4351338"/>
          </a:xfrm>
          <a:ln>
            <a:solidFill>
              <a:srgbClr val="E12A26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A73214-14F5-4483-93DC-A8BEF7C4A298}"/>
              </a:ext>
            </a:extLst>
          </p:cNvPr>
          <p:cNvSpPr/>
          <p:nvPr/>
        </p:nvSpPr>
        <p:spPr>
          <a:xfrm>
            <a:off x="6196087" y="3401703"/>
            <a:ext cx="2019866" cy="1211239"/>
          </a:xfrm>
          <a:prstGeom prst="roundRect">
            <a:avLst/>
          </a:prstGeom>
          <a:noFill/>
          <a:ln w="57150"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8CAC-A547-424C-ACB3-9BCA2767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Penghasilan</a:t>
            </a: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B756474-45CE-467D-9C0B-A3B052FB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349" y="1825625"/>
            <a:ext cx="8055301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79229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4C03-18BA-48DD-A700-61DF59D0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A86EE7-833F-45A0-B6FB-47E6674D3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347" y="1825625"/>
            <a:ext cx="8069305" cy="4351338"/>
          </a:xfr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200972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8B49-5B6F-439E-BAB2-710A58E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Subscriber Channel</a:t>
            </a:r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155974A4-3217-4B60-940A-127F9EAD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79" y="1825625"/>
            <a:ext cx="5366725" cy="4766244"/>
          </a:xfrm>
          <a:prstGeom prst="rect">
            <a:avLst/>
          </a:prstGeom>
          <a:ln>
            <a:solidFill>
              <a:srgbClr val="E12A26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B4C8C-5101-4300-8663-CE3DB06F1B86}"/>
              </a:ext>
            </a:extLst>
          </p:cNvPr>
          <p:cNvSpPr/>
          <p:nvPr/>
        </p:nvSpPr>
        <p:spPr>
          <a:xfrm>
            <a:off x="1378428" y="2142699"/>
            <a:ext cx="4804012" cy="996286"/>
          </a:xfrm>
          <a:prstGeom prst="roundRect">
            <a:avLst>
              <a:gd name="adj" fmla="val 5708"/>
            </a:avLst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C298808-B258-4098-A3CF-86B42FE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6539" y="1808444"/>
            <a:ext cx="4395596" cy="2311757"/>
          </a:xfrm>
          <a:ln>
            <a:solidFill>
              <a:srgbClr val="E12A26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2D2833-F127-4F0F-8E27-D1915B582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39" y="4280113"/>
            <a:ext cx="4391522" cy="2311756"/>
          </a:xfrm>
          <a:prstGeom prst="rect">
            <a:avLst/>
          </a:prstGeom>
          <a:ln>
            <a:solidFill>
              <a:srgbClr val="E12A26"/>
            </a:solidFill>
          </a:ln>
        </p:spPr>
      </p:pic>
    </p:spTree>
    <p:extLst>
      <p:ext uri="{BB962C8B-B14F-4D97-AF65-F5344CB8AC3E}">
        <p14:creationId xmlns:p14="http://schemas.microsoft.com/office/powerpoint/2010/main" val="177649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61D884BD-B122-437E-92DA-4D7A8FDB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739" y="2027841"/>
            <a:ext cx="5019551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E06A0D-3A94-492E-99F6-2BE22693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Korelasi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EF39F-91A5-4CE1-BC79-FA2CCC3E12E9}"/>
              </a:ext>
            </a:extLst>
          </p:cNvPr>
          <p:cNvSpPr txBox="1"/>
          <p:nvPr/>
        </p:nvSpPr>
        <p:spPr>
          <a:xfrm>
            <a:off x="6095999" y="1192404"/>
            <a:ext cx="5675585" cy="1077218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Uji </a:t>
            </a:r>
            <a:r>
              <a:rPr lang="en-US" sz="1600" dirty="0" err="1"/>
              <a:t>Hipotesis</a:t>
            </a:r>
            <a:r>
              <a:rPr lang="en-US" sz="1600" dirty="0"/>
              <a:t> </a:t>
            </a:r>
            <a:r>
              <a:rPr lang="en-US" sz="1600" dirty="0" err="1"/>
              <a:t>dgn</a:t>
            </a:r>
            <a:r>
              <a:rPr lang="en-US" sz="1600" dirty="0"/>
              <a:t> </a:t>
            </a:r>
            <a:r>
              <a:rPr lang="en-US" sz="1600" dirty="0" err="1"/>
              <a:t>taraf</a:t>
            </a:r>
            <a:r>
              <a:rPr lang="en-US" sz="1600" dirty="0"/>
              <a:t> </a:t>
            </a:r>
            <a:r>
              <a:rPr lang="en-US" sz="1600" dirty="0" err="1"/>
              <a:t>nyata</a:t>
            </a:r>
            <a:r>
              <a:rPr lang="en-US" sz="1600" dirty="0"/>
              <a:t> 5%</a:t>
            </a:r>
          </a:p>
          <a:p>
            <a:endParaRPr lang="en-US" sz="1600" dirty="0"/>
          </a:p>
          <a:p>
            <a:r>
              <a:rPr lang="en-US" sz="1600" dirty="0"/>
              <a:t>H0: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korelasi</a:t>
            </a:r>
            <a:r>
              <a:rPr lang="en-US" sz="1600" dirty="0"/>
              <a:t> (</a:t>
            </a:r>
            <a:r>
              <a:rPr lang="el-GR" sz="1600" i="1" dirty="0"/>
              <a:t>ρ</a:t>
            </a:r>
            <a:r>
              <a:rPr lang="en-US" sz="1600" dirty="0"/>
              <a:t> = 0)</a:t>
            </a:r>
          </a:p>
          <a:p>
            <a:r>
              <a:rPr lang="en-US" sz="1600" dirty="0"/>
              <a:t>H1: Ada </a:t>
            </a:r>
            <a:r>
              <a:rPr lang="en-US" sz="1600" dirty="0" err="1"/>
              <a:t>korelasi</a:t>
            </a:r>
            <a:r>
              <a:rPr lang="en-US" sz="1600" dirty="0"/>
              <a:t>  (</a:t>
            </a:r>
            <a:r>
              <a:rPr lang="el-GR" sz="1600" i="1" dirty="0"/>
              <a:t>ρ</a:t>
            </a:r>
            <a:r>
              <a:rPr lang="en-US" sz="1600" dirty="0"/>
              <a:t> ≠ 0)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FBE3DC-C7E6-4792-86D5-8F5738AF1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3"/>
          <a:stretch/>
        </p:blipFill>
        <p:spPr>
          <a:xfrm>
            <a:off x="6143376" y="2542859"/>
            <a:ext cx="5675585" cy="3419952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2E4BCE-D2C8-4B12-BF37-A4B2AF6FE53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765121" y="2667017"/>
            <a:ext cx="2327310" cy="10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B37205-5259-4DB4-BBA0-35B70B7134D2}"/>
              </a:ext>
            </a:extLst>
          </p:cNvPr>
          <p:cNvSpPr/>
          <p:nvPr/>
        </p:nvSpPr>
        <p:spPr>
          <a:xfrm>
            <a:off x="6264322" y="6059606"/>
            <a:ext cx="341194" cy="3195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8FFA-AAC8-454E-82E5-C779CDA230F9}"/>
              </a:ext>
            </a:extLst>
          </p:cNvPr>
          <p:cNvSpPr txBox="1"/>
          <p:nvPr/>
        </p:nvSpPr>
        <p:spPr>
          <a:xfrm>
            <a:off x="6609788" y="6059606"/>
            <a:ext cx="148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E12822-30BB-477F-872C-99FD6625EED2}"/>
              </a:ext>
            </a:extLst>
          </p:cNvPr>
          <p:cNvSpPr/>
          <p:nvPr/>
        </p:nvSpPr>
        <p:spPr>
          <a:xfrm>
            <a:off x="8996149" y="6054887"/>
            <a:ext cx="341194" cy="319573"/>
          </a:xfrm>
          <a:prstGeom prst="rect">
            <a:avLst/>
          </a:prstGeom>
          <a:solidFill>
            <a:srgbClr val="E1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A915B-2602-498F-8CF9-A194AB8C2D44}"/>
              </a:ext>
            </a:extLst>
          </p:cNvPr>
          <p:cNvSpPr txBox="1"/>
          <p:nvPr/>
        </p:nvSpPr>
        <p:spPr>
          <a:xfrm>
            <a:off x="9341615" y="6054887"/>
            <a:ext cx="201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endParaRPr lang="en-US" sz="1400" dirty="0"/>
          </a:p>
        </p:txBody>
      </p:sp>
      <p:pic>
        <p:nvPicPr>
          <p:cNvPr id="36" name="Content Placeholder 18">
            <a:extLst>
              <a:ext uri="{FF2B5EF4-FFF2-40B4-BE49-F238E27FC236}">
                <a16:creationId xmlns:a16="http://schemas.microsoft.com/office/drawing/2014/main" id="{A6B4A03F-8C72-4345-BE8C-6349963D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3" y="1975276"/>
            <a:ext cx="5398790" cy="44556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456953-9991-422C-BC58-296903C65C99}"/>
              </a:ext>
            </a:extLst>
          </p:cNvPr>
          <p:cNvCxnSpPr>
            <a:cxnSpLocks/>
          </p:cNvCxnSpPr>
          <p:nvPr/>
        </p:nvCxnSpPr>
        <p:spPr>
          <a:xfrm flipH="1">
            <a:off x="3343701" y="3682111"/>
            <a:ext cx="1251896" cy="39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DED5E4-4D8C-4870-9EB8-0A4BCCD18FD5}"/>
              </a:ext>
            </a:extLst>
          </p:cNvPr>
          <p:cNvSpPr txBox="1"/>
          <p:nvPr/>
        </p:nvSpPr>
        <p:spPr>
          <a:xfrm>
            <a:off x="4653949" y="3379481"/>
            <a:ext cx="91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Koefisien</a:t>
            </a:r>
            <a:r>
              <a:rPr lang="en-US" sz="1400" dirty="0"/>
              <a:t> </a:t>
            </a:r>
            <a:r>
              <a:rPr lang="en-US" sz="1400" dirty="0" err="1"/>
              <a:t>korelasi</a:t>
            </a:r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D87B3C-41F5-40DA-B8A5-312E6E6064F6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852383" y="2667017"/>
            <a:ext cx="1743214" cy="95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2E6EAE-5BF8-4E59-8380-BF4105775B3E}"/>
              </a:ext>
            </a:extLst>
          </p:cNvPr>
          <p:cNvSpPr txBox="1"/>
          <p:nvPr/>
        </p:nvSpPr>
        <p:spPr>
          <a:xfrm>
            <a:off x="4595597" y="2405407"/>
            <a:ext cx="116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Korelasi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signifikan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61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92F42D-E2CC-4D51-A328-59D524CF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63" y="712588"/>
            <a:ext cx="4663440" cy="3730752"/>
          </a:xfrm>
          <a:prstGeom prst="rect">
            <a:avLst/>
          </a:prstGeom>
        </p:spPr>
      </p:pic>
      <p:pic>
        <p:nvPicPr>
          <p:cNvPr id="2050" name="Picture 2" descr="Youtube Play Logo transparent PNG - StickPNG">
            <a:extLst>
              <a:ext uri="{FF2B5EF4-FFF2-40B4-BE49-F238E27FC236}">
                <a16:creationId xmlns:a16="http://schemas.microsoft.com/office/drawing/2014/main" id="{6B60D4E2-1B48-4546-A443-2FA07042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4" y="742852"/>
            <a:ext cx="6675120" cy="469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1E34B-0570-4F7D-999B-DF0B21C0A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447" y="1753590"/>
            <a:ext cx="6358706" cy="3730752"/>
          </a:xfrm>
        </p:spPr>
        <p:txBody>
          <a:bodyPr>
            <a:normAutofit fontScale="90000"/>
          </a:bodyPr>
          <a:lstStyle/>
          <a:p>
            <a:r>
              <a:rPr kumimoji="0" lang="en-US" sz="6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Mengintip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Data </a:t>
            </a:r>
            <a:b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b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YouTuber I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nd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1270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onesia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6C292-FF61-40E6-A842-B0FC0588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567" y="5431810"/>
            <a:ext cx="4135233" cy="94842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</a:rPr>
              <a:t>Aep Hidayatuloh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</a:rPr>
              <a:t>Senior Data Analyst @ </a:t>
            </a:r>
            <a:r>
              <a:rPr lang="en-US" sz="1600" b="1" dirty="0" err="1">
                <a:solidFill>
                  <a:schemeClr val="bg1"/>
                </a:solidFill>
              </a:rPr>
              <a:t>StarCore</a:t>
            </a:r>
            <a:r>
              <a:rPr lang="en-US" sz="1600" b="1" dirty="0">
                <a:solidFill>
                  <a:schemeClr val="bg1"/>
                </a:solidFill>
              </a:rPr>
              <a:t> Analytics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aephidayatuloh.mail@gmail.com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6C7804-C2DC-4222-9A4A-967D23D3DD66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E4117-E17E-473D-8999-60D7C03950D2}"/>
              </a:ext>
            </a:extLst>
          </p:cNvPr>
          <p:cNvSpPr txBox="1"/>
          <p:nvPr/>
        </p:nvSpPr>
        <p:spPr>
          <a:xfrm>
            <a:off x="7402567" y="4785482"/>
            <a:ext cx="371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Webinar </a:t>
            </a: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Himpro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GSB </a:t>
            </a:r>
          </a:p>
          <a:p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Tanggal</a:t>
            </a: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 19 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53951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CF77-E1F9-42B1-893F-4CF5270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81E56-EB1E-4F49-8E3C-DB9D58E5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52" y="2453421"/>
            <a:ext cx="5510732" cy="28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FD130-E46A-492C-ACED-A72E08A4317B}"/>
              </a:ext>
            </a:extLst>
          </p:cNvPr>
          <p:cNvSpPr txBox="1"/>
          <p:nvPr/>
        </p:nvSpPr>
        <p:spPr>
          <a:xfrm>
            <a:off x="2520000" y="562287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4388C-CDE1-4B80-98B9-3AD333A8C71F}"/>
              </a:ext>
            </a:extLst>
          </p:cNvPr>
          <p:cNvSpPr txBox="1"/>
          <p:nvPr/>
        </p:nvSpPr>
        <p:spPr>
          <a:xfrm>
            <a:off x="8169958" y="562287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Signifikan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D8D251-90F3-442B-872F-3A3B59252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145" y="2453420"/>
            <a:ext cx="5480443" cy="2887929"/>
          </a:xfrm>
          <a:ln>
            <a:solidFill>
              <a:srgbClr val="E12A26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B40565-1DDF-4797-827A-92F393208389}"/>
              </a:ext>
            </a:extLst>
          </p:cNvPr>
          <p:cNvSpPr txBox="1"/>
          <p:nvPr/>
        </p:nvSpPr>
        <p:spPr>
          <a:xfrm>
            <a:off x="3351109" y="3016155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-0.12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DBFBC-7551-4DF2-8B9C-0A87B4A151E5}"/>
              </a:ext>
            </a:extLst>
          </p:cNvPr>
          <p:cNvSpPr txBox="1"/>
          <p:nvPr/>
        </p:nvSpPr>
        <p:spPr>
          <a:xfrm>
            <a:off x="8992918" y="3016155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1.00</a:t>
            </a:r>
          </a:p>
        </p:txBody>
      </p:sp>
    </p:spTree>
    <p:extLst>
      <p:ext uri="{BB962C8B-B14F-4D97-AF65-F5344CB8AC3E}">
        <p14:creationId xmlns:p14="http://schemas.microsoft.com/office/powerpoint/2010/main" val="28713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30244D-AC86-4CA2-B3BA-0F18F147983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7A54EF-1D34-4508-9ADD-D0BD965F4ED1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78B0AD8C-EB2A-4235-A513-BB1697F82974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92572"/>
            <a:ext cx="7302216" cy="3677008"/>
          </a:xfrm>
        </p:spPr>
        <p:txBody>
          <a:bodyPr>
            <a:normAutofit/>
          </a:bodyPr>
          <a:lstStyle/>
          <a:p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Analisis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Komponen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Utama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5F02-5E8C-423F-B198-28228C9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8A7-37CC-4014-AC09-9D5A8D2F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mereduksi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 data.</a:t>
            </a:r>
          </a:p>
          <a:p>
            <a:r>
              <a:rPr lang="en-US" sz="2400" dirty="0"/>
              <a:t>Cara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gugus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mempertahankan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terkandung</a:t>
            </a:r>
            <a:r>
              <a:rPr lang="en-US" sz="2400" dirty="0"/>
              <a:t> pada data </a:t>
            </a:r>
            <a:r>
              <a:rPr lang="en-US" sz="2400" dirty="0" err="1"/>
              <a:t>asal</a:t>
            </a:r>
            <a:r>
              <a:rPr lang="en-US" sz="2400" dirty="0"/>
              <a:t> (</a:t>
            </a:r>
            <a:r>
              <a:rPr lang="en-US" sz="2400" dirty="0" err="1"/>
              <a:t>Mattjik</a:t>
            </a:r>
            <a:r>
              <a:rPr lang="en-US" sz="2400" dirty="0"/>
              <a:t> AA &amp; </a:t>
            </a:r>
            <a:r>
              <a:rPr lang="en-US" sz="2400" dirty="0" err="1"/>
              <a:t>Sumertajaya</a:t>
            </a:r>
            <a:r>
              <a:rPr lang="en-US" sz="2400" dirty="0"/>
              <a:t> IM, 2011).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Digunakan</a:t>
            </a:r>
            <a:r>
              <a:rPr lang="en-US" sz="2400" dirty="0"/>
              <a:t> juga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menghilangkan</a:t>
            </a:r>
            <a:r>
              <a:rPr lang="en-US" sz="2400" dirty="0"/>
              <a:t> </a:t>
            </a:r>
            <a:r>
              <a:rPr lang="en-US" sz="2400" dirty="0" err="1"/>
              <a:t>multikolinieritas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/variable.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6C694-06F2-4BA4-99E3-4890463178DC}"/>
                  </a:ext>
                </a:extLst>
              </p:cNvPr>
              <p:cNvSpPr txBox="1"/>
              <p:nvPr/>
            </p:nvSpPr>
            <p:spPr>
              <a:xfrm>
                <a:off x="4428171" y="3747660"/>
                <a:ext cx="33356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6C694-06F2-4BA4-99E3-48904631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71" y="3747660"/>
                <a:ext cx="3335657" cy="298415"/>
              </a:xfrm>
              <a:prstGeom prst="rect">
                <a:avLst/>
              </a:prstGeom>
              <a:blipFill>
                <a:blip r:embed="rId2"/>
                <a:stretch>
                  <a:fillRect l="-1277" r="-36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9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A7A3-3D68-421F-8D78-34F084FE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Korelasi</a:t>
            </a:r>
            <a:r>
              <a:rPr lang="en-US" dirty="0"/>
              <a:t> PC</a:t>
            </a:r>
          </a:p>
        </p:txBody>
      </p:sp>
      <p:pic>
        <p:nvPicPr>
          <p:cNvPr id="6" name="Content Placeholder 18">
            <a:extLst>
              <a:ext uri="{FF2B5EF4-FFF2-40B4-BE49-F238E27FC236}">
                <a16:creationId xmlns:a16="http://schemas.microsoft.com/office/drawing/2014/main" id="{3A1ACD35-1A7C-4FD7-AA2A-1097AD84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95" y="1843092"/>
            <a:ext cx="5272423" cy="435133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DD2B82-D12F-4643-9419-76A77A880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7492" y="1843092"/>
            <a:ext cx="4013598" cy="4351338"/>
          </a:xfrm>
        </p:spPr>
      </p:pic>
    </p:spTree>
    <p:extLst>
      <p:ext uri="{BB962C8B-B14F-4D97-AF65-F5344CB8AC3E}">
        <p14:creationId xmlns:p14="http://schemas.microsoft.com/office/powerpoint/2010/main" val="1623554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BF33-A64D-47A3-B001-65A59532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Biplot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993E551-009F-4611-B507-92D930DB6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315" y="1811977"/>
            <a:ext cx="6669484" cy="4351338"/>
          </a:xfrm>
          <a:ln>
            <a:solidFill>
              <a:srgbClr val="E12A26"/>
            </a:solidFill>
          </a:ln>
        </p:spPr>
      </p:pic>
      <p:pic>
        <p:nvPicPr>
          <p:cNvPr id="13" name="Content Placeholder 18">
            <a:extLst>
              <a:ext uri="{FF2B5EF4-FFF2-40B4-BE49-F238E27FC236}">
                <a16:creationId xmlns:a16="http://schemas.microsoft.com/office/drawing/2014/main" id="{6F17AA4E-AB39-4AD6-81C1-FAB168974D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1" r="100000">
                        <a14:foregroundMark x1="7681" y1="912" x2="7229" y2="99453"/>
                        <a14:foregroundMark x1="7831" y1="730" x2="99247" y2="912"/>
                        <a14:foregroundMark x1="98795" y1="730" x2="99849" y2="99453"/>
                        <a14:foregroundMark x1="35090" y1="3467" x2="74247" y2="3102"/>
                        <a14:foregroundMark x1="35241" y1="4927" x2="74849" y2="4562"/>
                        <a14:foregroundMark x1="38404" y1="18248" x2="86596" y2="62956"/>
                        <a14:foregroundMark x1="51355" y1="18796" x2="95181" y2="60766"/>
                        <a14:foregroundMark x1="21988" y1="22628" x2="39759" y2="16058"/>
                        <a14:foregroundMark x1="33434" y1="21898" x2="85693" y2="86314"/>
                        <a14:foregroundMark x1="18976" y1="21533" x2="45482" y2="16788"/>
                        <a14:foregroundMark x1="34187" y1="16058" x2="43825" y2="16423"/>
                        <a14:backgroundMark x1="55572" y1="11131" x2="97590" y2="54927"/>
                        <a14:backgroundMark x1="55271" y1="10584" x2="98946" y2="8759"/>
                        <a14:backgroundMark x1="98946" y1="8759" x2="97590" y2="55292"/>
                        <a14:backgroundMark x1="70030" y1="15328" x2="89006" y2="36314"/>
                        <a14:backgroundMark x1="51657" y1="11131" x2="92922" y2="55839"/>
                        <a14:backgroundMark x1="49849" y1="15511" x2="94578" y2="60036"/>
                        <a14:backgroundMark x1="9337" y1="14234" x2="50000" y2="15328"/>
                        <a14:backgroundMark x1="10392" y1="7299" x2="97590" y2="8759"/>
                        <a14:backgroundMark x1="9940" y1="7664" x2="9940" y2="14781"/>
                      </a14:backgroundRemoval>
                    </a14:imgEffect>
                  </a14:imgLayer>
                </a14:imgProps>
              </a:ext>
            </a:extLst>
          </a:blip>
          <a:srcRect l="6965"/>
          <a:stretch/>
        </p:blipFill>
        <p:spPr>
          <a:xfrm>
            <a:off x="5225897" y="3271180"/>
            <a:ext cx="2721442" cy="2414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3D307-DB6D-4D42-91FF-A03CBAB91921}"/>
              </a:ext>
            </a:extLst>
          </p:cNvPr>
          <p:cNvSpPr txBox="1"/>
          <p:nvPr/>
        </p:nvSpPr>
        <p:spPr>
          <a:xfrm>
            <a:off x="950495" y="2141621"/>
            <a:ext cx="33808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vector variable (</a:t>
            </a:r>
            <a:r>
              <a:rPr lang="en-US" dirty="0" err="1"/>
              <a:t>mendekati</a:t>
            </a:r>
            <a:r>
              <a:rPr lang="en-US" dirty="0"/>
              <a:t> 0°)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korelasinya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90°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180°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korelasinya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vector variable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karakternya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17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9D2E-77F8-45AD-94F2-6230195F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Utama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603CA1C-05BB-4E46-8287-0FAECDE3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707" y="1617804"/>
            <a:ext cx="7618586" cy="3577648"/>
          </a:xfrm>
          <a:ln>
            <a:solidFill>
              <a:srgbClr val="E12A26"/>
            </a:solidFill>
          </a:ln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6F8644E-217F-40E4-A113-50C1A5F1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37925"/>
              </p:ext>
            </p:extLst>
          </p:nvPr>
        </p:nvGraphicFramePr>
        <p:xfrm>
          <a:off x="2286706" y="5340639"/>
          <a:ext cx="7618591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71">
                  <a:extLst>
                    <a:ext uri="{9D8B030D-6E8A-4147-A177-3AD203B41FA5}">
                      <a16:colId xmlns:a16="http://schemas.microsoft.com/office/drawing/2014/main" val="2092054572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3132830391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2277895358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1494598932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250373116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3346508748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4194466065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1933821154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val="339490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Importance of components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PC1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PC2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PC3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PC4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PC5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PC6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PC7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PC8</a:t>
                      </a: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49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82880"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Standard deviation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959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82880"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Proportion of Variance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25191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82880" lvl="0"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Cumulative Proportion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950479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2211F6-F52B-46C9-8456-45126A611947}"/>
              </a:ext>
            </a:extLst>
          </p:cNvPr>
          <p:cNvSpPr/>
          <p:nvPr/>
        </p:nvSpPr>
        <p:spPr>
          <a:xfrm>
            <a:off x="2286706" y="6262255"/>
            <a:ext cx="4903803" cy="244475"/>
          </a:xfrm>
          <a:prstGeom prst="roundRect">
            <a:avLst/>
          </a:prstGeom>
          <a:noFill/>
          <a:ln w="28575"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30244D-AC86-4CA2-B3BA-0F18F147983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67A54EF-1D34-4508-9ADD-D0BD965F4ED1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78B0AD8C-EB2A-4235-A513-BB1697F82974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42198"/>
            <a:ext cx="10515600" cy="3534769"/>
          </a:xfrm>
        </p:spPr>
        <p:txBody>
          <a:bodyPr/>
          <a:lstStyle/>
          <a:p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Analisis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 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</a:b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Gerombol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2A6A-B63B-4029-AA24-388D55E2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Jarak: Euclidean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4BB1-64BD-4C8D-AE37-B9444063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716"/>
            <a:ext cx="10515600" cy="3460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dimensi</a:t>
            </a:r>
            <a:r>
              <a:rPr lang="en-US" sz="2400" dirty="0"/>
              <a:t>/</a:t>
            </a:r>
            <a:r>
              <a:rPr lang="en-US" sz="2400" dirty="0" err="1"/>
              <a:t>atribut</a:t>
            </a:r>
            <a:r>
              <a:rPr lang="en-US" sz="2400" dirty="0"/>
              <a:t>/variable,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dan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A dan B </a:t>
            </a:r>
            <a:r>
              <a:rPr lang="en-US" sz="2400" dirty="0" err="1"/>
              <a:t>untuk</a:t>
            </a:r>
            <a:r>
              <a:rPr lang="en-US" sz="2400" dirty="0"/>
              <a:t> variable </a:t>
            </a:r>
            <a:r>
              <a:rPr lang="en-US" sz="2400" dirty="0" err="1"/>
              <a:t>ke</a:t>
            </a:r>
            <a:r>
              <a:rPr lang="en-US" sz="2400" dirty="0"/>
              <a:t>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778A6-9905-4744-B235-3812005C6E80}"/>
                  </a:ext>
                </a:extLst>
              </p:cNvPr>
              <p:cNvSpPr txBox="1"/>
              <p:nvPr/>
            </p:nvSpPr>
            <p:spPr>
              <a:xfrm>
                <a:off x="4879449" y="1825625"/>
                <a:ext cx="2433102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2778A6-9905-4744-B235-3812005C6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49" y="1825625"/>
                <a:ext cx="2433102" cy="957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36153C-55C6-4D4C-9526-1A2C04D2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28147"/>
              </p:ext>
            </p:extLst>
          </p:nvPr>
        </p:nvGraphicFramePr>
        <p:xfrm>
          <a:off x="3375890" y="3607837"/>
          <a:ext cx="665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344561222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153209899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733182234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1033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Tinggi Badan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Berat</a:t>
                      </a:r>
                      <a:r>
                        <a:rPr lang="en-US" dirty="0"/>
                        <a:t> Badan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2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1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52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049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D57AA4-5DAE-4B70-87D4-1E058B701F8B}"/>
              </a:ext>
            </a:extLst>
          </p:cNvPr>
          <p:cNvSpPr txBox="1"/>
          <p:nvPr/>
        </p:nvSpPr>
        <p:spPr>
          <a:xfrm>
            <a:off x="1890997" y="3552417"/>
            <a:ext cx="995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Ilustrasi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C8A4A-E280-4392-9B5A-EDF0AC896BA8}"/>
                  </a:ext>
                </a:extLst>
              </p:cNvPr>
              <p:cNvSpPr txBox="1"/>
              <p:nvPr/>
            </p:nvSpPr>
            <p:spPr>
              <a:xfrm>
                <a:off x="2993195" y="5124394"/>
                <a:ext cx="6187912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𝐵𝑒𝑛𝑖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160 −180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80−70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36−40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22,72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3C8A4A-E280-4392-9B5A-EDF0AC89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95" y="5124394"/>
                <a:ext cx="6187912" cy="298159"/>
              </a:xfrm>
              <a:prstGeom prst="rect">
                <a:avLst/>
              </a:prstGeom>
              <a:blipFill>
                <a:blip r:embed="rId3"/>
                <a:stretch>
                  <a:fillRect l="-1182" r="-99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2B64F-170E-47C1-9F12-41B7563F430B}"/>
                  </a:ext>
                </a:extLst>
              </p:cNvPr>
              <p:cNvSpPr txBox="1"/>
              <p:nvPr/>
            </p:nvSpPr>
            <p:spPr>
              <a:xfrm>
                <a:off x="2993195" y="5558365"/>
                <a:ext cx="6277744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𝑎𝑟𝑙𝑎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160 −180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80−60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36−45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=29,68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2B64F-170E-47C1-9F12-41B7563F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95" y="5558365"/>
                <a:ext cx="6277744" cy="298159"/>
              </a:xfrm>
              <a:prstGeom prst="rect">
                <a:avLst/>
              </a:prstGeom>
              <a:blipFill>
                <a:blip r:embed="rId4"/>
                <a:stretch>
                  <a:fillRect l="-116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3BB0B-1D55-43A6-ACF7-AF3F2851E93C}"/>
                  </a:ext>
                </a:extLst>
              </p:cNvPr>
              <p:cNvSpPr txBox="1"/>
              <p:nvPr/>
            </p:nvSpPr>
            <p:spPr>
              <a:xfrm>
                <a:off x="2993195" y="5992336"/>
                <a:ext cx="6205610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𝐵𝑒𝑛𝑖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𝑎𝑟𝑙𝑎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180 −180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70−60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40−45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=11,18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93BB0B-1D55-43A6-ACF7-AF3F2851E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95" y="5992336"/>
                <a:ext cx="6205610" cy="298159"/>
              </a:xfrm>
              <a:prstGeom prst="rect">
                <a:avLst/>
              </a:prstGeom>
              <a:blipFill>
                <a:blip r:embed="rId5"/>
                <a:stretch>
                  <a:fillRect l="-1179" r="-98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8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C54C-ADFB-452E-8F78-24CCB2D9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CF8C6-2689-4B60-8815-A6358D8F658F}"/>
              </a:ext>
            </a:extLst>
          </p:cNvPr>
          <p:cNvCxnSpPr/>
          <p:nvPr/>
        </p:nvCxnSpPr>
        <p:spPr>
          <a:xfrm flipV="1">
            <a:off x="4433455" y="2022764"/>
            <a:ext cx="0" cy="2147454"/>
          </a:xfrm>
          <a:prstGeom prst="straightConnector1">
            <a:avLst/>
          </a:prstGeom>
          <a:ln w="28575">
            <a:solidFill>
              <a:srgbClr val="E1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FD51F9-466D-4968-B88C-FA9826800B52}"/>
              </a:ext>
            </a:extLst>
          </p:cNvPr>
          <p:cNvCxnSpPr/>
          <p:nvPr/>
        </p:nvCxnSpPr>
        <p:spPr>
          <a:xfrm flipH="1">
            <a:off x="3477491" y="4170218"/>
            <a:ext cx="955964" cy="1482436"/>
          </a:xfrm>
          <a:prstGeom prst="straightConnector1">
            <a:avLst/>
          </a:prstGeom>
          <a:ln w="28575">
            <a:solidFill>
              <a:srgbClr val="E1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0665A-CB97-4293-BD42-B7CC509AF3B9}"/>
              </a:ext>
            </a:extLst>
          </p:cNvPr>
          <p:cNvCxnSpPr/>
          <p:nvPr/>
        </p:nvCxnSpPr>
        <p:spPr>
          <a:xfrm>
            <a:off x="4433455" y="4170218"/>
            <a:ext cx="3616036" cy="0"/>
          </a:xfrm>
          <a:prstGeom prst="straightConnector1">
            <a:avLst/>
          </a:prstGeom>
          <a:ln w="28575">
            <a:solidFill>
              <a:srgbClr val="E1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E012DED-E1A5-4D7A-BDC8-709A21009903}"/>
              </a:ext>
            </a:extLst>
          </p:cNvPr>
          <p:cNvSpPr/>
          <p:nvPr/>
        </p:nvSpPr>
        <p:spPr>
          <a:xfrm>
            <a:off x="4135272" y="4531062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7383217-3C85-4AA2-83F5-12E16E6EA0C7}"/>
              </a:ext>
            </a:extLst>
          </p:cNvPr>
          <p:cNvSpPr/>
          <p:nvPr/>
        </p:nvSpPr>
        <p:spPr>
          <a:xfrm>
            <a:off x="4287672" y="475170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9E463D-85AC-48B8-8749-02C0C7329073}"/>
              </a:ext>
            </a:extLst>
          </p:cNvPr>
          <p:cNvSpPr/>
          <p:nvPr/>
        </p:nvSpPr>
        <p:spPr>
          <a:xfrm>
            <a:off x="4440072" y="490410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3BFE73-D07B-4515-9864-88043DEC40EA}"/>
              </a:ext>
            </a:extLst>
          </p:cNvPr>
          <p:cNvSpPr/>
          <p:nvPr/>
        </p:nvSpPr>
        <p:spPr>
          <a:xfrm>
            <a:off x="4128446" y="4715303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C231391-BD7D-4D1C-A2CB-D0066F3FCA9D}"/>
              </a:ext>
            </a:extLst>
          </p:cNvPr>
          <p:cNvSpPr/>
          <p:nvPr/>
        </p:nvSpPr>
        <p:spPr>
          <a:xfrm>
            <a:off x="4280846" y="4867703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723080E-9635-45C3-B65F-A714F92DFE2B}"/>
              </a:ext>
            </a:extLst>
          </p:cNvPr>
          <p:cNvSpPr/>
          <p:nvPr/>
        </p:nvSpPr>
        <p:spPr>
          <a:xfrm>
            <a:off x="4433246" y="452878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1A36C6F-CFAB-404C-B032-98E49CB5D387}"/>
              </a:ext>
            </a:extLst>
          </p:cNvPr>
          <p:cNvSpPr/>
          <p:nvPr/>
        </p:nvSpPr>
        <p:spPr>
          <a:xfrm>
            <a:off x="4490110" y="468118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64F3910-094E-4EF0-AE4E-8449FF7A4C69}"/>
              </a:ext>
            </a:extLst>
          </p:cNvPr>
          <p:cNvSpPr/>
          <p:nvPr/>
        </p:nvSpPr>
        <p:spPr>
          <a:xfrm>
            <a:off x="4585646" y="4681180"/>
            <a:ext cx="136475" cy="13647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87DC1D-A141-42FD-B518-C86AFE838D41}"/>
              </a:ext>
            </a:extLst>
          </p:cNvPr>
          <p:cNvSpPr/>
          <p:nvPr/>
        </p:nvSpPr>
        <p:spPr>
          <a:xfrm>
            <a:off x="5515975" y="3182199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2EEFFA-38EC-4A3D-BB37-57EF154C1520}"/>
              </a:ext>
            </a:extLst>
          </p:cNvPr>
          <p:cNvSpPr/>
          <p:nvPr/>
        </p:nvSpPr>
        <p:spPr>
          <a:xfrm>
            <a:off x="5668375" y="340283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89833A-1CE3-41F3-A78C-FD207ABED0A5}"/>
              </a:ext>
            </a:extLst>
          </p:cNvPr>
          <p:cNvSpPr/>
          <p:nvPr/>
        </p:nvSpPr>
        <p:spPr>
          <a:xfrm>
            <a:off x="5820775" y="355523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1485F2-D0C9-4B43-A145-1D4FB943A18C}"/>
              </a:ext>
            </a:extLst>
          </p:cNvPr>
          <p:cNvSpPr/>
          <p:nvPr/>
        </p:nvSpPr>
        <p:spPr>
          <a:xfrm>
            <a:off x="5509149" y="3366440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A6DA9B-38EB-431D-BD32-EB6A6516E4E5}"/>
              </a:ext>
            </a:extLst>
          </p:cNvPr>
          <p:cNvSpPr/>
          <p:nvPr/>
        </p:nvSpPr>
        <p:spPr>
          <a:xfrm>
            <a:off x="5661549" y="3518840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FED4C0-DAED-40E8-A4CB-F4C194BB16CB}"/>
              </a:ext>
            </a:extLst>
          </p:cNvPr>
          <p:cNvSpPr/>
          <p:nvPr/>
        </p:nvSpPr>
        <p:spPr>
          <a:xfrm>
            <a:off x="5813949" y="317991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630541-D948-4A39-B77E-CC88F775D1C1}"/>
              </a:ext>
            </a:extLst>
          </p:cNvPr>
          <p:cNvSpPr/>
          <p:nvPr/>
        </p:nvSpPr>
        <p:spPr>
          <a:xfrm>
            <a:off x="5870813" y="333231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FD278A-14CB-4F5A-8912-31DD36B43003}"/>
              </a:ext>
            </a:extLst>
          </p:cNvPr>
          <p:cNvSpPr/>
          <p:nvPr/>
        </p:nvSpPr>
        <p:spPr>
          <a:xfrm>
            <a:off x="5461836" y="3539297"/>
            <a:ext cx="136475" cy="1364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DB20DECF-CA0B-4749-AA22-3AEED2C0ADB3}"/>
              </a:ext>
            </a:extLst>
          </p:cNvPr>
          <p:cNvSpPr/>
          <p:nvPr/>
        </p:nvSpPr>
        <p:spPr>
          <a:xfrm>
            <a:off x="6146050" y="4399127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888A3485-8347-4D57-86AF-449FC38C17C1}"/>
              </a:ext>
            </a:extLst>
          </p:cNvPr>
          <p:cNvSpPr/>
          <p:nvPr/>
        </p:nvSpPr>
        <p:spPr>
          <a:xfrm>
            <a:off x="6298450" y="461976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A5C509E7-A9A5-444E-BE70-1ECD9A3BA75C}"/>
              </a:ext>
            </a:extLst>
          </p:cNvPr>
          <p:cNvSpPr/>
          <p:nvPr/>
        </p:nvSpPr>
        <p:spPr>
          <a:xfrm>
            <a:off x="6450850" y="477216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8F17A0F-2C5E-4D0B-B9AA-B9016429D761}"/>
              </a:ext>
            </a:extLst>
          </p:cNvPr>
          <p:cNvSpPr/>
          <p:nvPr/>
        </p:nvSpPr>
        <p:spPr>
          <a:xfrm>
            <a:off x="6139224" y="4583368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C174A69D-1060-42BB-9253-16A56017E285}"/>
              </a:ext>
            </a:extLst>
          </p:cNvPr>
          <p:cNvSpPr/>
          <p:nvPr/>
        </p:nvSpPr>
        <p:spPr>
          <a:xfrm>
            <a:off x="6291624" y="4735768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339AD419-04FC-40D8-AAAE-7C643378E3E7}"/>
              </a:ext>
            </a:extLst>
          </p:cNvPr>
          <p:cNvSpPr/>
          <p:nvPr/>
        </p:nvSpPr>
        <p:spPr>
          <a:xfrm>
            <a:off x="6444024" y="439684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9944C6D8-01E5-4FC7-8158-A543B7E0B826}"/>
              </a:ext>
            </a:extLst>
          </p:cNvPr>
          <p:cNvSpPr/>
          <p:nvPr/>
        </p:nvSpPr>
        <p:spPr>
          <a:xfrm>
            <a:off x="6500888" y="4549245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050A40B7-3D01-4AEB-ADD8-E58884653D45}"/>
              </a:ext>
            </a:extLst>
          </p:cNvPr>
          <p:cNvSpPr/>
          <p:nvPr/>
        </p:nvSpPr>
        <p:spPr>
          <a:xfrm>
            <a:off x="6310962" y="4481006"/>
            <a:ext cx="136475" cy="136478"/>
          </a:xfrm>
          <a:prstGeom prst="hexagon">
            <a:avLst/>
          </a:prstGeom>
          <a:solidFill>
            <a:srgbClr val="E12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E86834-BFFC-4D8A-990E-E8F72FA6901E}"/>
              </a:ext>
            </a:extLst>
          </p:cNvPr>
          <p:cNvSpPr/>
          <p:nvPr/>
        </p:nvSpPr>
        <p:spPr>
          <a:xfrm>
            <a:off x="3985150" y="4333993"/>
            <a:ext cx="822960" cy="8229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B4DAB2-6470-4AE8-9FCF-E95EDDC7B0F0}"/>
              </a:ext>
            </a:extLst>
          </p:cNvPr>
          <p:cNvSpPr/>
          <p:nvPr/>
        </p:nvSpPr>
        <p:spPr>
          <a:xfrm>
            <a:off x="6007298" y="4240730"/>
            <a:ext cx="822960" cy="822960"/>
          </a:xfrm>
          <a:prstGeom prst="ellipse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8FA2C4E-4883-455E-98F9-E24F60463ECD}"/>
              </a:ext>
            </a:extLst>
          </p:cNvPr>
          <p:cNvSpPr/>
          <p:nvPr/>
        </p:nvSpPr>
        <p:spPr>
          <a:xfrm>
            <a:off x="5281687" y="2934276"/>
            <a:ext cx="920773" cy="8874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674804-0B08-4914-96E7-8FE6FD7D9BF0}"/>
              </a:ext>
            </a:extLst>
          </p:cNvPr>
          <p:cNvCxnSpPr>
            <a:cxnSpLocks/>
            <a:stCxn id="63" idx="3"/>
            <a:endCxn id="59" idx="7"/>
          </p:cNvCxnSpPr>
          <p:nvPr/>
        </p:nvCxnSpPr>
        <p:spPr>
          <a:xfrm flipH="1">
            <a:off x="4687590" y="3691776"/>
            <a:ext cx="728941" cy="7627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D940C1-384C-437E-B4C0-53A1895FEB27}"/>
              </a:ext>
            </a:extLst>
          </p:cNvPr>
          <p:cNvCxnSpPr>
            <a:cxnSpLocks/>
            <a:stCxn id="38" idx="0"/>
            <a:endCxn id="28" idx="0"/>
          </p:cNvCxnSpPr>
          <p:nvPr/>
        </p:nvCxnSpPr>
        <p:spPr>
          <a:xfrm flipH="1">
            <a:off x="5584213" y="3179917"/>
            <a:ext cx="297974" cy="2282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09CFCAE1-0F8C-45BA-BE72-904DF512C910}"/>
              </a:ext>
            </a:extLst>
          </p:cNvPr>
          <p:cNvSpPr/>
          <p:nvPr/>
        </p:nvSpPr>
        <p:spPr>
          <a:xfrm>
            <a:off x="5446848" y="1611598"/>
            <a:ext cx="2261448" cy="1143035"/>
          </a:xfrm>
          <a:prstGeom prst="wedgeRoundRectCallout">
            <a:avLst>
              <a:gd name="adj1" fmla="val -37781"/>
              <a:gd name="adj2" fmla="val 827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Jarak intra-cluster </a:t>
            </a:r>
            <a:r>
              <a:rPr lang="en-US" dirty="0" err="1"/>
              <a:t>diminimalkan</a:t>
            </a:r>
            <a:endParaRPr lang="en-US" dirty="0"/>
          </a:p>
        </p:txBody>
      </p:sp>
      <p:sp>
        <p:nvSpPr>
          <p:cNvPr id="73" name="Speech Bubble: Rectangle with Corners Rounded 72">
            <a:extLst>
              <a:ext uri="{FF2B5EF4-FFF2-40B4-BE49-F238E27FC236}">
                <a16:creationId xmlns:a16="http://schemas.microsoft.com/office/drawing/2014/main" id="{2B462567-A497-4D56-957F-8F176F347817}"/>
              </a:ext>
            </a:extLst>
          </p:cNvPr>
          <p:cNvSpPr/>
          <p:nvPr/>
        </p:nvSpPr>
        <p:spPr>
          <a:xfrm>
            <a:off x="1998697" y="2285965"/>
            <a:ext cx="2261448" cy="1143035"/>
          </a:xfrm>
          <a:prstGeom prst="wedgeRoundRectCallout">
            <a:avLst>
              <a:gd name="adj1" fmla="val 85332"/>
              <a:gd name="adj2" fmla="val 995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Jarak inter-cluster </a:t>
            </a:r>
            <a:r>
              <a:rPr lang="en-US" dirty="0" err="1"/>
              <a:t>dimaksimalkan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9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B981-BC62-4B67-87BF-B5EBD01A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Banyaknya</a:t>
            </a:r>
            <a:r>
              <a:rPr lang="en-US" dirty="0"/>
              <a:t> Cluster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36D5A7-83EF-4C47-BDC3-974304ED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04586"/>
            <a:ext cx="10515600" cy="358446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F8C2BD-C010-4220-AB2C-FF64E57D9546}"/>
              </a:ext>
            </a:extLst>
          </p:cNvPr>
          <p:cNvSpPr txBox="1"/>
          <p:nvPr/>
        </p:nvSpPr>
        <p:spPr>
          <a:xfrm>
            <a:off x="838199" y="5680364"/>
            <a:ext cx="24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Banyaknya</a:t>
            </a:r>
            <a:r>
              <a:rPr lang="en-US" dirty="0"/>
              <a:t> cluster,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78262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CF043D-FB0B-4984-BCC0-0BB2D27DED26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1D1DEF7-2794-4192-9940-CC05C8299CD6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1">
              <a:extLst>
                <a:ext uri="{FF2B5EF4-FFF2-40B4-BE49-F238E27FC236}">
                  <a16:creationId xmlns:a16="http://schemas.microsoft.com/office/drawing/2014/main" id="{52A1F45A-A230-49BD-8040-D098F5D50DEE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Back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</a:rPr>
              <a:t>ground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5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81E-DE4D-49D4-8689-7F446231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Visualisasi</a:t>
            </a:r>
            <a:r>
              <a:rPr lang="en-US" dirty="0"/>
              <a:t> Cluster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CBBA91C-C623-45BB-8FCF-E49099D34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2"/>
          <a:stretch/>
        </p:blipFill>
        <p:spPr>
          <a:xfrm>
            <a:off x="1034930" y="2003048"/>
            <a:ext cx="10076416" cy="4351338"/>
          </a:xfrm>
        </p:spPr>
      </p:pic>
    </p:spTree>
    <p:extLst>
      <p:ext uri="{BB962C8B-B14F-4D97-AF65-F5344CB8AC3E}">
        <p14:creationId xmlns:p14="http://schemas.microsoft.com/office/powerpoint/2010/main" val="3084645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E3E-682E-4FFF-9DF1-56357DDF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Cluster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06DF09-512A-4419-8A90-31EBDA847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97600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160034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7417433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0000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12A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2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4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Jumlah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subscriberCount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10,87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9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Usia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Channel (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Tahun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4,71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5,33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52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viewCount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2.880,467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678,333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videoCount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10,04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0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Penghasilan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Bulanan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3.767,79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648,73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3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Penghasilan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Per Video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312,57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62,36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5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Rata-rata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Paparan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(Juta)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r" fontAlgn="b">
                        <a:spcAft>
                          <a:spcPts val="6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2484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3288F23-4D5F-4A91-B6AB-A2DF798E577B}"/>
              </a:ext>
            </a:extLst>
          </p:cNvPr>
          <p:cNvSpPr/>
          <p:nvPr/>
        </p:nvSpPr>
        <p:spPr>
          <a:xfrm>
            <a:off x="838200" y="5431809"/>
            <a:ext cx="253621" cy="2320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BC06C-6B16-4CF3-840D-F5472F037360}"/>
              </a:ext>
            </a:extLst>
          </p:cNvPr>
          <p:cNvSpPr txBox="1"/>
          <p:nvPr/>
        </p:nvSpPr>
        <p:spPr>
          <a:xfrm>
            <a:off x="1187355" y="5363149"/>
            <a:ext cx="19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Rendah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37D60-EA57-473B-96D9-16B9E81C996B}"/>
              </a:ext>
            </a:extLst>
          </p:cNvPr>
          <p:cNvSpPr/>
          <p:nvPr/>
        </p:nvSpPr>
        <p:spPr>
          <a:xfrm>
            <a:off x="838200" y="5816439"/>
            <a:ext cx="253621" cy="2320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3346E-120B-4AEA-A72B-15033704D89D}"/>
              </a:ext>
            </a:extLst>
          </p:cNvPr>
          <p:cNvSpPr txBox="1"/>
          <p:nvPr/>
        </p:nvSpPr>
        <p:spPr>
          <a:xfrm>
            <a:off x="1187355" y="5747779"/>
            <a:ext cx="19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Tinggi</a:t>
            </a:r>
          </a:p>
        </p:txBody>
      </p:sp>
    </p:spTree>
    <p:extLst>
      <p:ext uri="{BB962C8B-B14F-4D97-AF65-F5344CB8AC3E}">
        <p14:creationId xmlns:p14="http://schemas.microsoft.com/office/powerpoint/2010/main" val="411948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outube Play Logo transparent PNG - StickPNG">
            <a:extLst>
              <a:ext uri="{FF2B5EF4-FFF2-40B4-BE49-F238E27FC236}">
                <a16:creationId xmlns:a16="http://schemas.microsoft.com/office/drawing/2014/main" id="{238F19CC-BA88-4A50-9DF4-5F8BC186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90" y="1082275"/>
            <a:ext cx="6675120" cy="469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B2EF0-00A7-474A-A7EC-8776DCE9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07" y="891203"/>
            <a:ext cx="6127846" cy="4693449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Terima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kasih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98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outube Play Logo transparent PNG - StickPNG">
            <a:extLst>
              <a:ext uri="{FF2B5EF4-FFF2-40B4-BE49-F238E27FC236}">
                <a16:creationId xmlns:a16="http://schemas.microsoft.com/office/drawing/2014/main" id="{238F19CC-BA88-4A50-9DF4-5F8BC186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90" y="1082275"/>
            <a:ext cx="6675120" cy="4693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B2EF0-00A7-474A-A7EC-8776DCE9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07" y="891203"/>
            <a:ext cx="6127846" cy="46934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Q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E12A26"/>
                </a:solidFill>
                <a:latin typeface="Arial Black" panose="020B0A04020102020204" pitchFamily="34" charset="0"/>
              </a:rPr>
              <a:t>&amp;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102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84A5-838C-4D13-A8A4-90A9B129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811C1-24EF-498F-90B9-5A44EBF9D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91" r="23340"/>
          <a:stretch/>
        </p:blipFill>
        <p:spPr>
          <a:xfrm>
            <a:off x="1033210" y="1995051"/>
            <a:ext cx="5187479" cy="2600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16E37-1C5C-4FAD-A0A3-7F9EF437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10" y="4645966"/>
            <a:ext cx="6675120" cy="2192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72FCA-C7E2-4AD6-89E3-391AA3B3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89" y="1995055"/>
            <a:ext cx="5393174" cy="26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2F4B-AA3D-41DF-85AF-1BFB5111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Angka,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text…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E318C-2E41-4F27-A80C-A15405BE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07" y="1825625"/>
            <a:ext cx="891558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BB19EE-A369-402C-BAE3-DA6329CC07A1}"/>
              </a:ext>
            </a:extLst>
          </p:cNvPr>
          <p:cNvSpPr/>
          <p:nvPr/>
        </p:nvSpPr>
        <p:spPr>
          <a:xfrm>
            <a:off x="3643745" y="3796145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8430D-9E8D-4ABD-8FFE-F76C1DF691C8}"/>
              </a:ext>
            </a:extLst>
          </p:cNvPr>
          <p:cNvSpPr/>
          <p:nvPr/>
        </p:nvSpPr>
        <p:spPr>
          <a:xfrm>
            <a:off x="5430981" y="3671454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C7747-77D3-423F-85C4-1C8D8927C71E}"/>
              </a:ext>
            </a:extLst>
          </p:cNvPr>
          <p:cNvSpPr/>
          <p:nvPr/>
        </p:nvSpPr>
        <p:spPr>
          <a:xfrm>
            <a:off x="7216531" y="3782289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CC4648-E3C0-41A5-B10C-4ABD9CB37B16}"/>
              </a:ext>
            </a:extLst>
          </p:cNvPr>
          <p:cNvSpPr/>
          <p:nvPr/>
        </p:nvSpPr>
        <p:spPr>
          <a:xfrm>
            <a:off x="9014247" y="3782289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377CB-D0A0-4425-B235-3532F8F7723A}"/>
              </a:ext>
            </a:extLst>
          </p:cNvPr>
          <p:cNvSpPr/>
          <p:nvPr/>
        </p:nvSpPr>
        <p:spPr>
          <a:xfrm>
            <a:off x="9014247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E2079-9463-4780-BBBC-0489338D5A3D}"/>
              </a:ext>
            </a:extLst>
          </p:cNvPr>
          <p:cNvSpPr/>
          <p:nvPr/>
        </p:nvSpPr>
        <p:spPr>
          <a:xfrm>
            <a:off x="7216530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FCD89-FEA5-4592-98BD-72704C134BF2}"/>
              </a:ext>
            </a:extLst>
          </p:cNvPr>
          <p:cNvSpPr/>
          <p:nvPr/>
        </p:nvSpPr>
        <p:spPr>
          <a:xfrm>
            <a:off x="5451761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6522B-A424-437B-9EC7-B006E92C1B5E}"/>
              </a:ext>
            </a:extLst>
          </p:cNvPr>
          <p:cNvSpPr/>
          <p:nvPr/>
        </p:nvSpPr>
        <p:spPr>
          <a:xfrm>
            <a:off x="3643744" y="5766663"/>
            <a:ext cx="817419" cy="277091"/>
          </a:xfrm>
          <a:prstGeom prst="rect">
            <a:avLst/>
          </a:prstGeom>
          <a:noFill/>
          <a:ln>
            <a:solidFill>
              <a:srgbClr val="E1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7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2C44-4958-4178-9117-B7F79DD5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Ahaaaa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CACB-A88B-454F-9E55-6C0FBBA5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9"/>
            <a:ext cx="10515600" cy="19950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0" lang="en-US" sz="160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Data!!!</a:t>
            </a:r>
            <a:endParaRPr lang="en-US" sz="11100" dirty="0"/>
          </a:p>
        </p:txBody>
      </p:sp>
    </p:spTree>
    <p:extLst>
      <p:ext uri="{BB962C8B-B14F-4D97-AF65-F5344CB8AC3E}">
        <p14:creationId xmlns:p14="http://schemas.microsoft.com/office/powerpoint/2010/main" val="37438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2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244CFC-AECD-4B61-8D7F-50B03DDD907B}"/>
              </a:ext>
            </a:extLst>
          </p:cNvPr>
          <p:cNvGrpSpPr/>
          <p:nvPr/>
        </p:nvGrpSpPr>
        <p:grpSpPr>
          <a:xfrm>
            <a:off x="612967" y="1542197"/>
            <a:ext cx="8703545" cy="4804012"/>
            <a:chOff x="5481860" y="1383513"/>
            <a:chExt cx="2849482" cy="23581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B7414E2-371D-4FA1-AA77-4D739B33F4C2}"/>
                </a:ext>
              </a:extLst>
            </p:cNvPr>
            <p:cNvSpPr/>
            <p:nvPr/>
          </p:nvSpPr>
          <p:spPr>
            <a:xfrm rot="5400000">
              <a:off x="5742023" y="1191008"/>
              <a:ext cx="2358189" cy="27432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1">
              <a:extLst>
                <a:ext uri="{FF2B5EF4-FFF2-40B4-BE49-F238E27FC236}">
                  <a16:creationId xmlns:a16="http://schemas.microsoft.com/office/drawing/2014/main" id="{55EC4900-8570-4214-9AAA-5C96DE3EA3E2}"/>
                </a:ext>
              </a:extLst>
            </p:cNvPr>
            <p:cNvSpPr/>
            <p:nvPr/>
          </p:nvSpPr>
          <p:spPr>
            <a:xfrm rot="17274967">
              <a:off x="6773477" y="609285"/>
              <a:ext cx="266247" cy="2849482"/>
            </a:xfrm>
            <a:custGeom>
              <a:avLst/>
              <a:gdLst>
                <a:gd name="connsiteX0" fmla="*/ 0 w 259112"/>
                <a:gd name="connsiteY0" fmla="*/ 2830008 h 2830008"/>
                <a:gd name="connsiteX1" fmla="*/ 129556 w 259112"/>
                <a:gd name="connsiteY1" fmla="*/ 0 h 2830008"/>
                <a:gd name="connsiteX2" fmla="*/ 259112 w 259112"/>
                <a:gd name="connsiteY2" fmla="*/ 2830008 h 2830008"/>
                <a:gd name="connsiteX3" fmla="*/ 0 w 259112"/>
                <a:gd name="connsiteY3" fmla="*/ 2830008 h 2830008"/>
                <a:gd name="connsiteX0" fmla="*/ 0 w 261691"/>
                <a:gd name="connsiteY0" fmla="*/ 2830008 h 2966361"/>
                <a:gd name="connsiteX1" fmla="*/ 129556 w 261691"/>
                <a:gd name="connsiteY1" fmla="*/ 0 h 2966361"/>
                <a:gd name="connsiteX2" fmla="*/ 261691 w 261691"/>
                <a:gd name="connsiteY2" fmla="*/ 2966361 h 2966361"/>
                <a:gd name="connsiteX3" fmla="*/ 0 w 261691"/>
                <a:gd name="connsiteY3" fmla="*/ 2830008 h 2966361"/>
                <a:gd name="connsiteX0" fmla="*/ 0 w 260640"/>
                <a:gd name="connsiteY0" fmla="*/ 2744820 h 2966361"/>
                <a:gd name="connsiteX1" fmla="*/ 128505 w 260640"/>
                <a:gd name="connsiteY1" fmla="*/ 0 h 2966361"/>
                <a:gd name="connsiteX2" fmla="*/ 260640 w 260640"/>
                <a:gd name="connsiteY2" fmla="*/ 2966361 h 2966361"/>
                <a:gd name="connsiteX3" fmla="*/ 0 w 260640"/>
                <a:gd name="connsiteY3" fmla="*/ 2744820 h 2966361"/>
                <a:gd name="connsiteX0" fmla="*/ 0 w 257812"/>
                <a:gd name="connsiteY0" fmla="*/ 2690357 h 2966361"/>
                <a:gd name="connsiteX1" fmla="*/ 125677 w 257812"/>
                <a:gd name="connsiteY1" fmla="*/ 0 h 2966361"/>
                <a:gd name="connsiteX2" fmla="*/ 257812 w 257812"/>
                <a:gd name="connsiteY2" fmla="*/ 2966361 h 2966361"/>
                <a:gd name="connsiteX3" fmla="*/ 0 w 257812"/>
                <a:gd name="connsiteY3" fmla="*/ 2690357 h 2966361"/>
                <a:gd name="connsiteX0" fmla="*/ 0 w 266247"/>
                <a:gd name="connsiteY0" fmla="*/ 2690357 h 2969359"/>
                <a:gd name="connsiteX1" fmla="*/ 125677 w 266247"/>
                <a:gd name="connsiteY1" fmla="*/ 0 h 2969359"/>
                <a:gd name="connsiteX2" fmla="*/ 266247 w 266247"/>
                <a:gd name="connsiteY2" fmla="*/ 2969359 h 2969359"/>
                <a:gd name="connsiteX3" fmla="*/ 0 w 266247"/>
                <a:gd name="connsiteY3" fmla="*/ 2690357 h 296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47" h="2969359">
                  <a:moveTo>
                    <a:pt x="0" y="2690357"/>
                  </a:moveTo>
                  <a:lnTo>
                    <a:pt x="125677" y="0"/>
                  </a:lnTo>
                  <a:lnTo>
                    <a:pt x="266247" y="2969359"/>
                  </a:lnTo>
                  <a:lnTo>
                    <a:pt x="0" y="269035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905A8A-5A40-4D84-B02E-D3A0075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12A26"/>
                </a:solidFill>
                <a:effectLst>
                  <a:outerShdw blurRad="50800" dist="1143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Open sans"/>
                <a:ea typeface="+mj-ea"/>
                <a:cs typeface="+mj-cs"/>
              </a:rPr>
              <a:t>Data</a:t>
            </a:r>
            <a:endParaRPr lang="en-US" dirty="0">
              <a:solidFill>
                <a:srgbClr val="E12A2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7C023-B880-473B-95CD-17742EAD9007}"/>
              </a:ext>
            </a:extLst>
          </p:cNvPr>
          <p:cNvSpPr/>
          <p:nvPr/>
        </p:nvSpPr>
        <p:spPr>
          <a:xfrm>
            <a:off x="338483" y="254882"/>
            <a:ext cx="11515034" cy="634823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9BD4-44EC-4F28-A1C8-A3847E63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Data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57D3B92C-F6D8-4883-957E-D6A2BAAF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248" y="2770880"/>
            <a:ext cx="5430226" cy="2764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BA089-26B0-4AAF-A957-BDCE57CD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74" y="3317850"/>
            <a:ext cx="5243943" cy="23528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090346-A829-4DE1-B164-4A2615E5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Crawling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https://id.noxinfluencer.com/youtube-channel-rank/top-250-id-all-youtuber-sorted-by-subs-weekly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Scraping via YouTube Data API v3 (package tuber)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54947-7AB9-4951-A3F7-2583662B6FC4}"/>
              </a:ext>
            </a:extLst>
          </p:cNvPr>
          <p:cNvSpPr txBox="1"/>
          <p:nvPr/>
        </p:nvSpPr>
        <p:spPr>
          <a:xfrm>
            <a:off x="1192248" y="6050290"/>
            <a:ext cx="3460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246 YouTube Channel </a:t>
            </a:r>
          </a:p>
        </p:txBody>
      </p:sp>
    </p:spTree>
    <p:extLst>
      <p:ext uri="{BB962C8B-B14F-4D97-AF65-F5344CB8AC3E}">
        <p14:creationId xmlns:p14="http://schemas.microsoft.com/office/powerpoint/2010/main" val="16415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C138-9CEE-4887-83A7-203803AD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918A-55E1-4465-8FDF-78EE7CF1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Buka </a:t>
            </a:r>
            <a:r>
              <a:rPr lang="en-US" sz="2800" dirty="0">
                <a:hlinkClick r:id="rId2"/>
              </a:rPr>
              <a:t>https://id.noxinfluencer.com/youtube-channel-rank/top-250-id-all-youtuber-sorted-by-subs-weekly</a:t>
            </a:r>
            <a:r>
              <a:rPr lang="en-US" sz="2800" dirty="0"/>
              <a:t> dan scroll </a:t>
            </a:r>
            <a:r>
              <a:rPr lang="en-US" sz="2800" dirty="0" err="1"/>
              <a:t>hingga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paling </a:t>
            </a:r>
            <a:r>
              <a:rPr lang="en-US" sz="2800" dirty="0" err="1"/>
              <a:t>bawah</a:t>
            </a:r>
            <a:r>
              <a:rPr lang="en-US" sz="2800" dirty="0"/>
              <a:t>.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dan </a:t>
            </a:r>
            <a:r>
              <a:rPr lang="en-US" dirty="0" err="1"/>
              <a:t>pilih</a:t>
            </a:r>
            <a:r>
              <a:rPr lang="en-US" dirty="0"/>
              <a:t> save as…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file html.</a:t>
            </a:r>
          </a:p>
          <a:p>
            <a:r>
              <a:rPr lang="en-US" dirty="0"/>
              <a:t>Crawling file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link/ID channel dan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package tuber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lain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channel </a:t>
            </a:r>
            <a:r>
              <a:rPr lang="en-US" dirty="0" err="1"/>
              <a:t>melalui</a:t>
            </a:r>
            <a:r>
              <a:rPr lang="en-US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10224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612</Words>
  <Application>Microsoft Office PowerPoint</Application>
  <PresentationFormat>Widescreen</PresentationFormat>
  <Paragraphs>180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Cambria Math</vt:lpstr>
      <vt:lpstr>Lucida Console</vt:lpstr>
      <vt:lpstr>Open sans</vt:lpstr>
      <vt:lpstr>Times New Roman</vt:lpstr>
      <vt:lpstr>Office Theme</vt:lpstr>
      <vt:lpstr>Aep Hidayatuloh, S.Stat</vt:lpstr>
      <vt:lpstr>Mengintip Data     YouTuber Indonesia</vt:lpstr>
      <vt:lpstr>Background</vt:lpstr>
      <vt:lpstr>Background</vt:lpstr>
      <vt:lpstr>Angka, angka, angka, text…</vt:lpstr>
      <vt:lpstr>Ahaaaa….</vt:lpstr>
      <vt:lpstr>Data</vt:lpstr>
      <vt:lpstr>Sumber Data</vt:lpstr>
      <vt:lpstr>Crawling Data </vt:lpstr>
      <vt:lpstr>Preview Data</vt:lpstr>
      <vt:lpstr>Visualisasi</vt:lpstr>
      <vt:lpstr>Kategori Channel</vt:lpstr>
      <vt:lpstr>Top Channel</vt:lpstr>
      <vt:lpstr>Wordcloud</vt:lpstr>
      <vt:lpstr>Durasi Bergabung Channel</vt:lpstr>
      <vt:lpstr>Sebaran Penghasilan</vt:lpstr>
      <vt:lpstr>Total View Channel</vt:lpstr>
      <vt:lpstr>Top 5 Subscriber Channel</vt:lpstr>
      <vt:lpstr>Korelasi</vt:lpstr>
      <vt:lpstr>Scatterplot </vt:lpstr>
      <vt:lpstr>Analisis  Komponen Utama</vt:lpstr>
      <vt:lpstr>Konsep PCA</vt:lpstr>
      <vt:lpstr>Korelasi PC</vt:lpstr>
      <vt:lpstr>Biplot</vt:lpstr>
      <vt:lpstr>Komponen Utama</vt:lpstr>
      <vt:lpstr>Analisis  Gerombol</vt:lpstr>
      <vt:lpstr>Konsep Jarak: Euclidean</vt:lpstr>
      <vt:lpstr>Konsep Clustering</vt:lpstr>
      <vt:lpstr>Banyaknya Cluster</vt:lpstr>
      <vt:lpstr>Visualisasi Cluster</vt:lpstr>
      <vt:lpstr>Profil Cluster </vt:lpstr>
      <vt:lpstr>Terima    kasih</vt:lpstr>
      <vt:lpstr>Q  &amp; 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Mengintip Data YouTuber Indonesia</dc:title>
  <dc:creator>aef.stk@gmail.com</dc:creator>
  <cp:lastModifiedBy>aef.stk@gmail.com</cp:lastModifiedBy>
  <cp:revision>58</cp:revision>
  <dcterms:created xsi:type="dcterms:W3CDTF">2020-09-12T04:55:50Z</dcterms:created>
  <dcterms:modified xsi:type="dcterms:W3CDTF">2020-09-19T02:34:41Z</dcterms:modified>
</cp:coreProperties>
</file>