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58" r:id="rId7"/>
    <p:sldId id="277" r:id="rId8"/>
    <p:sldId id="281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72" r:id="rId19"/>
    <p:sldId id="260" r:id="rId20"/>
    <p:sldId id="284" r:id="rId21"/>
    <p:sldId id="273" r:id="rId22"/>
    <p:sldId id="269" r:id="rId23"/>
    <p:sldId id="271" r:id="rId24"/>
    <p:sldId id="268" r:id="rId25"/>
    <p:sldId id="283" r:id="rId26"/>
    <p:sldId id="286" r:id="rId27"/>
    <p:sldId id="274" r:id="rId28"/>
    <p:sldId id="285" r:id="rId29"/>
    <p:sldId id="276" r:id="rId30"/>
    <p:sldId id="282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2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6DD6-2438-4200-96B6-9EE29A66F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2AE24-F3C1-4CA1-9567-3C4E95FCC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4F27D-7338-4B01-8FE2-BAD96139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C1C-F1B3-486B-BAF1-8E098003094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36BEE-CCA7-446C-B721-BB764C5B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E392F-4409-4AA6-9A1B-E9943CA6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5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1AD5-ADDD-468A-922A-C88E0CB1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C67E3-9F73-4709-A4A4-28F93A44F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11976-1FF8-4A16-9BFB-B2700053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C1C-F1B3-486B-BAF1-8E098003094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E706-053B-488A-AA9E-A113ED13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266F9-623B-4268-9923-02971FB8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5AF5C-E4A5-4F71-9BFD-8BB5D668F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A5C66-8EB1-42ED-995E-13A0E47F6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41597-7595-4CB5-9CA3-467ED7EC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C1C-F1B3-486B-BAF1-8E098003094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76C2-C28B-435D-B8CB-583F9F92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9FA5C-441F-481C-99F2-A8C3E6A6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4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9080-11BD-49E0-A25C-C22D07FE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162" y="365125"/>
            <a:ext cx="9676637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E1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491E-FD6C-4C9D-99AE-9268E7BC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4DE9E-0C7B-443C-B919-634C5796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C1C-F1B3-486B-BAF1-8E098003094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19060-BAF2-4BEE-9ABD-CE1747E5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4A416-20A5-4B6F-AC6A-7121F0CF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Youtube Play Logo transparent PNG - StickPNG">
            <a:extLst>
              <a:ext uri="{FF2B5EF4-FFF2-40B4-BE49-F238E27FC236}">
                <a16:creationId xmlns:a16="http://schemas.microsoft.com/office/drawing/2014/main" id="{FD1B2DE9-65E1-435F-A2B0-5AA07D913A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9108">
            <a:off x="590702" y="671444"/>
            <a:ext cx="1013937" cy="71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73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E12A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8862-84FA-41F2-8936-39D6969D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4E633-C6F6-4FC1-B754-8DDE454B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5CD8B-E680-412C-A7A5-C0CA640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C1C-F1B3-486B-BAF1-8E098003094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1F87E-E6DF-4335-B42C-49252498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D4F43-B63F-4900-BD2F-CE2FDA91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ike and Share on Youtube transparent PNG - StickPNG | Youtube logo,  Instagram logo, Youtube logo png">
            <a:extLst>
              <a:ext uri="{FF2B5EF4-FFF2-40B4-BE49-F238E27FC236}">
                <a16:creationId xmlns:a16="http://schemas.microsoft.com/office/drawing/2014/main" id="{64369006-FA8B-4329-A842-5B73A4498E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458" y="901381"/>
            <a:ext cx="1828800" cy="18288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5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957A-0C92-48B1-A8BB-01C8CA89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667F-C2FD-41E5-8355-06E0A519E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4F77B-8AF4-43F3-9130-C67D8C0C7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453BF-D416-4620-8EF9-76D56CDC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C1C-F1B3-486B-BAF1-8E098003094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91D5E-6BF5-41C0-8BFB-FAAFD6EF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85E15-97AD-49D5-A788-033FFFA4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0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C3DE-95CB-46DB-A010-09AF61C0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00FC1-EB6F-47A1-BEB3-5260CB54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E4389-7CF1-4CB3-9893-154E57528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7A3F4-250E-45B8-8BA4-1FC8CB5F6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78BA8-4690-4689-BF5A-84FB3E173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26289-5EC8-497F-B269-098771AA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C1C-F1B3-486B-BAF1-8E098003094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32FA1-A114-4FD0-9FE2-0FE8EA6E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36AC8-E617-4AD0-AA41-0EBC8924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9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E6FE-C907-4FD9-B578-793C369C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13147-46F7-4A75-8E24-D85E1D52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C1C-F1B3-486B-BAF1-8E098003094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F5345-007D-4F74-B158-0CEE43E9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138C7-85E4-4775-A320-214F42B1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5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34F89-772A-4D15-BE69-F3D70A10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C1C-F1B3-486B-BAF1-8E098003094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70B43-6582-47EB-8ED7-3B035D6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16E28-FE0D-4607-B693-B9D1E47A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3666-B170-43BC-9B8A-5D92FCC0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DD77-3D50-4A0A-B8A8-2F6CE7BF3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9C3CE-D921-4849-97E6-376E802BF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0E92F-BCD4-46A7-AB9C-C4088D6F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C1C-F1B3-486B-BAF1-8E098003094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73AA5-ACE3-4782-A1BA-669910EC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37743-16ED-403C-A073-3B725AEA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5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8859-3DEC-4FBF-9B37-8F566B51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485E8-3E41-45DD-B534-F04BBAFA7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2F4BE-2582-4EBC-B720-CE1A3AAAA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AB3B3-6E9D-410C-A189-B22CD3B9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C1C-F1B3-486B-BAF1-8E098003094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46DA6-989E-48DA-8EE1-ADE88DB7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2E70D-C448-4A0E-97F3-8D154F6F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03121-18B2-4E5B-80CF-A1A9AE5E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033B-6975-477B-BCCC-0936AB06A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86C1-3882-435B-BC54-F69D3E978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B3C1C-F1B3-486B-BAF1-8E098003094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6FDF1-A923-4B80-B01A-04A4C8F33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3372-CD4B-47CE-A635-337329738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d.noxinfluencer.com/youtube-channel-rank/top-250-id-all-youtuber-sorted-by-subs-weekl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d.noxinfluencer.com/youtube-channel-rank/top-250-id-all-youtuber-sorted-by-subs-weekl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2A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92F42D-E2CC-4D51-A328-59D524CFC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63" y="712588"/>
            <a:ext cx="4663440" cy="3730752"/>
          </a:xfrm>
          <a:prstGeom prst="rect">
            <a:avLst/>
          </a:prstGeom>
        </p:spPr>
      </p:pic>
      <p:pic>
        <p:nvPicPr>
          <p:cNvPr id="2050" name="Picture 2" descr="Youtube Play Logo transparent PNG - StickPNG">
            <a:extLst>
              <a:ext uri="{FF2B5EF4-FFF2-40B4-BE49-F238E27FC236}">
                <a16:creationId xmlns:a16="http://schemas.microsoft.com/office/drawing/2014/main" id="{6B60D4E2-1B48-4546-A443-2FA070421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4" y="742852"/>
            <a:ext cx="6675120" cy="4693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E1E34B-0570-4F7D-999B-DF0B21C0A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447" y="1753590"/>
            <a:ext cx="6358706" cy="3730752"/>
          </a:xfrm>
        </p:spPr>
        <p:txBody>
          <a:bodyPr>
            <a:normAutofit fontScale="90000"/>
          </a:bodyPr>
          <a:lstStyle/>
          <a:p>
            <a:r>
              <a:rPr kumimoji="0" lang="en-US" sz="6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Mengintip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 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Data </a:t>
            </a:r>
            <a:b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</a:b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</a:b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</a:br>
            <a:b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</a:b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YouTuber I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nd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onesia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6C292-FF61-40E6-A842-B0FC0588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567" y="5431810"/>
            <a:ext cx="4135233" cy="948421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</a:rPr>
              <a:t>Aep Hidayatuloh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</a:rPr>
              <a:t>Senior Data Analyst @ </a:t>
            </a:r>
            <a:r>
              <a:rPr lang="en-US" sz="1600" b="1" dirty="0" err="1">
                <a:solidFill>
                  <a:schemeClr val="bg1"/>
                </a:solidFill>
              </a:rPr>
              <a:t>StarCore</a:t>
            </a:r>
            <a:r>
              <a:rPr lang="en-US" sz="1600" b="1" dirty="0">
                <a:solidFill>
                  <a:schemeClr val="bg1"/>
                </a:solidFill>
              </a:rPr>
              <a:t> Analytics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aephidayatuloh.mail@gmail.com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6C7804-C2DC-4222-9A4A-967D23D3DD66}"/>
              </a:ext>
            </a:extLst>
          </p:cNvPr>
          <p:cNvSpPr/>
          <p:nvPr/>
        </p:nvSpPr>
        <p:spPr>
          <a:xfrm>
            <a:off x="338483" y="254882"/>
            <a:ext cx="11515034" cy="634823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E4117-E17E-473D-8999-60D7C03950D2}"/>
              </a:ext>
            </a:extLst>
          </p:cNvPr>
          <p:cNvSpPr txBox="1"/>
          <p:nvPr/>
        </p:nvSpPr>
        <p:spPr>
          <a:xfrm>
            <a:off x="7402567" y="4785482"/>
            <a:ext cx="371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Webinar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Himpro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GSB </a:t>
            </a:r>
          </a:p>
          <a:p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Tanggal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19 September 2020</a:t>
            </a:r>
          </a:p>
        </p:txBody>
      </p:sp>
    </p:spTree>
    <p:extLst>
      <p:ext uri="{BB962C8B-B14F-4D97-AF65-F5344CB8AC3E}">
        <p14:creationId xmlns:p14="http://schemas.microsoft.com/office/powerpoint/2010/main" val="153951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F5449B-1625-47B9-9BE9-1FD571FC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Kategori</a:t>
            </a:r>
            <a:r>
              <a:rPr lang="en-US" dirty="0"/>
              <a:t> Channel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57CD164-494D-41A4-A9B1-6C650DE88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021" y="1825625"/>
            <a:ext cx="9839957" cy="4351338"/>
          </a:xfrm>
          <a:ln>
            <a:solidFill>
              <a:srgbClr val="E12A26"/>
            </a:solidFill>
          </a:ln>
        </p:spPr>
      </p:pic>
    </p:spTree>
    <p:extLst>
      <p:ext uri="{BB962C8B-B14F-4D97-AF65-F5344CB8AC3E}">
        <p14:creationId xmlns:p14="http://schemas.microsoft.com/office/powerpoint/2010/main" val="121844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CAF0-9F91-49E6-940B-7C78243E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Channel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96B773-1F1A-467A-9FE5-609E50C9B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273" y="1825625"/>
            <a:ext cx="9827454" cy="4351338"/>
          </a:xfrm>
          <a:ln>
            <a:solidFill>
              <a:srgbClr val="E12A26"/>
            </a:solidFill>
          </a:ln>
        </p:spPr>
      </p:pic>
    </p:spTree>
    <p:extLst>
      <p:ext uri="{BB962C8B-B14F-4D97-AF65-F5344CB8AC3E}">
        <p14:creationId xmlns:p14="http://schemas.microsoft.com/office/powerpoint/2010/main" val="103571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2338-DA7F-449F-A8D8-19CFF09E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Wordcloud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6A17D-C8A7-4FD3-B88F-B3FCFAF1B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384" y="1825625"/>
            <a:ext cx="8389232" cy="4351338"/>
          </a:xfrm>
        </p:spPr>
      </p:pic>
    </p:spTree>
    <p:extLst>
      <p:ext uri="{BB962C8B-B14F-4D97-AF65-F5344CB8AC3E}">
        <p14:creationId xmlns:p14="http://schemas.microsoft.com/office/powerpoint/2010/main" val="186781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BD5F-D19C-4B67-89F2-F261EE38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Bergabung</a:t>
            </a:r>
            <a:r>
              <a:rPr lang="en-US" dirty="0"/>
              <a:t> Channel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E26CEE6-281E-4E9C-B4BB-11B9A9FA6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446" y="1825625"/>
            <a:ext cx="8047107" cy="4351338"/>
          </a:xfrm>
          <a:ln>
            <a:solidFill>
              <a:srgbClr val="E12A26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A73214-14F5-4483-93DC-A8BEF7C4A298}"/>
              </a:ext>
            </a:extLst>
          </p:cNvPr>
          <p:cNvSpPr/>
          <p:nvPr/>
        </p:nvSpPr>
        <p:spPr>
          <a:xfrm>
            <a:off x="6196087" y="3401703"/>
            <a:ext cx="2019866" cy="1211239"/>
          </a:xfrm>
          <a:prstGeom prst="roundRect">
            <a:avLst/>
          </a:prstGeom>
          <a:noFill/>
          <a:ln w="57150">
            <a:solidFill>
              <a:srgbClr val="E1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35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8CAC-A547-424C-ACB3-9BCA2767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Sebaran</a:t>
            </a:r>
            <a:r>
              <a:rPr lang="en-US" dirty="0"/>
              <a:t> </a:t>
            </a:r>
            <a:r>
              <a:rPr lang="en-US" dirty="0" err="1"/>
              <a:t>Penghasilan</a:t>
            </a:r>
            <a:endParaRPr lang="en-US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BB756474-45CE-467D-9C0B-A3B052FB4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349" y="1825625"/>
            <a:ext cx="8055301" cy="4351338"/>
          </a:xfrm>
          <a:ln>
            <a:solidFill>
              <a:srgbClr val="E12A26"/>
            </a:solidFill>
          </a:ln>
        </p:spPr>
      </p:pic>
    </p:spTree>
    <p:extLst>
      <p:ext uri="{BB962C8B-B14F-4D97-AF65-F5344CB8AC3E}">
        <p14:creationId xmlns:p14="http://schemas.microsoft.com/office/powerpoint/2010/main" val="79229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4C03-18BA-48DD-A700-61DF59D0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View Channel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A86EE7-833F-45A0-B6FB-47E6674D3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347" y="1825625"/>
            <a:ext cx="8069305" cy="4351338"/>
          </a:xfrm>
          <a:ln>
            <a:solidFill>
              <a:srgbClr val="E12A26"/>
            </a:solidFill>
          </a:ln>
        </p:spPr>
      </p:pic>
    </p:spTree>
    <p:extLst>
      <p:ext uri="{BB962C8B-B14F-4D97-AF65-F5344CB8AC3E}">
        <p14:creationId xmlns:p14="http://schemas.microsoft.com/office/powerpoint/2010/main" val="200972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8B49-5B6F-439E-BAB2-710A58E8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Subscriber Channel</a:t>
            </a: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155974A4-3217-4B60-940A-127F9EADA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79" y="1825625"/>
            <a:ext cx="5366725" cy="4766244"/>
          </a:xfrm>
          <a:prstGeom prst="rect">
            <a:avLst/>
          </a:prstGeom>
          <a:ln>
            <a:solidFill>
              <a:srgbClr val="E12A26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6B4C8C-5101-4300-8663-CE3DB06F1B86}"/>
              </a:ext>
            </a:extLst>
          </p:cNvPr>
          <p:cNvSpPr/>
          <p:nvPr/>
        </p:nvSpPr>
        <p:spPr>
          <a:xfrm>
            <a:off x="1378428" y="2142699"/>
            <a:ext cx="4804012" cy="996286"/>
          </a:xfrm>
          <a:prstGeom prst="roundRect">
            <a:avLst>
              <a:gd name="adj" fmla="val 5708"/>
            </a:avLst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C298808-B258-4098-A3CF-86B42FEE0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36539" y="1808444"/>
            <a:ext cx="4395596" cy="2311757"/>
          </a:xfrm>
          <a:ln>
            <a:solidFill>
              <a:srgbClr val="E12A26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2D2833-F127-4F0F-8E27-D1915B582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539" y="4280113"/>
            <a:ext cx="4391522" cy="2311756"/>
          </a:xfrm>
          <a:prstGeom prst="rect">
            <a:avLst/>
          </a:prstGeom>
          <a:ln>
            <a:solidFill>
              <a:srgbClr val="E12A26"/>
            </a:solidFill>
          </a:ln>
        </p:spPr>
      </p:pic>
    </p:spTree>
    <p:extLst>
      <p:ext uri="{BB962C8B-B14F-4D97-AF65-F5344CB8AC3E}">
        <p14:creationId xmlns:p14="http://schemas.microsoft.com/office/powerpoint/2010/main" val="1776496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Content Placeholder 63">
            <a:extLst>
              <a:ext uri="{FF2B5EF4-FFF2-40B4-BE49-F238E27FC236}">
                <a16:creationId xmlns:a16="http://schemas.microsoft.com/office/drawing/2014/main" id="{61D884BD-B122-437E-92DA-4D7A8FDBA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739" y="2027841"/>
            <a:ext cx="5019551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E06A0D-3A94-492E-99F6-2BE22693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Korelasi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FEF39F-91A5-4CE1-BC79-FA2CCC3E12E9}"/>
              </a:ext>
            </a:extLst>
          </p:cNvPr>
          <p:cNvSpPr txBox="1"/>
          <p:nvPr/>
        </p:nvSpPr>
        <p:spPr>
          <a:xfrm>
            <a:off x="6095999" y="1192404"/>
            <a:ext cx="5675585" cy="1077218"/>
          </a:xfrm>
          <a:prstGeom prst="rect">
            <a:avLst/>
          </a:prstGeom>
          <a:noFill/>
          <a:ln>
            <a:solidFill>
              <a:srgbClr val="E12A2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Uji </a:t>
            </a:r>
            <a:r>
              <a:rPr lang="en-US" sz="1600" dirty="0" err="1"/>
              <a:t>Hipotesis</a:t>
            </a:r>
            <a:r>
              <a:rPr lang="en-US" sz="1600" dirty="0"/>
              <a:t> </a:t>
            </a:r>
            <a:r>
              <a:rPr lang="en-US" sz="1600" dirty="0" err="1"/>
              <a:t>dgn</a:t>
            </a:r>
            <a:r>
              <a:rPr lang="en-US" sz="1600" dirty="0"/>
              <a:t> </a:t>
            </a:r>
            <a:r>
              <a:rPr lang="en-US" sz="1600" dirty="0" err="1"/>
              <a:t>taraf</a:t>
            </a:r>
            <a:r>
              <a:rPr lang="en-US" sz="1600" dirty="0"/>
              <a:t> </a:t>
            </a:r>
            <a:r>
              <a:rPr lang="en-US" sz="1600" dirty="0" err="1"/>
              <a:t>nyata</a:t>
            </a:r>
            <a:r>
              <a:rPr lang="en-US" sz="1600" dirty="0"/>
              <a:t> 5%</a:t>
            </a:r>
          </a:p>
          <a:p>
            <a:endParaRPr lang="en-US" sz="1600" dirty="0"/>
          </a:p>
          <a:p>
            <a:r>
              <a:rPr lang="en-US" sz="1600" dirty="0"/>
              <a:t>H0: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korelasi</a:t>
            </a:r>
            <a:r>
              <a:rPr lang="en-US" sz="1600" dirty="0"/>
              <a:t> (</a:t>
            </a:r>
            <a:r>
              <a:rPr lang="el-GR" sz="1600" i="1" dirty="0"/>
              <a:t>ρ</a:t>
            </a:r>
            <a:r>
              <a:rPr lang="en-US" sz="1600" dirty="0"/>
              <a:t> = 0)</a:t>
            </a:r>
          </a:p>
          <a:p>
            <a:r>
              <a:rPr lang="en-US" sz="1600" dirty="0"/>
              <a:t>H1: Ada </a:t>
            </a:r>
            <a:r>
              <a:rPr lang="en-US" sz="1600" dirty="0" err="1"/>
              <a:t>korelasi</a:t>
            </a:r>
            <a:r>
              <a:rPr lang="en-US" sz="1600" dirty="0"/>
              <a:t>  (</a:t>
            </a:r>
            <a:r>
              <a:rPr lang="el-GR" sz="1600" i="1" dirty="0"/>
              <a:t>ρ</a:t>
            </a:r>
            <a:r>
              <a:rPr lang="en-US" sz="1600" dirty="0"/>
              <a:t> ≠ 0)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6FBE3DC-C7E6-4792-86D5-8F5738AF1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3"/>
          <a:stretch/>
        </p:blipFill>
        <p:spPr>
          <a:xfrm>
            <a:off x="6143376" y="2542859"/>
            <a:ext cx="5675585" cy="3419952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72E4BCE-D2C8-4B12-BF37-A4B2AF6FE53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765121" y="2667017"/>
            <a:ext cx="2327310" cy="104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6B37205-5259-4DB4-BBA0-35B70B7134D2}"/>
              </a:ext>
            </a:extLst>
          </p:cNvPr>
          <p:cNvSpPr/>
          <p:nvPr/>
        </p:nvSpPr>
        <p:spPr>
          <a:xfrm>
            <a:off x="6264322" y="6059606"/>
            <a:ext cx="341194" cy="3195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F8FFA-AAC8-454E-82E5-C779CDA230F9}"/>
              </a:ext>
            </a:extLst>
          </p:cNvPr>
          <p:cNvSpPr txBox="1"/>
          <p:nvPr/>
        </p:nvSpPr>
        <p:spPr>
          <a:xfrm>
            <a:off x="6609788" y="6059606"/>
            <a:ext cx="148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Korelasi</a:t>
            </a:r>
            <a:r>
              <a:rPr lang="en-US" sz="1400" dirty="0"/>
              <a:t> </a:t>
            </a:r>
            <a:r>
              <a:rPr lang="en-US" sz="1400" dirty="0" err="1"/>
              <a:t>signifikan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E12822-30BB-477F-872C-99FD6625EED2}"/>
              </a:ext>
            </a:extLst>
          </p:cNvPr>
          <p:cNvSpPr/>
          <p:nvPr/>
        </p:nvSpPr>
        <p:spPr>
          <a:xfrm>
            <a:off x="8996149" y="6054887"/>
            <a:ext cx="341194" cy="319573"/>
          </a:xfrm>
          <a:prstGeom prst="rect">
            <a:avLst/>
          </a:prstGeom>
          <a:solidFill>
            <a:srgbClr val="E12A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1A915B-2602-498F-8CF9-A194AB8C2D44}"/>
              </a:ext>
            </a:extLst>
          </p:cNvPr>
          <p:cNvSpPr txBox="1"/>
          <p:nvPr/>
        </p:nvSpPr>
        <p:spPr>
          <a:xfrm>
            <a:off x="9341615" y="6054887"/>
            <a:ext cx="2012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Korelasi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signifikan</a:t>
            </a:r>
            <a:endParaRPr lang="en-US" sz="1400" dirty="0"/>
          </a:p>
        </p:txBody>
      </p:sp>
      <p:pic>
        <p:nvPicPr>
          <p:cNvPr id="36" name="Content Placeholder 18">
            <a:extLst>
              <a:ext uri="{FF2B5EF4-FFF2-40B4-BE49-F238E27FC236}">
                <a16:creationId xmlns:a16="http://schemas.microsoft.com/office/drawing/2014/main" id="{A6B4A03F-8C72-4345-BE8C-6349963D2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73" y="1975276"/>
            <a:ext cx="5398790" cy="445562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456953-9991-422C-BC58-296903C65C99}"/>
              </a:ext>
            </a:extLst>
          </p:cNvPr>
          <p:cNvCxnSpPr>
            <a:cxnSpLocks/>
          </p:cNvCxnSpPr>
          <p:nvPr/>
        </p:nvCxnSpPr>
        <p:spPr>
          <a:xfrm flipH="1">
            <a:off x="3343701" y="3682111"/>
            <a:ext cx="1251896" cy="39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DED5E4-4D8C-4870-9EB8-0A4BCCD18FD5}"/>
              </a:ext>
            </a:extLst>
          </p:cNvPr>
          <p:cNvSpPr txBox="1"/>
          <p:nvPr/>
        </p:nvSpPr>
        <p:spPr>
          <a:xfrm>
            <a:off x="4653949" y="3379481"/>
            <a:ext cx="91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Koefisien</a:t>
            </a:r>
            <a:r>
              <a:rPr lang="en-US" sz="1400" dirty="0"/>
              <a:t> </a:t>
            </a:r>
            <a:r>
              <a:rPr lang="en-US" sz="1400" dirty="0" err="1"/>
              <a:t>korelasi</a:t>
            </a:r>
            <a:endParaRPr lang="en-US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D87B3C-41F5-40DA-B8A5-312E6E6064F6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852383" y="2667017"/>
            <a:ext cx="1743214" cy="95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2E6EAE-5BF8-4E59-8380-BF4105775B3E}"/>
              </a:ext>
            </a:extLst>
          </p:cNvPr>
          <p:cNvSpPr txBox="1"/>
          <p:nvPr/>
        </p:nvSpPr>
        <p:spPr>
          <a:xfrm>
            <a:off x="4595597" y="2405407"/>
            <a:ext cx="116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Korelasi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signifikan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610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CF77-E1F9-42B1-893F-4CF5270F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81E56-EB1E-4F49-8E3C-DB9D58E5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52" y="2453421"/>
            <a:ext cx="5510732" cy="28831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FFD130-E46A-492C-ACED-A72E08A4317B}"/>
              </a:ext>
            </a:extLst>
          </p:cNvPr>
          <p:cNvSpPr txBox="1"/>
          <p:nvPr/>
        </p:nvSpPr>
        <p:spPr>
          <a:xfrm>
            <a:off x="2520000" y="5622878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signifikan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4388C-CDE1-4B80-98B9-3AD333A8C71F}"/>
              </a:ext>
            </a:extLst>
          </p:cNvPr>
          <p:cNvSpPr txBox="1"/>
          <p:nvPr/>
        </p:nvSpPr>
        <p:spPr>
          <a:xfrm>
            <a:off x="8169958" y="5622878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Signifikan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8D8D251-90F3-442B-872F-3A3B59252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145" y="2453420"/>
            <a:ext cx="5480443" cy="2887929"/>
          </a:xfrm>
          <a:ln>
            <a:solidFill>
              <a:srgbClr val="E12A26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B40565-1DDF-4797-827A-92F393208389}"/>
              </a:ext>
            </a:extLst>
          </p:cNvPr>
          <p:cNvSpPr txBox="1"/>
          <p:nvPr/>
        </p:nvSpPr>
        <p:spPr>
          <a:xfrm>
            <a:off x="3351109" y="3016155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  <a:r>
              <a:rPr lang="en-US" dirty="0"/>
              <a:t> = -0.12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FDBFBC-7551-4DF2-8B9C-0A87B4A151E5}"/>
              </a:ext>
            </a:extLst>
          </p:cNvPr>
          <p:cNvSpPr txBox="1"/>
          <p:nvPr/>
        </p:nvSpPr>
        <p:spPr>
          <a:xfrm>
            <a:off x="8992918" y="3016155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  <a:r>
              <a:rPr lang="en-US" dirty="0"/>
              <a:t> = 1.00</a:t>
            </a:r>
          </a:p>
        </p:txBody>
      </p:sp>
    </p:spTree>
    <p:extLst>
      <p:ext uri="{BB962C8B-B14F-4D97-AF65-F5344CB8AC3E}">
        <p14:creationId xmlns:p14="http://schemas.microsoft.com/office/powerpoint/2010/main" val="287130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2A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30244D-AC86-4CA2-B3BA-0F18F147983B}"/>
              </a:ext>
            </a:extLst>
          </p:cNvPr>
          <p:cNvGrpSpPr/>
          <p:nvPr/>
        </p:nvGrpSpPr>
        <p:grpSpPr>
          <a:xfrm>
            <a:off x="612967" y="1542197"/>
            <a:ext cx="8703545" cy="4804012"/>
            <a:chOff x="5481860" y="1383513"/>
            <a:chExt cx="2849482" cy="235818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67A54EF-1D34-4508-9ADD-D0BD965F4ED1}"/>
                </a:ext>
              </a:extLst>
            </p:cNvPr>
            <p:cNvSpPr/>
            <p:nvPr/>
          </p:nvSpPr>
          <p:spPr>
            <a:xfrm rot="5400000">
              <a:off x="5742023" y="1191008"/>
              <a:ext cx="2358189" cy="27432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1">
              <a:extLst>
                <a:ext uri="{FF2B5EF4-FFF2-40B4-BE49-F238E27FC236}">
                  <a16:creationId xmlns:a16="http://schemas.microsoft.com/office/drawing/2014/main" id="{78B0AD8C-EB2A-4235-A513-BB1697F82974}"/>
                </a:ext>
              </a:extLst>
            </p:cNvPr>
            <p:cNvSpPr/>
            <p:nvPr/>
          </p:nvSpPr>
          <p:spPr>
            <a:xfrm rot="17274967">
              <a:off x="6773477" y="609285"/>
              <a:ext cx="266247" cy="2849482"/>
            </a:xfrm>
            <a:custGeom>
              <a:avLst/>
              <a:gdLst>
                <a:gd name="connsiteX0" fmla="*/ 0 w 259112"/>
                <a:gd name="connsiteY0" fmla="*/ 2830008 h 2830008"/>
                <a:gd name="connsiteX1" fmla="*/ 129556 w 259112"/>
                <a:gd name="connsiteY1" fmla="*/ 0 h 2830008"/>
                <a:gd name="connsiteX2" fmla="*/ 259112 w 259112"/>
                <a:gd name="connsiteY2" fmla="*/ 2830008 h 2830008"/>
                <a:gd name="connsiteX3" fmla="*/ 0 w 259112"/>
                <a:gd name="connsiteY3" fmla="*/ 2830008 h 2830008"/>
                <a:gd name="connsiteX0" fmla="*/ 0 w 261691"/>
                <a:gd name="connsiteY0" fmla="*/ 2830008 h 2966361"/>
                <a:gd name="connsiteX1" fmla="*/ 129556 w 261691"/>
                <a:gd name="connsiteY1" fmla="*/ 0 h 2966361"/>
                <a:gd name="connsiteX2" fmla="*/ 261691 w 261691"/>
                <a:gd name="connsiteY2" fmla="*/ 2966361 h 2966361"/>
                <a:gd name="connsiteX3" fmla="*/ 0 w 261691"/>
                <a:gd name="connsiteY3" fmla="*/ 2830008 h 2966361"/>
                <a:gd name="connsiteX0" fmla="*/ 0 w 260640"/>
                <a:gd name="connsiteY0" fmla="*/ 2744820 h 2966361"/>
                <a:gd name="connsiteX1" fmla="*/ 128505 w 260640"/>
                <a:gd name="connsiteY1" fmla="*/ 0 h 2966361"/>
                <a:gd name="connsiteX2" fmla="*/ 260640 w 260640"/>
                <a:gd name="connsiteY2" fmla="*/ 2966361 h 2966361"/>
                <a:gd name="connsiteX3" fmla="*/ 0 w 260640"/>
                <a:gd name="connsiteY3" fmla="*/ 2744820 h 2966361"/>
                <a:gd name="connsiteX0" fmla="*/ 0 w 257812"/>
                <a:gd name="connsiteY0" fmla="*/ 2690357 h 2966361"/>
                <a:gd name="connsiteX1" fmla="*/ 125677 w 257812"/>
                <a:gd name="connsiteY1" fmla="*/ 0 h 2966361"/>
                <a:gd name="connsiteX2" fmla="*/ 257812 w 257812"/>
                <a:gd name="connsiteY2" fmla="*/ 2966361 h 2966361"/>
                <a:gd name="connsiteX3" fmla="*/ 0 w 257812"/>
                <a:gd name="connsiteY3" fmla="*/ 2690357 h 2966361"/>
                <a:gd name="connsiteX0" fmla="*/ 0 w 266247"/>
                <a:gd name="connsiteY0" fmla="*/ 2690357 h 2969359"/>
                <a:gd name="connsiteX1" fmla="*/ 125677 w 266247"/>
                <a:gd name="connsiteY1" fmla="*/ 0 h 2969359"/>
                <a:gd name="connsiteX2" fmla="*/ 266247 w 266247"/>
                <a:gd name="connsiteY2" fmla="*/ 2969359 h 2969359"/>
                <a:gd name="connsiteX3" fmla="*/ 0 w 266247"/>
                <a:gd name="connsiteY3" fmla="*/ 2690357 h 296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47" h="2969359">
                  <a:moveTo>
                    <a:pt x="0" y="2690357"/>
                  </a:moveTo>
                  <a:lnTo>
                    <a:pt x="125677" y="0"/>
                  </a:lnTo>
                  <a:lnTo>
                    <a:pt x="266247" y="2969359"/>
                  </a:lnTo>
                  <a:lnTo>
                    <a:pt x="0" y="269035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05A8A-5A40-4D84-B02E-D3A0075C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92572"/>
            <a:ext cx="7302216" cy="3677008"/>
          </a:xfrm>
        </p:spPr>
        <p:txBody>
          <a:bodyPr>
            <a:normAutofit/>
          </a:bodyPr>
          <a:lstStyle/>
          <a:p>
            <a:r>
              <a:rPr kumimoji="0" lang="en-US" sz="7200" b="1" i="0" u="none" strike="noStrike" kern="1200" cap="none" spc="0" normalizeH="0" baseline="0" noProof="0" dirty="0" err="1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Analisis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 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</a:br>
            <a:r>
              <a:rPr kumimoji="0" lang="en-US" sz="7200" b="1" i="0" u="none" strike="noStrike" kern="1200" cap="none" spc="0" normalizeH="0" baseline="0" noProof="0" dirty="0" err="1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Komponen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 Utama</a:t>
            </a:r>
            <a:endParaRPr lang="en-US" dirty="0">
              <a:solidFill>
                <a:srgbClr val="E12A2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7C023-B880-473B-95CD-17742EAD9007}"/>
              </a:ext>
            </a:extLst>
          </p:cNvPr>
          <p:cNvSpPr/>
          <p:nvPr/>
        </p:nvSpPr>
        <p:spPr>
          <a:xfrm>
            <a:off x="338483" y="254882"/>
            <a:ext cx="11515034" cy="634823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9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2A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CF043D-FB0B-4984-BCC0-0BB2D27DED26}"/>
              </a:ext>
            </a:extLst>
          </p:cNvPr>
          <p:cNvGrpSpPr/>
          <p:nvPr/>
        </p:nvGrpSpPr>
        <p:grpSpPr>
          <a:xfrm>
            <a:off x="612967" y="1542197"/>
            <a:ext cx="8703545" cy="4804012"/>
            <a:chOff x="5481860" y="1383513"/>
            <a:chExt cx="2849482" cy="235818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01D1DEF7-2794-4192-9940-CC05C8299CD6}"/>
                </a:ext>
              </a:extLst>
            </p:cNvPr>
            <p:cNvSpPr/>
            <p:nvPr/>
          </p:nvSpPr>
          <p:spPr>
            <a:xfrm rot="5400000">
              <a:off x="5742023" y="1191008"/>
              <a:ext cx="2358189" cy="27432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11">
              <a:extLst>
                <a:ext uri="{FF2B5EF4-FFF2-40B4-BE49-F238E27FC236}">
                  <a16:creationId xmlns:a16="http://schemas.microsoft.com/office/drawing/2014/main" id="{52A1F45A-A230-49BD-8040-D098F5D50DEE}"/>
                </a:ext>
              </a:extLst>
            </p:cNvPr>
            <p:cNvSpPr/>
            <p:nvPr/>
          </p:nvSpPr>
          <p:spPr>
            <a:xfrm rot="17274967">
              <a:off x="6773477" y="609285"/>
              <a:ext cx="266247" cy="2849482"/>
            </a:xfrm>
            <a:custGeom>
              <a:avLst/>
              <a:gdLst>
                <a:gd name="connsiteX0" fmla="*/ 0 w 259112"/>
                <a:gd name="connsiteY0" fmla="*/ 2830008 h 2830008"/>
                <a:gd name="connsiteX1" fmla="*/ 129556 w 259112"/>
                <a:gd name="connsiteY1" fmla="*/ 0 h 2830008"/>
                <a:gd name="connsiteX2" fmla="*/ 259112 w 259112"/>
                <a:gd name="connsiteY2" fmla="*/ 2830008 h 2830008"/>
                <a:gd name="connsiteX3" fmla="*/ 0 w 259112"/>
                <a:gd name="connsiteY3" fmla="*/ 2830008 h 2830008"/>
                <a:gd name="connsiteX0" fmla="*/ 0 w 261691"/>
                <a:gd name="connsiteY0" fmla="*/ 2830008 h 2966361"/>
                <a:gd name="connsiteX1" fmla="*/ 129556 w 261691"/>
                <a:gd name="connsiteY1" fmla="*/ 0 h 2966361"/>
                <a:gd name="connsiteX2" fmla="*/ 261691 w 261691"/>
                <a:gd name="connsiteY2" fmla="*/ 2966361 h 2966361"/>
                <a:gd name="connsiteX3" fmla="*/ 0 w 261691"/>
                <a:gd name="connsiteY3" fmla="*/ 2830008 h 2966361"/>
                <a:gd name="connsiteX0" fmla="*/ 0 w 260640"/>
                <a:gd name="connsiteY0" fmla="*/ 2744820 h 2966361"/>
                <a:gd name="connsiteX1" fmla="*/ 128505 w 260640"/>
                <a:gd name="connsiteY1" fmla="*/ 0 h 2966361"/>
                <a:gd name="connsiteX2" fmla="*/ 260640 w 260640"/>
                <a:gd name="connsiteY2" fmla="*/ 2966361 h 2966361"/>
                <a:gd name="connsiteX3" fmla="*/ 0 w 260640"/>
                <a:gd name="connsiteY3" fmla="*/ 2744820 h 2966361"/>
                <a:gd name="connsiteX0" fmla="*/ 0 w 257812"/>
                <a:gd name="connsiteY0" fmla="*/ 2690357 h 2966361"/>
                <a:gd name="connsiteX1" fmla="*/ 125677 w 257812"/>
                <a:gd name="connsiteY1" fmla="*/ 0 h 2966361"/>
                <a:gd name="connsiteX2" fmla="*/ 257812 w 257812"/>
                <a:gd name="connsiteY2" fmla="*/ 2966361 h 2966361"/>
                <a:gd name="connsiteX3" fmla="*/ 0 w 257812"/>
                <a:gd name="connsiteY3" fmla="*/ 2690357 h 2966361"/>
                <a:gd name="connsiteX0" fmla="*/ 0 w 266247"/>
                <a:gd name="connsiteY0" fmla="*/ 2690357 h 2969359"/>
                <a:gd name="connsiteX1" fmla="*/ 125677 w 266247"/>
                <a:gd name="connsiteY1" fmla="*/ 0 h 2969359"/>
                <a:gd name="connsiteX2" fmla="*/ 266247 w 266247"/>
                <a:gd name="connsiteY2" fmla="*/ 2969359 h 2969359"/>
                <a:gd name="connsiteX3" fmla="*/ 0 w 266247"/>
                <a:gd name="connsiteY3" fmla="*/ 2690357 h 296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47" h="2969359">
                  <a:moveTo>
                    <a:pt x="0" y="2690357"/>
                  </a:moveTo>
                  <a:lnTo>
                    <a:pt x="125677" y="0"/>
                  </a:lnTo>
                  <a:lnTo>
                    <a:pt x="266247" y="2969359"/>
                  </a:lnTo>
                  <a:lnTo>
                    <a:pt x="0" y="269035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05A8A-5A40-4D84-B02E-D3A0075C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Back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</a:rPr>
              <a:t>ground</a:t>
            </a:r>
            <a:endParaRPr lang="en-US" dirty="0">
              <a:solidFill>
                <a:srgbClr val="E12A2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7C023-B880-473B-95CD-17742EAD9007}"/>
              </a:ext>
            </a:extLst>
          </p:cNvPr>
          <p:cNvSpPr/>
          <p:nvPr/>
        </p:nvSpPr>
        <p:spPr>
          <a:xfrm>
            <a:off x="338483" y="254882"/>
            <a:ext cx="11515034" cy="634823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1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5F02-5E8C-423F-B198-28228C99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88A7-37CC-4014-AC09-9D5A8D2F3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mereduksi</a:t>
            </a:r>
            <a:r>
              <a:rPr lang="en-US" sz="2400" dirty="0"/>
              <a:t> </a:t>
            </a:r>
            <a:r>
              <a:rPr lang="en-US" sz="2400" dirty="0" err="1"/>
              <a:t>dimensi</a:t>
            </a:r>
            <a:r>
              <a:rPr lang="en-US" sz="2400" dirty="0"/>
              <a:t> data.</a:t>
            </a:r>
          </a:p>
          <a:p>
            <a:r>
              <a:rPr lang="en-US" sz="2400" dirty="0"/>
              <a:t>Cara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gugus</a:t>
            </a:r>
            <a:r>
              <a:rPr lang="en-US" sz="2400" dirty="0"/>
              <a:t> </a:t>
            </a:r>
            <a:r>
              <a:rPr lang="en-US" sz="2400" dirty="0" err="1"/>
              <a:t>peubah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tetap</a:t>
            </a:r>
            <a:r>
              <a:rPr lang="en-US" sz="2400" dirty="0"/>
              <a:t>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mempertahankan</a:t>
            </a:r>
            <a:r>
              <a:rPr lang="en-US" sz="2400" dirty="0"/>
              <a:t> </a:t>
            </a:r>
            <a:r>
              <a:rPr lang="en-US" sz="2400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terkandung</a:t>
            </a:r>
            <a:r>
              <a:rPr lang="en-US" sz="2400" dirty="0"/>
              <a:t> pada data </a:t>
            </a:r>
            <a:r>
              <a:rPr lang="en-US" sz="2400" dirty="0" err="1"/>
              <a:t>asal</a:t>
            </a:r>
            <a:r>
              <a:rPr lang="en-US" sz="2400" dirty="0"/>
              <a:t> (</a:t>
            </a:r>
            <a:r>
              <a:rPr lang="en-US" sz="2400" dirty="0" err="1"/>
              <a:t>Mattjik</a:t>
            </a:r>
            <a:r>
              <a:rPr lang="en-US" sz="2400" dirty="0"/>
              <a:t> AA &amp; </a:t>
            </a:r>
            <a:r>
              <a:rPr lang="en-US" sz="2400" dirty="0" err="1"/>
              <a:t>Sumertajaya</a:t>
            </a:r>
            <a:r>
              <a:rPr lang="en-US" sz="2400" dirty="0"/>
              <a:t> IM, 2011).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Digunakan</a:t>
            </a:r>
            <a:r>
              <a:rPr lang="en-US" sz="2400" dirty="0"/>
              <a:t> juga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menghilangkan</a:t>
            </a:r>
            <a:r>
              <a:rPr lang="en-US" sz="2400" dirty="0"/>
              <a:t> </a:t>
            </a:r>
            <a:r>
              <a:rPr lang="en-US" sz="2400" dirty="0" err="1"/>
              <a:t>multikolinieritas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err="1"/>
              <a:t>peubah</a:t>
            </a:r>
            <a:r>
              <a:rPr lang="en-US" sz="2400" dirty="0"/>
              <a:t>/variable.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E6C694-06F2-4BA4-99E3-4890463178DC}"/>
                  </a:ext>
                </a:extLst>
              </p:cNvPr>
              <p:cNvSpPr txBox="1"/>
              <p:nvPr/>
            </p:nvSpPr>
            <p:spPr>
              <a:xfrm>
                <a:off x="4428171" y="3747660"/>
                <a:ext cx="333565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E6C694-06F2-4BA4-99E3-48904631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171" y="3747660"/>
                <a:ext cx="3335657" cy="298415"/>
              </a:xfrm>
              <a:prstGeom prst="rect">
                <a:avLst/>
              </a:prstGeom>
              <a:blipFill>
                <a:blip r:embed="rId2"/>
                <a:stretch>
                  <a:fillRect l="-1277" r="-36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92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A7A3-3D68-421F-8D78-34F084FE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Korelasi</a:t>
            </a:r>
            <a:r>
              <a:rPr lang="en-US" dirty="0"/>
              <a:t> PC</a:t>
            </a:r>
          </a:p>
        </p:txBody>
      </p:sp>
      <p:pic>
        <p:nvPicPr>
          <p:cNvPr id="6" name="Content Placeholder 18">
            <a:extLst>
              <a:ext uri="{FF2B5EF4-FFF2-40B4-BE49-F238E27FC236}">
                <a16:creationId xmlns:a16="http://schemas.microsoft.com/office/drawing/2014/main" id="{3A1ACD35-1A7C-4FD7-AA2A-1097AD845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95" y="1843092"/>
            <a:ext cx="5272423" cy="435133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DD2B82-D12F-4643-9419-76A77A880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7492" y="1843092"/>
            <a:ext cx="4013598" cy="4351338"/>
          </a:xfrm>
        </p:spPr>
      </p:pic>
    </p:spTree>
    <p:extLst>
      <p:ext uri="{BB962C8B-B14F-4D97-AF65-F5344CB8AC3E}">
        <p14:creationId xmlns:p14="http://schemas.microsoft.com/office/powerpoint/2010/main" val="1623554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BF33-A64D-47A3-B001-65A59532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Biplot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993E551-009F-4611-B507-92D930DB6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4315" y="1811977"/>
            <a:ext cx="6669484" cy="4351338"/>
          </a:xfrm>
          <a:ln>
            <a:solidFill>
              <a:srgbClr val="E12A26"/>
            </a:solidFill>
          </a:ln>
        </p:spPr>
      </p:pic>
      <p:pic>
        <p:nvPicPr>
          <p:cNvPr id="13" name="Content Placeholder 18">
            <a:extLst>
              <a:ext uri="{FF2B5EF4-FFF2-40B4-BE49-F238E27FC236}">
                <a16:creationId xmlns:a16="http://schemas.microsoft.com/office/drawing/2014/main" id="{6F17AA4E-AB39-4AD6-81C1-FAB168974D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01" r="100000">
                        <a14:foregroundMark x1="7681" y1="912" x2="7229" y2="99453"/>
                        <a14:foregroundMark x1="7831" y1="730" x2="99247" y2="912"/>
                        <a14:foregroundMark x1="98795" y1="730" x2="99849" y2="99453"/>
                        <a14:foregroundMark x1="35090" y1="3467" x2="74247" y2="3102"/>
                        <a14:foregroundMark x1="35241" y1="4927" x2="74849" y2="4562"/>
                        <a14:foregroundMark x1="38404" y1="18248" x2="86596" y2="62956"/>
                        <a14:foregroundMark x1="51355" y1="18796" x2="95181" y2="60766"/>
                        <a14:foregroundMark x1="21988" y1="22628" x2="39759" y2="16058"/>
                        <a14:foregroundMark x1="33434" y1="21898" x2="85693" y2="86314"/>
                        <a14:foregroundMark x1="18976" y1="21533" x2="45482" y2="16788"/>
                        <a14:foregroundMark x1="34187" y1="16058" x2="43825" y2="16423"/>
                        <a14:backgroundMark x1="55572" y1="11131" x2="97590" y2="54927"/>
                        <a14:backgroundMark x1="55271" y1="10584" x2="98946" y2="8759"/>
                        <a14:backgroundMark x1="98946" y1="8759" x2="97590" y2="55292"/>
                        <a14:backgroundMark x1="70030" y1="15328" x2="89006" y2="36314"/>
                        <a14:backgroundMark x1="51657" y1="11131" x2="92922" y2="55839"/>
                        <a14:backgroundMark x1="49849" y1="15511" x2="94578" y2="60036"/>
                        <a14:backgroundMark x1="9337" y1="14234" x2="50000" y2="15328"/>
                        <a14:backgroundMark x1="10392" y1="7299" x2="97590" y2="8759"/>
                        <a14:backgroundMark x1="9940" y1="7664" x2="9940" y2="14781"/>
                      </a14:backgroundRemoval>
                    </a14:imgEffect>
                  </a14:imgLayer>
                </a14:imgProps>
              </a:ext>
            </a:extLst>
          </a:blip>
          <a:srcRect l="6965"/>
          <a:stretch/>
        </p:blipFill>
        <p:spPr>
          <a:xfrm>
            <a:off x="5225897" y="3271180"/>
            <a:ext cx="2721442" cy="241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F3D307-DB6D-4D42-91FF-A03CBAB91921}"/>
              </a:ext>
            </a:extLst>
          </p:cNvPr>
          <p:cNvSpPr txBox="1"/>
          <p:nvPr/>
        </p:nvSpPr>
        <p:spPr>
          <a:xfrm>
            <a:off x="950495" y="2141621"/>
            <a:ext cx="33808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/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vector variable (</a:t>
            </a:r>
            <a:r>
              <a:rPr lang="en-US" dirty="0" err="1"/>
              <a:t>mendekati</a:t>
            </a:r>
            <a:r>
              <a:rPr lang="en-US" dirty="0"/>
              <a:t> 0°)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korelasinya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dan </a:t>
            </a:r>
            <a:r>
              <a:rPr lang="en-US" dirty="0" err="1"/>
              <a:t>positif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90°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180°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korelasinya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searah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vector variable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karakternya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1177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9D2E-77F8-45AD-94F2-6230195F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Utama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603CA1C-05BB-4E46-8287-0FAECDE3B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707" y="1617804"/>
            <a:ext cx="7618586" cy="3577648"/>
          </a:xfrm>
          <a:ln>
            <a:solidFill>
              <a:srgbClr val="E12A26"/>
            </a:solidFill>
          </a:ln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6F8644E-217F-40E4-A113-50C1A5F19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37925"/>
              </p:ext>
            </p:extLst>
          </p:nvPr>
        </p:nvGraphicFramePr>
        <p:xfrm>
          <a:off x="2286706" y="5340639"/>
          <a:ext cx="7618591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071">
                  <a:extLst>
                    <a:ext uri="{9D8B030D-6E8A-4147-A177-3AD203B41FA5}">
                      <a16:colId xmlns:a16="http://schemas.microsoft.com/office/drawing/2014/main" val="2092054572"/>
                    </a:ext>
                  </a:extLst>
                </a:gridCol>
                <a:gridCol w="675065">
                  <a:extLst>
                    <a:ext uri="{9D8B030D-6E8A-4147-A177-3AD203B41FA5}">
                      <a16:colId xmlns:a16="http://schemas.microsoft.com/office/drawing/2014/main" val="3132830391"/>
                    </a:ext>
                  </a:extLst>
                </a:gridCol>
                <a:gridCol w="675065">
                  <a:extLst>
                    <a:ext uri="{9D8B030D-6E8A-4147-A177-3AD203B41FA5}">
                      <a16:colId xmlns:a16="http://schemas.microsoft.com/office/drawing/2014/main" val="2277895358"/>
                    </a:ext>
                  </a:extLst>
                </a:gridCol>
                <a:gridCol w="675065">
                  <a:extLst>
                    <a:ext uri="{9D8B030D-6E8A-4147-A177-3AD203B41FA5}">
                      <a16:colId xmlns:a16="http://schemas.microsoft.com/office/drawing/2014/main" val="1494598932"/>
                    </a:ext>
                  </a:extLst>
                </a:gridCol>
                <a:gridCol w="675065">
                  <a:extLst>
                    <a:ext uri="{9D8B030D-6E8A-4147-A177-3AD203B41FA5}">
                      <a16:colId xmlns:a16="http://schemas.microsoft.com/office/drawing/2014/main" val="250373116"/>
                    </a:ext>
                  </a:extLst>
                </a:gridCol>
                <a:gridCol w="675065">
                  <a:extLst>
                    <a:ext uri="{9D8B030D-6E8A-4147-A177-3AD203B41FA5}">
                      <a16:colId xmlns:a16="http://schemas.microsoft.com/office/drawing/2014/main" val="3346508748"/>
                    </a:ext>
                  </a:extLst>
                </a:gridCol>
                <a:gridCol w="675065">
                  <a:extLst>
                    <a:ext uri="{9D8B030D-6E8A-4147-A177-3AD203B41FA5}">
                      <a16:colId xmlns:a16="http://schemas.microsoft.com/office/drawing/2014/main" val="4194466065"/>
                    </a:ext>
                  </a:extLst>
                </a:gridCol>
                <a:gridCol w="675065">
                  <a:extLst>
                    <a:ext uri="{9D8B030D-6E8A-4147-A177-3AD203B41FA5}">
                      <a16:colId xmlns:a16="http://schemas.microsoft.com/office/drawing/2014/main" val="1933821154"/>
                    </a:ext>
                  </a:extLst>
                </a:gridCol>
                <a:gridCol w="675065">
                  <a:extLst>
                    <a:ext uri="{9D8B030D-6E8A-4147-A177-3AD203B41FA5}">
                      <a16:colId xmlns:a16="http://schemas.microsoft.com/office/drawing/2014/main" val="3394908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Importance of components</a:t>
                      </a:r>
                    </a:p>
                  </a:txBody>
                  <a:tcPr marL="9525" marR="9525" marT="9525" marB="0" anchor="ctr">
                    <a:solidFill>
                      <a:srgbClr val="E12A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PC1</a:t>
                      </a:r>
                    </a:p>
                  </a:txBody>
                  <a:tcPr marL="9525" marR="9525" marT="9525" marB="0" anchor="ctr">
                    <a:solidFill>
                      <a:srgbClr val="E12A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PC2</a:t>
                      </a:r>
                    </a:p>
                  </a:txBody>
                  <a:tcPr marL="9525" marR="9525" marT="9525" marB="0" anchor="ctr">
                    <a:solidFill>
                      <a:srgbClr val="E12A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PC3</a:t>
                      </a:r>
                    </a:p>
                  </a:txBody>
                  <a:tcPr marL="9525" marR="9525" marT="9525" marB="0" anchor="ctr">
                    <a:solidFill>
                      <a:srgbClr val="E12A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PC4</a:t>
                      </a:r>
                    </a:p>
                  </a:txBody>
                  <a:tcPr marL="9525" marR="9525" marT="9525" marB="0" anchor="ctr">
                    <a:solidFill>
                      <a:srgbClr val="E12A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PC5</a:t>
                      </a:r>
                    </a:p>
                  </a:txBody>
                  <a:tcPr marL="9525" marR="9525" marT="9525" marB="0" anchor="ctr">
                    <a:solidFill>
                      <a:srgbClr val="E12A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PC6</a:t>
                      </a:r>
                    </a:p>
                  </a:txBody>
                  <a:tcPr marL="9525" marR="9525" marT="9525" marB="0" anchor="ctr">
                    <a:solidFill>
                      <a:srgbClr val="E12A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PC7</a:t>
                      </a:r>
                    </a:p>
                  </a:txBody>
                  <a:tcPr marL="9525" marR="9525" marT="9525" marB="0" anchor="ctr">
                    <a:solidFill>
                      <a:srgbClr val="E12A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PC8</a:t>
                      </a:r>
                    </a:p>
                  </a:txBody>
                  <a:tcPr marL="9525" marR="9525" marT="9525" marB="0" anchor="ctr">
                    <a:solidFill>
                      <a:srgbClr val="E1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493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82880" lv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Standard deviation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8959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82880" lv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Proportion of Variance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25191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82880" lv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Cumulative Proportion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950479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2211F6-F52B-46C9-8456-45126A611947}"/>
              </a:ext>
            </a:extLst>
          </p:cNvPr>
          <p:cNvSpPr/>
          <p:nvPr/>
        </p:nvSpPr>
        <p:spPr>
          <a:xfrm>
            <a:off x="2286706" y="6262255"/>
            <a:ext cx="4903803" cy="244475"/>
          </a:xfrm>
          <a:prstGeom prst="roundRect">
            <a:avLst/>
          </a:prstGeom>
          <a:noFill/>
          <a:ln w="28575">
            <a:solidFill>
              <a:srgbClr val="E1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30244D-AC86-4CA2-B3BA-0F18F147983B}"/>
              </a:ext>
            </a:extLst>
          </p:cNvPr>
          <p:cNvGrpSpPr/>
          <p:nvPr/>
        </p:nvGrpSpPr>
        <p:grpSpPr>
          <a:xfrm>
            <a:off x="612967" y="1542197"/>
            <a:ext cx="8703545" cy="4804012"/>
            <a:chOff x="5481860" y="1383513"/>
            <a:chExt cx="2849482" cy="235818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67A54EF-1D34-4508-9ADD-D0BD965F4ED1}"/>
                </a:ext>
              </a:extLst>
            </p:cNvPr>
            <p:cNvSpPr/>
            <p:nvPr/>
          </p:nvSpPr>
          <p:spPr>
            <a:xfrm rot="5400000">
              <a:off x="5742023" y="1191008"/>
              <a:ext cx="2358189" cy="27432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1">
              <a:extLst>
                <a:ext uri="{FF2B5EF4-FFF2-40B4-BE49-F238E27FC236}">
                  <a16:creationId xmlns:a16="http://schemas.microsoft.com/office/drawing/2014/main" id="{78B0AD8C-EB2A-4235-A513-BB1697F82974}"/>
                </a:ext>
              </a:extLst>
            </p:cNvPr>
            <p:cNvSpPr/>
            <p:nvPr/>
          </p:nvSpPr>
          <p:spPr>
            <a:xfrm rot="17274967">
              <a:off x="6773477" y="609285"/>
              <a:ext cx="266247" cy="2849482"/>
            </a:xfrm>
            <a:custGeom>
              <a:avLst/>
              <a:gdLst>
                <a:gd name="connsiteX0" fmla="*/ 0 w 259112"/>
                <a:gd name="connsiteY0" fmla="*/ 2830008 h 2830008"/>
                <a:gd name="connsiteX1" fmla="*/ 129556 w 259112"/>
                <a:gd name="connsiteY1" fmla="*/ 0 h 2830008"/>
                <a:gd name="connsiteX2" fmla="*/ 259112 w 259112"/>
                <a:gd name="connsiteY2" fmla="*/ 2830008 h 2830008"/>
                <a:gd name="connsiteX3" fmla="*/ 0 w 259112"/>
                <a:gd name="connsiteY3" fmla="*/ 2830008 h 2830008"/>
                <a:gd name="connsiteX0" fmla="*/ 0 w 261691"/>
                <a:gd name="connsiteY0" fmla="*/ 2830008 h 2966361"/>
                <a:gd name="connsiteX1" fmla="*/ 129556 w 261691"/>
                <a:gd name="connsiteY1" fmla="*/ 0 h 2966361"/>
                <a:gd name="connsiteX2" fmla="*/ 261691 w 261691"/>
                <a:gd name="connsiteY2" fmla="*/ 2966361 h 2966361"/>
                <a:gd name="connsiteX3" fmla="*/ 0 w 261691"/>
                <a:gd name="connsiteY3" fmla="*/ 2830008 h 2966361"/>
                <a:gd name="connsiteX0" fmla="*/ 0 w 260640"/>
                <a:gd name="connsiteY0" fmla="*/ 2744820 h 2966361"/>
                <a:gd name="connsiteX1" fmla="*/ 128505 w 260640"/>
                <a:gd name="connsiteY1" fmla="*/ 0 h 2966361"/>
                <a:gd name="connsiteX2" fmla="*/ 260640 w 260640"/>
                <a:gd name="connsiteY2" fmla="*/ 2966361 h 2966361"/>
                <a:gd name="connsiteX3" fmla="*/ 0 w 260640"/>
                <a:gd name="connsiteY3" fmla="*/ 2744820 h 2966361"/>
                <a:gd name="connsiteX0" fmla="*/ 0 w 257812"/>
                <a:gd name="connsiteY0" fmla="*/ 2690357 h 2966361"/>
                <a:gd name="connsiteX1" fmla="*/ 125677 w 257812"/>
                <a:gd name="connsiteY1" fmla="*/ 0 h 2966361"/>
                <a:gd name="connsiteX2" fmla="*/ 257812 w 257812"/>
                <a:gd name="connsiteY2" fmla="*/ 2966361 h 2966361"/>
                <a:gd name="connsiteX3" fmla="*/ 0 w 257812"/>
                <a:gd name="connsiteY3" fmla="*/ 2690357 h 2966361"/>
                <a:gd name="connsiteX0" fmla="*/ 0 w 266247"/>
                <a:gd name="connsiteY0" fmla="*/ 2690357 h 2969359"/>
                <a:gd name="connsiteX1" fmla="*/ 125677 w 266247"/>
                <a:gd name="connsiteY1" fmla="*/ 0 h 2969359"/>
                <a:gd name="connsiteX2" fmla="*/ 266247 w 266247"/>
                <a:gd name="connsiteY2" fmla="*/ 2969359 h 2969359"/>
                <a:gd name="connsiteX3" fmla="*/ 0 w 266247"/>
                <a:gd name="connsiteY3" fmla="*/ 2690357 h 296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47" h="2969359">
                  <a:moveTo>
                    <a:pt x="0" y="2690357"/>
                  </a:moveTo>
                  <a:lnTo>
                    <a:pt x="125677" y="0"/>
                  </a:lnTo>
                  <a:lnTo>
                    <a:pt x="266247" y="2969359"/>
                  </a:lnTo>
                  <a:lnTo>
                    <a:pt x="0" y="269035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05A8A-5A40-4D84-B02E-D3A0075C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42198"/>
            <a:ext cx="10515600" cy="3534769"/>
          </a:xfrm>
        </p:spPr>
        <p:txBody>
          <a:bodyPr/>
          <a:lstStyle/>
          <a:p>
            <a:r>
              <a:rPr kumimoji="0" lang="en-US" sz="7200" b="1" i="0" u="none" strike="noStrike" kern="1200" cap="none" spc="0" normalizeH="0" baseline="0" noProof="0" dirty="0" err="1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Analisis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 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</a:br>
            <a:r>
              <a:rPr kumimoji="0" lang="en-US" sz="7200" b="1" i="0" u="none" strike="noStrike" kern="1200" cap="none" spc="0" normalizeH="0" baseline="0" noProof="0" dirty="0" err="1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Gerombol</a:t>
            </a:r>
            <a:endParaRPr lang="en-US" dirty="0">
              <a:solidFill>
                <a:srgbClr val="E12A2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7C023-B880-473B-95CD-17742EAD9007}"/>
              </a:ext>
            </a:extLst>
          </p:cNvPr>
          <p:cNvSpPr/>
          <p:nvPr/>
        </p:nvSpPr>
        <p:spPr>
          <a:xfrm>
            <a:off x="338483" y="254882"/>
            <a:ext cx="11515034" cy="634823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75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2A6A-B63B-4029-AA24-388D55E2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Jarak: Euclidean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4BB1-64BD-4C8D-AE37-B94440636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3716"/>
            <a:ext cx="10515600" cy="3460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banyaknya</a:t>
            </a:r>
            <a:r>
              <a:rPr lang="en-US" sz="2400" dirty="0"/>
              <a:t> </a:t>
            </a:r>
            <a:r>
              <a:rPr lang="en-US" sz="2400" dirty="0" err="1"/>
              <a:t>dimensi</a:t>
            </a:r>
            <a:r>
              <a:rPr lang="en-US" sz="2400" dirty="0"/>
              <a:t>/</a:t>
            </a:r>
            <a:r>
              <a:rPr lang="en-US" sz="2400" dirty="0" err="1"/>
              <a:t>atribut</a:t>
            </a:r>
            <a:r>
              <a:rPr lang="en-US" sz="2400" dirty="0"/>
              <a:t>/variable,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dan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A dan B </a:t>
            </a:r>
            <a:r>
              <a:rPr lang="en-US" sz="2400" dirty="0" err="1"/>
              <a:t>untuk</a:t>
            </a:r>
            <a:r>
              <a:rPr lang="en-US" sz="2400" dirty="0"/>
              <a:t> variable </a:t>
            </a:r>
            <a:r>
              <a:rPr lang="en-US" sz="2400" dirty="0" err="1"/>
              <a:t>ke</a:t>
            </a:r>
            <a:r>
              <a:rPr lang="en-US" sz="2400" dirty="0"/>
              <a:t>-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2778A6-9905-4744-B235-3812005C6E80}"/>
                  </a:ext>
                </a:extLst>
              </p:cNvPr>
              <p:cNvSpPr txBox="1"/>
              <p:nvPr/>
            </p:nvSpPr>
            <p:spPr>
              <a:xfrm>
                <a:off x="4879449" y="1825625"/>
                <a:ext cx="2433102" cy="957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2778A6-9905-4744-B235-3812005C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49" y="1825625"/>
                <a:ext cx="2433102" cy="957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36153C-55C6-4D4C-9526-1A2C04D20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28147"/>
              </p:ext>
            </p:extLst>
          </p:nvPr>
        </p:nvGraphicFramePr>
        <p:xfrm>
          <a:off x="3375890" y="3607837"/>
          <a:ext cx="665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val="3445612224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153209899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733182234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1033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Tinggi Badan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Berat</a:t>
                      </a:r>
                      <a:r>
                        <a:rPr lang="en-US" dirty="0"/>
                        <a:t> Badan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2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71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52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049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D57AA4-5DAE-4B70-87D4-1E058B701F8B}"/>
              </a:ext>
            </a:extLst>
          </p:cNvPr>
          <p:cNvSpPr txBox="1"/>
          <p:nvPr/>
        </p:nvSpPr>
        <p:spPr>
          <a:xfrm>
            <a:off x="1890997" y="3552417"/>
            <a:ext cx="995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Ilustrasi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3C8A4A-E280-4392-9B5A-EDF0AC896BA8}"/>
                  </a:ext>
                </a:extLst>
              </p:cNvPr>
              <p:cNvSpPr txBox="1"/>
              <p:nvPr/>
            </p:nvSpPr>
            <p:spPr>
              <a:xfrm>
                <a:off x="2993195" y="5124394"/>
                <a:ext cx="6187912" cy="29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𝐵𝑒𝑛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160 −180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80−70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36−40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22,72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3C8A4A-E280-4392-9B5A-EDF0AC89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195" y="5124394"/>
                <a:ext cx="6187912" cy="298159"/>
              </a:xfrm>
              <a:prstGeom prst="rect">
                <a:avLst/>
              </a:prstGeom>
              <a:blipFill>
                <a:blip r:embed="rId3"/>
                <a:stretch>
                  <a:fillRect l="-1182" r="-99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52B64F-170E-47C1-9F12-41B7563F430B}"/>
                  </a:ext>
                </a:extLst>
              </p:cNvPr>
              <p:cNvSpPr txBox="1"/>
              <p:nvPr/>
            </p:nvSpPr>
            <p:spPr>
              <a:xfrm>
                <a:off x="2993195" y="5558365"/>
                <a:ext cx="6277744" cy="29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𝑎𝑟𝑙𝑎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160 −180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80−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36−4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=29,68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52B64F-170E-47C1-9F12-41B7563F4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195" y="5558365"/>
                <a:ext cx="6277744" cy="298159"/>
              </a:xfrm>
              <a:prstGeom prst="rect">
                <a:avLst/>
              </a:prstGeom>
              <a:blipFill>
                <a:blip r:embed="rId4"/>
                <a:stretch>
                  <a:fillRect l="-1165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93BB0B-1D55-43A6-ACF7-AF3F2851E93C}"/>
                  </a:ext>
                </a:extLst>
              </p:cNvPr>
              <p:cNvSpPr txBox="1"/>
              <p:nvPr/>
            </p:nvSpPr>
            <p:spPr>
              <a:xfrm>
                <a:off x="2993195" y="5992336"/>
                <a:ext cx="6205610" cy="29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𝑎𝑟𝑙𝑎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0 −180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0−60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40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−45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93BB0B-1D55-43A6-ACF7-AF3F2851E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195" y="5992336"/>
                <a:ext cx="6205610" cy="298159"/>
              </a:xfrm>
              <a:prstGeom prst="rect">
                <a:avLst/>
              </a:prstGeom>
              <a:blipFill>
                <a:blip r:embed="rId5"/>
                <a:stretch>
                  <a:fillRect l="-1179" r="-98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481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C54C-ADFB-452E-8F78-24CCB2D9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BCF8C6-2689-4B60-8815-A6358D8F658F}"/>
              </a:ext>
            </a:extLst>
          </p:cNvPr>
          <p:cNvCxnSpPr/>
          <p:nvPr/>
        </p:nvCxnSpPr>
        <p:spPr>
          <a:xfrm flipV="1">
            <a:off x="4433455" y="2022764"/>
            <a:ext cx="0" cy="2147454"/>
          </a:xfrm>
          <a:prstGeom prst="straightConnector1">
            <a:avLst/>
          </a:prstGeom>
          <a:ln w="28575">
            <a:solidFill>
              <a:srgbClr val="E1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FD51F9-466D-4968-B88C-FA9826800B52}"/>
              </a:ext>
            </a:extLst>
          </p:cNvPr>
          <p:cNvCxnSpPr/>
          <p:nvPr/>
        </p:nvCxnSpPr>
        <p:spPr>
          <a:xfrm flipH="1">
            <a:off x="3477491" y="4170218"/>
            <a:ext cx="955964" cy="1482436"/>
          </a:xfrm>
          <a:prstGeom prst="straightConnector1">
            <a:avLst/>
          </a:prstGeom>
          <a:ln w="28575">
            <a:solidFill>
              <a:srgbClr val="E1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00665A-CB97-4293-BD42-B7CC509AF3B9}"/>
              </a:ext>
            </a:extLst>
          </p:cNvPr>
          <p:cNvCxnSpPr/>
          <p:nvPr/>
        </p:nvCxnSpPr>
        <p:spPr>
          <a:xfrm>
            <a:off x="4433455" y="4170218"/>
            <a:ext cx="3616036" cy="0"/>
          </a:xfrm>
          <a:prstGeom prst="straightConnector1">
            <a:avLst/>
          </a:prstGeom>
          <a:ln w="28575">
            <a:solidFill>
              <a:srgbClr val="E1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E012DED-E1A5-4D7A-BDC8-709A21009903}"/>
              </a:ext>
            </a:extLst>
          </p:cNvPr>
          <p:cNvSpPr/>
          <p:nvPr/>
        </p:nvSpPr>
        <p:spPr>
          <a:xfrm>
            <a:off x="4135272" y="4531062"/>
            <a:ext cx="136475" cy="13647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7383217-3C85-4AA2-83F5-12E16E6EA0C7}"/>
              </a:ext>
            </a:extLst>
          </p:cNvPr>
          <p:cNvSpPr/>
          <p:nvPr/>
        </p:nvSpPr>
        <p:spPr>
          <a:xfrm>
            <a:off x="4287672" y="4751700"/>
            <a:ext cx="136475" cy="13647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9E463D-85AC-48B8-8749-02C0C7329073}"/>
              </a:ext>
            </a:extLst>
          </p:cNvPr>
          <p:cNvSpPr/>
          <p:nvPr/>
        </p:nvSpPr>
        <p:spPr>
          <a:xfrm>
            <a:off x="4440072" y="4904100"/>
            <a:ext cx="136475" cy="13647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3BFE73-D07B-4515-9864-88043DEC40EA}"/>
              </a:ext>
            </a:extLst>
          </p:cNvPr>
          <p:cNvSpPr/>
          <p:nvPr/>
        </p:nvSpPr>
        <p:spPr>
          <a:xfrm>
            <a:off x="4128446" y="4715303"/>
            <a:ext cx="136475" cy="13647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8C231391-BD7D-4D1C-A2CB-D0066F3FCA9D}"/>
              </a:ext>
            </a:extLst>
          </p:cNvPr>
          <p:cNvSpPr/>
          <p:nvPr/>
        </p:nvSpPr>
        <p:spPr>
          <a:xfrm>
            <a:off x="4280846" y="4867703"/>
            <a:ext cx="136475" cy="13647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723080E-9635-45C3-B65F-A714F92DFE2B}"/>
              </a:ext>
            </a:extLst>
          </p:cNvPr>
          <p:cNvSpPr/>
          <p:nvPr/>
        </p:nvSpPr>
        <p:spPr>
          <a:xfrm>
            <a:off x="4433246" y="4528780"/>
            <a:ext cx="136475" cy="13647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1A36C6F-CFAB-404C-B032-98E49CB5D387}"/>
              </a:ext>
            </a:extLst>
          </p:cNvPr>
          <p:cNvSpPr/>
          <p:nvPr/>
        </p:nvSpPr>
        <p:spPr>
          <a:xfrm>
            <a:off x="4490110" y="4681180"/>
            <a:ext cx="136475" cy="13647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864F3910-094E-4EF0-AE4E-8449FF7A4C69}"/>
              </a:ext>
            </a:extLst>
          </p:cNvPr>
          <p:cNvSpPr/>
          <p:nvPr/>
        </p:nvSpPr>
        <p:spPr>
          <a:xfrm>
            <a:off x="4585646" y="4681180"/>
            <a:ext cx="136475" cy="13647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87DC1D-A141-42FD-B518-C86AFE838D41}"/>
              </a:ext>
            </a:extLst>
          </p:cNvPr>
          <p:cNvSpPr/>
          <p:nvPr/>
        </p:nvSpPr>
        <p:spPr>
          <a:xfrm>
            <a:off x="5515975" y="3182199"/>
            <a:ext cx="136475" cy="1364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2EEFFA-38EC-4A3D-BB37-57EF154C1520}"/>
              </a:ext>
            </a:extLst>
          </p:cNvPr>
          <p:cNvSpPr/>
          <p:nvPr/>
        </p:nvSpPr>
        <p:spPr>
          <a:xfrm>
            <a:off x="5668375" y="3402837"/>
            <a:ext cx="136475" cy="1364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289833A-1CE3-41F3-A78C-FD207ABED0A5}"/>
              </a:ext>
            </a:extLst>
          </p:cNvPr>
          <p:cNvSpPr/>
          <p:nvPr/>
        </p:nvSpPr>
        <p:spPr>
          <a:xfrm>
            <a:off x="5820775" y="3555237"/>
            <a:ext cx="136475" cy="1364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1485F2-D0C9-4B43-A145-1D4FB943A18C}"/>
              </a:ext>
            </a:extLst>
          </p:cNvPr>
          <p:cNvSpPr/>
          <p:nvPr/>
        </p:nvSpPr>
        <p:spPr>
          <a:xfrm>
            <a:off x="5509149" y="3366440"/>
            <a:ext cx="136475" cy="1364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A6DA9B-38EB-431D-BD32-EB6A6516E4E5}"/>
              </a:ext>
            </a:extLst>
          </p:cNvPr>
          <p:cNvSpPr/>
          <p:nvPr/>
        </p:nvSpPr>
        <p:spPr>
          <a:xfrm>
            <a:off x="5661549" y="3518840"/>
            <a:ext cx="136475" cy="1364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8FED4C0-DAED-40E8-A4CB-F4C194BB16CB}"/>
              </a:ext>
            </a:extLst>
          </p:cNvPr>
          <p:cNvSpPr/>
          <p:nvPr/>
        </p:nvSpPr>
        <p:spPr>
          <a:xfrm>
            <a:off x="5813949" y="3179917"/>
            <a:ext cx="136475" cy="1364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5630541-D948-4A39-B77E-CC88F775D1C1}"/>
              </a:ext>
            </a:extLst>
          </p:cNvPr>
          <p:cNvSpPr/>
          <p:nvPr/>
        </p:nvSpPr>
        <p:spPr>
          <a:xfrm>
            <a:off x="5870813" y="3332317"/>
            <a:ext cx="136475" cy="1364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9FD278A-14CB-4F5A-8912-31DD36B43003}"/>
              </a:ext>
            </a:extLst>
          </p:cNvPr>
          <p:cNvSpPr/>
          <p:nvPr/>
        </p:nvSpPr>
        <p:spPr>
          <a:xfrm>
            <a:off x="5461836" y="3539297"/>
            <a:ext cx="136475" cy="1364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DB20DECF-CA0B-4749-AA22-3AEED2C0ADB3}"/>
              </a:ext>
            </a:extLst>
          </p:cNvPr>
          <p:cNvSpPr/>
          <p:nvPr/>
        </p:nvSpPr>
        <p:spPr>
          <a:xfrm>
            <a:off x="6146050" y="4399127"/>
            <a:ext cx="136475" cy="136478"/>
          </a:xfrm>
          <a:prstGeom prst="hexagon">
            <a:avLst/>
          </a:prstGeom>
          <a:solidFill>
            <a:srgbClr val="E1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888A3485-8347-4D57-86AF-449FC38C17C1}"/>
              </a:ext>
            </a:extLst>
          </p:cNvPr>
          <p:cNvSpPr/>
          <p:nvPr/>
        </p:nvSpPr>
        <p:spPr>
          <a:xfrm>
            <a:off x="6298450" y="4619765"/>
            <a:ext cx="136475" cy="136478"/>
          </a:xfrm>
          <a:prstGeom prst="hexagon">
            <a:avLst/>
          </a:prstGeom>
          <a:solidFill>
            <a:srgbClr val="E1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A5C509E7-A9A5-444E-BE70-1ECD9A3BA75C}"/>
              </a:ext>
            </a:extLst>
          </p:cNvPr>
          <p:cNvSpPr/>
          <p:nvPr/>
        </p:nvSpPr>
        <p:spPr>
          <a:xfrm>
            <a:off x="6450850" y="4772165"/>
            <a:ext cx="136475" cy="136478"/>
          </a:xfrm>
          <a:prstGeom prst="hexagon">
            <a:avLst/>
          </a:prstGeom>
          <a:solidFill>
            <a:srgbClr val="E1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8F17A0F-2C5E-4D0B-B9AA-B9016429D761}"/>
              </a:ext>
            </a:extLst>
          </p:cNvPr>
          <p:cNvSpPr/>
          <p:nvPr/>
        </p:nvSpPr>
        <p:spPr>
          <a:xfrm>
            <a:off x="6139224" y="4583368"/>
            <a:ext cx="136475" cy="136478"/>
          </a:xfrm>
          <a:prstGeom prst="hexagon">
            <a:avLst/>
          </a:prstGeom>
          <a:solidFill>
            <a:srgbClr val="E1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C174A69D-1060-42BB-9253-16A56017E285}"/>
              </a:ext>
            </a:extLst>
          </p:cNvPr>
          <p:cNvSpPr/>
          <p:nvPr/>
        </p:nvSpPr>
        <p:spPr>
          <a:xfrm>
            <a:off x="6291624" y="4735768"/>
            <a:ext cx="136475" cy="136478"/>
          </a:xfrm>
          <a:prstGeom prst="hexagon">
            <a:avLst/>
          </a:prstGeom>
          <a:solidFill>
            <a:srgbClr val="E1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339AD419-04FC-40D8-AAAE-7C643378E3E7}"/>
              </a:ext>
            </a:extLst>
          </p:cNvPr>
          <p:cNvSpPr/>
          <p:nvPr/>
        </p:nvSpPr>
        <p:spPr>
          <a:xfrm>
            <a:off x="6444024" y="4396845"/>
            <a:ext cx="136475" cy="136478"/>
          </a:xfrm>
          <a:prstGeom prst="hexagon">
            <a:avLst/>
          </a:prstGeom>
          <a:solidFill>
            <a:srgbClr val="E1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9944C6D8-01E5-4FC7-8158-A543B7E0B826}"/>
              </a:ext>
            </a:extLst>
          </p:cNvPr>
          <p:cNvSpPr/>
          <p:nvPr/>
        </p:nvSpPr>
        <p:spPr>
          <a:xfrm>
            <a:off x="6500888" y="4549245"/>
            <a:ext cx="136475" cy="136478"/>
          </a:xfrm>
          <a:prstGeom prst="hexagon">
            <a:avLst/>
          </a:prstGeom>
          <a:solidFill>
            <a:srgbClr val="E1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050A40B7-3D01-4AEB-ADD8-E58884653D45}"/>
              </a:ext>
            </a:extLst>
          </p:cNvPr>
          <p:cNvSpPr/>
          <p:nvPr/>
        </p:nvSpPr>
        <p:spPr>
          <a:xfrm>
            <a:off x="6310962" y="4481006"/>
            <a:ext cx="136475" cy="136478"/>
          </a:xfrm>
          <a:prstGeom prst="hexagon">
            <a:avLst/>
          </a:prstGeom>
          <a:solidFill>
            <a:srgbClr val="E1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E86834-BFFC-4D8A-990E-E8F72FA6901E}"/>
              </a:ext>
            </a:extLst>
          </p:cNvPr>
          <p:cNvSpPr/>
          <p:nvPr/>
        </p:nvSpPr>
        <p:spPr>
          <a:xfrm>
            <a:off x="3985150" y="4333993"/>
            <a:ext cx="822960" cy="8229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0B4DAB2-6470-4AE8-9FCF-E95EDDC7B0F0}"/>
              </a:ext>
            </a:extLst>
          </p:cNvPr>
          <p:cNvSpPr/>
          <p:nvPr/>
        </p:nvSpPr>
        <p:spPr>
          <a:xfrm>
            <a:off x="6007298" y="4240730"/>
            <a:ext cx="822960" cy="822960"/>
          </a:xfrm>
          <a:prstGeom prst="ellipse">
            <a:avLst/>
          </a:prstGeom>
          <a:noFill/>
          <a:ln>
            <a:solidFill>
              <a:srgbClr val="E1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8FA2C4E-4883-455E-98F9-E24F60463ECD}"/>
              </a:ext>
            </a:extLst>
          </p:cNvPr>
          <p:cNvSpPr/>
          <p:nvPr/>
        </p:nvSpPr>
        <p:spPr>
          <a:xfrm>
            <a:off x="5281687" y="2934276"/>
            <a:ext cx="920773" cy="8874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674804-0B08-4914-96E7-8FE6FD7D9BF0}"/>
              </a:ext>
            </a:extLst>
          </p:cNvPr>
          <p:cNvCxnSpPr>
            <a:cxnSpLocks/>
            <a:stCxn id="63" idx="3"/>
            <a:endCxn id="59" idx="7"/>
          </p:cNvCxnSpPr>
          <p:nvPr/>
        </p:nvCxnSpPr>
        <p:spPr>
          <a:xfrm flipH="1">
            <a:off x="4687590" y="3691776"/>
            <a:ext cx="728941" cy="76273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4D940C1-384C-437E-B4C0-53A1895FEB27}"/>
              </a:ext>
            </a:extLst>
          </p:cNvPr>
          <p:cNvCxnSpPr>
            <a:cxnSpLocks/>
            <a:stCxn id="38" idx="0"/>
            <a:endCxn id="28" idx="0"/>
          </p:cNvCxnSpPr>
          <p:nvPr/>
        </p:nvCxnSpPr>
        <p:spPr>
          <a:xfrm flipH="1">
            <a:off x="5584213" y="3179917"/>
            <a:ext cx="297974" cy="2282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09CFCAE1-0F8C-45BA-BE72-904DF512C910}"/>
              </a:ext>
            </a:extLst>
          </p:cNvPr>
          <p:cNvSpPr/>
          <p:nvPr/>
        </p:nvSpPr>
        <p:spPr>
          <a:xfrm>
            <a:off x="5446848" y="1611598"/>
            <a:ext cx="2261448" cy="1143035"/>
          </a:xfrm>
          <a:prstGeom prst="wedgeRoundRectCallout">
            <a:avLst>
              <a:gd name="adj1" fmla="val -37781"/>
              <a:gd name="adj2" fmla="val 8279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Jarak intra-cluster </a:t>
            </a:r>
            <a:r>
              <a:rPr lang="en-US" dirty="0" err="1"/>
              <a:t>diminimalkan</a:t>
            </a:r>
            <a:endParaRPr lang="en-US" dirty="0"/>
          </a:p>
        </p:txBody>
      </p: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2B462567-A497-4D56-957F-8F176F347817}"/>
              </a:ext>
            </a:extLst>
          </p:cNvPr>
          <p:cNvSpPr/>
          <p:nvPr/>
        </p:nvSpPr>
        <p:spPr>
          <a:xfrm>
            <a:off x="1998697" y="2285965"/>
            <a:ext cx="2261448" cy="1143035"/>
          </a:xfrm>
          <a:prstGeom prst="wedgeRoundRectCallout">
            <a:avLst>
              <a:gd name="adj1" fmla="val 85332"/>
              <a:gd name="adj2" fmla="val 9951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Jarak inter-cluster </a:t>
            </a:r>
            <a:r>
              <a:rPr lang="en-US" dirty="0" err="1"/>
              <a:t>dimaksimalkan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69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B981-BC62-4B67-87BF-B5EBD01A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Banyaknya</a:t>
            </a:r>
            <a:r>
              <a:rPr lang="en-US" dirty="0"/>
              <a:t> Cluster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36D5A7-83EF-4C47-BDC3-974304ED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04586"/>
            <a:ext cx="10515600" cy="358446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F8C2BD-C010-4220-AB2C-FF64E57D9546}"/>
              </a:ext>
            </a:extLst>
          </p:cNvPr>
          <p:cNvSpPr txBox="1"/>
          <p:nvPr/>
        </p:nvSpPr>
        <p:spPr>
          <a:xfrm>
            <a:off x="838199" y="5680364"/>
            <a:ext cx="249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Banyaknya</a:t>
            </a:r>
            <a:r>
              <a:rPr lang="en-US" dirty="0"/>
              <a:t> cluster,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kc</a:t>
            </a:r>
            <a:r>
              <a:rPr lang="en-US" dirty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782620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281E-DE4D-49D4-8689-7F446231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Visualisasi</a:t>
            </a:r>
            <a:r>
              <a:rPr lang="en-US" dirty="0"/>
              <a:t> Cluster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CBBA91C-C623-45BB-8FCF-E49099D34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52"/>
          <a:stretch/>
        </p:blipFill>
        <p:spPr>
          <a:xfrm>
            <a:off x="1034930" y="2003048"/>
            <a:ext cx="10076416" cy="4351338"/>
          </a:xfrm>
        </p:spPr>
      </p:pic>
    </p:spTree>
    <p:extLst>
      <p:ext uri="{BB962C8B-B14F-4D97-AF65-F5344CB8AC3E}">
        <p14:creationId xmlns:p14="http://schemas.microsoft.com/office/powerpoint/2010/main" val="3084645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DE3E-682E-4FFF-9DF1-56357DDF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Cluster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06DF09-512A-4419-8A90-31EBDA847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97600"/>
              </p:ext>
            </p:extLst>
          </p:nvPr>
        </p:nvGraphicFramePr>
        <p:xfrm>
          <a:off x="838200" y="1825625"/>
          <a:ext cx="10515597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8160034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7417433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0000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12A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Cluster 1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Cluster 2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4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Jumlah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Member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54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Rata-rata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subscriberCount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(Juta)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10,87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3,90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9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Rata-rata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Usia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Channel (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Tahun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4,71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5,33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52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Rata-rata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viewCount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(Juta)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2.880,467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678,333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85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Rata-rata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videoCount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10,04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3,19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0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Rata-rata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Penghasilan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Bulanan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(Juta)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3.767,79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648,73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3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Rata-rata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Penghasilan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Per Video (Juta)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312,57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62,36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65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Rata-rata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Paparan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(Juta)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2,39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2484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3288F23-4D5F-4A91-B6AB-A2DF798E577B}"/>
              </a:ext>
            </a:extLst>
          </p:cNvPr>
          <p:cNvSpPr/>
          <p:nvPr/>
        </p:nvSpPr>
        <p:spPr>
          <a:xfrm>
            <a:off x="838200" y="5431809"/>
            <a:ext cx="253621" cy="2320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BBC06C-6B16-4CF3-840D-F5472F037360}"/>
              </a:ext>
            </a:extLst>
          </p:cNvPr>
          <p:cNvSpPr txBox="1"/>
          <p:nvPr/>
        </p:nvSpPr>
        <p:spPr>
          <a:xfrm>
            <a:off x="1187355" y="5363149"/>
            <a:ext cx="19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Rendah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E37D60-EA57-473B-96D9-16B9E81C996B}"/>
              </a:ext>
            </a:extLst>
          </p:cNvPr>
          <p:cNvSpPr/>
          <p:nvPr/>
        </p:nvSpPr>
        <p:spPr>
          <a:xfrm>
            <a:off x="838200" y="5816439"/>
            <a:ext cx="253621" cy="2320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83346E-120B-4AEA-A72B-15033704D89D}"/>
              </a:ext>
            </a:extLst>
          </p:cNvPr>
          <p:cNvSpPr txBox="1"/>
          <p:nvPr/>
        </p:nvSpPr>
        <p:spPr>
          <a:xfrm>
            <a:off x="1187355" y="5747779"/>
            <a:ext cx="19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Tinggi</a:t>
            </a:r>
          </a:p>
        </p:txBody>
      </p:sp>
    </p:spTree>
    <p:extLst>
      <p:ext uri="{BB962C8B-B14F-4D97-AF65-F5344CB8AC3E}">
        <p14:creationId xmlns:p14="http://schemas.microsoft.com/office/powerpoint/2010/main" val="411948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84A5-838C-4D13-A8A4-90A9B129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3811C1-24EF-498F-90B9-5A44EBF9D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91" r="23340"/>
          <a:stretch/>
        </p:blipFill>
        <p:spPr>
          <a:xfrm>
            <a:off x="1033210" y="1995051"/>
            <a:ext cx="5187479" cy="26000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16E37-1C5C-4FAD-A0A3-7F9EF437A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10" y="4645966"/>
            <a:ext cx="6675120" cy="219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772FCA-C7E2-4AD6-89E3-391AA3B33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689" y="1995055"/>
            <a:ext cx="5393174" cy="26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5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Youtube Play Logo transparent PNG - StickPNG">
            <a:extLst>
              <a:ext uri="{FF2B5EF4-FFF2-40B4-BE49-F238E27FC236}">
                <a16:creationId xmlns:a16="http://schemas.microsoft.com/office/drawing/2014/main" id="{238F19CC-BA88-4A50-9DF4-5F8BC186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90" y="1082275"/>
            <a:ext cx="6675120" cy="4693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B2EF0-00A7-474A-A7EC-8776DCE9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507" y="891203"/>
            <a:ext cx="6127846" cy="4693449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Terima</a:t>
            </a:r>
            <a:b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kasih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098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Youtube Play Logo transparent PNG - StickPNG">
            <a:extLst>
              <a:ext uri="{FF2B5EF4-FFF2-40B4-BE49-F238E27FC236}">
                <a16:creationId xmlns:a16="http://schemas.microsoft.com/office/drawing/2014/main" id="{238F19CC-BA88-4A50-9DF4-5F8BC186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90" y="1082275"/>
            <a:ext cx="6675120" cy="4693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B2EF0-00A7-474A-A7EC-8776DCE9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507" y="891203"/>
            <a:ext cx="6127846" cy="469344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Q</a:t>
            </a:r>
            <a:b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rgbClr val="E12A26"/>
                </a:solidFill>
                <a:latin typeface="Arial Black" panose="020B0A04020102020204" pitchFamily="34" charset="0"/>
              </a:rPr>
              <a:t>&amp;</a:t>
            </a:r>
            <a:b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1023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2F4B-AA3D-41DF-85AF-1BFB5111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Angka,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angka</a:t>
            </a:r>
            <a:r>
              <a:rPr lang="en-US" dirty="0"/>
              <a:t>, text…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EE318C-2E41-4F27-A80C-A15405BE9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207" y="1825625"/>
            <a:ext cx="8915585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BB19EE-A369-402C-BAE3-DA6329CC07A1}"/>
              </a:ext>
            </a:extLst>
          </p:cNvPr>
          <p:cNvSpPr/>
          <p:nvPr/>
        </p:nvSpPr>
        <p:spPr>
          <a:xfrm>
            <a:off x="3643745" y="3796145"/>
            <a:ext cx="817419" cy="277091"/>
          </a:xfrm>
          <a:prstGeom prst="rect">
            <a:avLst/>
          </a:prstGeom>
          <a:noFill/>
          <a:ln>
            <a:solidFill>
              <a:srgbClr val="E1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8430D-9E8D-4ABD-8FFE-F76C1DF691C8}"/>
              </a:ext>
            </a:extLst>
          </p:cNvPr>
          <p:cNvSpPr/>
          <p:nvPr/>
        </p:nvSpPr>
        <p:spPr>
          <a:xfrm>
            <a:off x="5430981" y="3671454"/>
            <a:ext cx="817419" cy="277091"/>
          </a:xfrm>
          <a:prstGeom prst="rect">
            <a:avLst/>
          </a:prstGeom>
          <a:noFill/>
          <a:ln>
            <a:solidFill>
              <a:srgbClr val="E1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1C7747-77D3-423F-85C4-1C8D8927C71E}"/>
              </a:ext>
            </a:extLst>
          </p:cNvPr>
          <p:cNvSpPr/>
          <p:nvPr/>
        </p:nvSpPr>
        <p:spPr>
          <a:xfrm>
            <a:off x="7216531" y="3782289"/>
            <a:ext cx="817419" cy="277091"/>
          </a:xfrm>
          <a:prstGeom prst="rect">
            <a:avLst/>
          </a:prstGeom>
          <a:noFill/>
          <a:ln>
            <a:solidFill>
              <a:srgbClr val="E1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CC4648-E3C0-41A5-B10C-4ABD9CB37B16}"/>
              </a:ext>
            </a:extLst>
          </p:cNvPr>
          <p:cNvSpPr/>
          <p:nvPr/>
        </p:nvSpPr>
        <p:spPr>
          <a:xfrm>
            <a:off x="9014247" y="3782289"/>
            <a:ext cx="817419" cy="277091"/>
          </a:xfrm>
          <a:prstGeom prst="rect">
            <a:avLst/>
          </a:prstGeom>
          <a:noFill/>
          <a:ln>
            <a:solidFill>
              <a:srgbClr val="E1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8377CB-D0A0-4425-B235-3532F8F7723A}"/>
              </a:ext>
            </a:extLst>
          </p:cNvPr>
          <p:cNvSpPr/>
          <p:nvPr/>
        </p:nvSpPr>
        <p:spPr>
          <a:xfrm>
            <a:off x="9014247" y="5766663"/>
            <a:ext cx="817419" cy="277091"/>
          </a:xfrm>
          <a:prstGeom prst="rect">
            <a:avLst/>
          </a:prstGeom>
          <a:noFill/>
          <a:ln>
            <a:solidFill>
              <a:srgbClr val="E1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DE2079-9463-4780-BBBC-0489338D5A3D}"/>
              </a:ext>
            </a:extLst>
          </p:cNvPr>
          <p:cNvSpPr/>
          <p:nvPr/>
        </p:nvSpPr>
        <p:spPr>
          <a:xfrm>
            <a:off x="7216530" y="5766663"/>
            <a:ext cx="817419" cy="277091"/>
          </a:xfrm>
          <a:prstGeom prst="rect">
            <a:avLst/>
          </a:prstGeom>
          <a:noFill/>
          <a:ln>
            <a:solidFill>
              <a:srgbClr val="E1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EFCD89-FEA5-4592-98BD-72704C134BF2}"/>
              </a:ext>
            </a:extLst>
          </p:cNvPr>
          <p:cNvSpPr/>
          <p:nvPr/>
        </p:nvSpPr>
        <p:spPr>
          <a:xfrm>
            <a:off x="5451761" y="5766663"/>
            <a:ext cx="817419" cy="277091"/>
          </a:xfrm>
          <a:prstGeom prst="rect">
            <a:avLst/>
          </a:prstGeom>
          <a:noFill/>
          <a:ln>
            <a:solidFill>
              <a:srgbClr val="E1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B6522B-A424-437B-9EC7-B006E92C1B5E}"/>
              </a:ext>
            </a:extLst>
          </p:cNvPr>
          <p:cNvSpPr/>
          <p:nvPr/>
        </p:nvSpPr>
        <p:spPr>
          <a:xfrm>
            <a:off x="3643744" y="5766663"/>
            <a:ext cx="817419" cy="277091"/>
          </a:xfrm>
          <a:prstGeom prst="rect">
            <a:avLst/>
          </a:prstGeom>
          <a:noFill/>
          <a:ln>
            <a:solidFill>
              <a:srgbClr val="E1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7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2C44-4958-4178-9117-B7F79DD5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Ahaaaa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CACB-A88B-454F-9E55-6C0FBBA5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0909"/>
            <a:ext cx="10515600" cy="19950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0" lang="en-US" sz="160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Data!!!</a:t>
            </a:r>
            <a:endParaRPr lang="en-US" sz="11100" dirty="0"/>
          </a:p>
        </p:txBody>
      </p:sp>
    </p:spTree>
    <p:extLst>
      <p:ext uri="{BB962C8B-B14F-4D97-AF65-F5344CB8AC3E}">
        <p14:creationId xmlns:p14="http://schemas.microsoft.com/office/powerpoint/2010/main" val="374386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2A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244CFC-AECD-4B61-8D7F-50B03DDD907B}"/>
              </a:ext>
            </a:extLst>
          </p:cNvPr>
          <p:cNvGrpSpPr/>
          <p:nvPr/>
        </p:nvGrpSpPr>
        <p:grpSpPr>
          <a:xfrm>
            <a:off x="612967" y="1542197"/>
            <a:ext cx="8703545" cy="4804012"/>
            <a:chOff x="5481860" y="1383513"/>
            <a:chExt cx="2849482" cy="235818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2B7414E2-371D-4FA1-AA77-4D739B33F4C2}"/>
                </a:ext>
              </a:extLst>
            </p:cNvPr>
            <p:cNvSpPr/>
            <p:nvPr/>
          </p:nvSpPr>
          <p:spPr>
            <a:xfrm rot="5400000">
              <a:off x="5742023" y="1191008"/>
              <a:ext cx="2358189" cy="27432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1">
              <a:extLst>
                <a:ext uri="{FF2B5EF4-FFF2-40B4-BE49-F238E27FC236}">
                  <a16:creationId xmlns:a16="http://schemas.microsoft.com/office/drawing/2014/main" id="{55EC4900-8570-4214-9AAA-5C96DE3EA3E2}"/>
                </a:ext>
              </a:extLst>
            </p:cNvPr>
            <p:cNvSpPr/>
            <p:nvPr/>
          </p:nvSpPr>
          <p:spPr>
            <a:xfrm rot="17274967">
              <a:off x="6773477" y="609285"/>
              <a:ext cx="266247" cy="2849482"/>
            </a:xfrm>
            <a:custGeom>
              <a:avLst/>
              <a:gdLst>
                <a:gd name="connsiteX0" fmla="*/ 0 w 259112"/>
                <a:gd name="connsiteY0" fmla="*/ 2830008 h 2830008"/>
                <a:gd name="connsiteX1" fmla="*/ 129556 w 259112"/>
                <a:gd name="connsiteY1" fmla="*/ 0 h 2830008"/>
                <a:gd name="connsiteX2" fmla="*/ 259112 w 259112"/>
                <a:gd name="connsiteY2" fmla="*/ 2830008 h 2830008"/>
                <a:gd name="connsiteX3" fmla="*/ 0 w 259112"/>
                <a:gd name="connsiteY3" fmla="*/ 2830008 h 2830008"/>
                <a:gd name="connsiteX0" fmla="*/ 0 w 261691"/>
                <a:gd name="connsiteY0" fmla="*/ 2830008 h 2966361"/>
                <a:gd name="connsiteX1" fmla="*/ 129556 w 261691"/>
                <a:gd name="connsiteY1" fmla="*/ 0 h 2966361"/>
                <a:gd name="connsiteX2" fmla="*/ 261691 w 261691"/>
                <a:gd name="connsiteY2" fmla="*/ 2966361 h 2966361"/>
                <a:gd name="connsiteX3" fmla="*/ 0 w 261691"/>
                <a:gd name="connsiteY3" fmla="*/ 2830008 h 2966361"/>
                <a:gd name="connsiteX0" fmla="*/ 0 w 260640"/>
                <a:gd name="connsiteY0" fmla="*/ 2744820 h 2966361"/>
                <a:gd name="connsiteX1" fmla="*/ 128505 w 260640"/>
                <a:gd name="connsiteY1" fmla="*/ 0 h 2966361"/>
                <a:gd name="connsiteX2" fmla="*/ 260640 w 260640"/>
                <a:gd name="connsiteY2" fmla="*/ 2966361 h 2966361"/>
                <a:gd name="connsiteX3" fmla="*/ 0 w 260640"/>
                <a:gd name="connsiteY3" fmla="*/ 2744820 h 2966361"/>
                <a:gd name="connsiteX0" fmla="*/ 0 w 257812"/>
                <a:gd name="connsiteY0" fmla="*/ 2690357 h 2966361"/>
                <a:gd name="connsiteX1" fmla="*/ 125677 w 257812"/>
                <a:gd name="connsiteY1" fmla="*/ 0 h 2966361"/>
                <a:gd name="connsiteX2" fmla="*/ 257812 w 257812"/>
                <a:gd name="connsiteY2" fmla="*/ 2966361 h 2966361"/>
                <a:gd name="connsiteX3" fmla="*/ 0 w 257812"/>
                <a:gd name="connsiteY3" fmla="*/ 2690357 h 2966361"/>
                <a:gd name="connsiteX0" fmla="*/ 0 w 266247"/>
                <a:gd name="connsiteY0" fmla="*/ 2690357 h 2969359"/>
                <a:gd name="connsiteX1" fmla="*/ 125677 w 266247"/>
                <a:gd name="connsiteY1" fmla="*/ 0 h 2969359"/>
                <a:gd name="connsiteX2" fmla="*/ 266247 w 266247"/>
                <a:gd name="connsiteY2" fmla="*/ 2969359 h 2969359"/>
                <a:gd name="connsiteX3" fmla="*/ 0 w 266247"/>
                <a:gd name="connsiteY3" fmla="*/ 2690357 h 296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47" h="2969359">
                  <a:moveTo>
                    <a:pt x="0" y="2690357"/>
                  </a:moveTo>
                  <a:lnTo>
                    <a:pt x="125677" y="0"/>
                  </a:lnTo>
                  <a:lnTo>
                    <a:pt x="266247" y="2969359"/>
                  </a:lnTo>
                  <a:lnTo>
                    <a:pt x="0" y="269035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05A8A-5A40-4D84-B02E-D3A0075C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Data</a:t>
            </a:r>
            <a:endParaRPr lang="en-US" dirty="0">
              <a:solidFill>
                <a:srgbClr val="E12A2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7C023-B880-473B-95CD-17742EAD9007}"/>
              </a:ext>
            </a:extLst>
          </p:cNvPr>
          <p:cNvSpPr/>
          <p:nvPr/>
        </p:nvSpPr>
        <p:spPr>
          <a:xfrm>
            <a:off x="338483" y="254882"/>
            <a:ext cx="11515034" cy="634823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9BD4-44EC-4F28-A1C8-A3847E63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Data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57D3B92C-F6D8-4883-957E-D6A2BAAF4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48" y="2770880"/>
            <a:ext cx="5430226" cy="2764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5BA089-26B0-4AAF-A957-BDCE57CD6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74" y="3317850"/>
            <a:ext cx="5243943" cy="235288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090346-A829-4DE1-B164-4A2615E5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Crawling data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https://id.noxinfluencer.com/youtube-channel-rank/top-250-id-all-youtuber-sorted-by-subs-weekly</a:t>
            </a:r>
            <a:r>
              <a:rPr lang="en-US" sz="20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Scraping via YouTube Data API v3 (package tuber)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54947-7AB9-4951-A3F7-2583662B6FC4}"/>
              </a:ext>
            </a:extLst>
          </p:cNvPr>
          <p:cNvSpPr txBox="1"/>
          <p:nvPr/>
        </p:nvSpPr>
        <p:spPr>
          <a:xfrm>
            <a:off x="1192248" y="6050290"/>
            <a:ext cx="3460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246 YouTube Channel </a:t>
            </a:r>
          </a:p>
        </p:txBody>
      </p:sp>
    </p:spTree>
    <p:extLst>
      <p:ext uri="{BB962C8B-B14F-4D97-AF65-F5344CB8AC3E}">
        <p14:creationId xmlns:p14="http://schemas.microsoft.com/office/powerpoint/2010/main" val="16415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C138-9CEE-4887-83A7-203803AD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918A-55E1-4465-8FDF-78EE7CF1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Buka </a:t>
            </a:r>
            <a:r>
              <a:rPr lang="en-US" sz="2800" dirty="0">
                <a:hlinkClick r:id="rId2"/>
              </a:rPr>
              <a:t>https://id.noxinfluencer.com/youtube-channel-rank/top-250-id-all-youtuber-sorted-by-subs-weekly</a:t>
            </a:r>
            <a:r>
              <a:rPr lang="en-US" sz="2800" dirty="0"/>
              <a:t> dan scroll </a:t>
            </a:r>
            <a:r>
              <a:rPr lang="en-US" sz="2800" dirty="0" err="1"/>
              <a:t>hingga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paling </a:t>
            </a:r>
            <a:r>
              <a:rPr lang="en-US" sz="2800" dirty="0" err="1"/>
              <a:t>bawah</a:t>
            </a:r>
            <a:r>
              <a:rPr lang="en-US" sz="2800" dirty="0"/>
              <a:t>.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dan </a:t>
            </a:r>
            <a:r>
              <a:rPr lang="en-US" dirty="0" err="1"/>
              <a:t>pilih</a:t>
            </a:r>
            <a:r>
              <a:rPr lang="en-US" dirty="0"/>
              <a:t> save as…</a:t>
            </a:r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file html.</a:t>
            </a:r>
          </a:p>
          <a:p>
            <a:r>
              <a:rPr lang="en-US" dirty="0"/>
              <a:t>Scraping file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link/ID channel dan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penghasilan</a:t>
            </a:r>
            <a:r>
              <a:rPr lang="en-US" dirty="0"/>
              <a:t>.</a:t>
            </a:r>
          </a:p>
          <a:p>
            <a:r>
              <a:rPr lang="en-US" dirty="0" err="1"/>
              <a:t>Gunakan</a:t>
            </a:r>
            <a:r>
              <a:rPr lang="en-US" dirty="0"/>
              <a:t> package tuber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lain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channel.</a:t>
            </a:r>
          </a:p>
        </p:txBody>
      </p:sp>
    </p:spTree>
    <p:extLst>
      <p:ext uri="{BB962C8B-B14F-4D97-AF65-F5344CB8AC3E}">
        <p14:creationId xmlns:p14="http://schemas.microsoft.com/office/powerpoint/2010/main" val="10224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2A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30244D-AC86-4CA2-B3BA-0F18F147983B}"/>
              </a:ext>
            </a:extLst>
          </p:cNvPr>
          <p:cNvGrpSpPr/>
          <p:nvPr/>
        </p:nvGrpSpPr>
        <p:grpSpPr>
          <a:xfrm>
            <a:off x="612967" y="1542197"/>
            <a:ext cx="8703545" cy="4804012"/>
            <a:chOff x="5481860" y="1383513"/>
            <a:chExt cx="2849482" cy="235818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67A54EF-1D34-4508-9ADD-D0BD965F4ED1}"/>
                </a:ext>
              </a:extLst>
            </p:cNvPr>
            <p:cNvSpPr/>
            <p:nvPr/>
          </p:nvSpPr>
          <p:spPr>
            <a:xfrm rot="5400000">
              <a:off x="5742023" y="1191008"/>
              <a:ext cx="2358189" cy="27432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1">
              <a:extLst>
                <a:ext uri="{FF2B5EF4-FFF2-40B4-BE49-F238E27FC236}">
                  <a16:creationId xmlns:a16="http://schemas.microsoft.com/office/drawing/2014/main" id="{78B0AD8C-EB2A-4235-A513-BB1697F82974}"/>
                </a:ext>
              </a:extLst>
            </p:cNvPr>
            <p:cNvSpPr/>
            <p:nvPr/>
          </p:nvSpPr>
          <p:spPr>
            <a:xfrm rot="17274967">
              <a:off x="6773477" y="609285"/>
              <a:ext cx="266247" cy="2849482"/>
            </a:xfrm>
            <a:custGeom>
              <a:avLst/>
              <a:gdLst>
                <a:gd name="connsiteX0" fmla="*/ 0 w 259112"/>
                <a:gd name="connsiteY0" fmla="*/ 2830008 h 2830008"/>
                <a:gd name="connsiteX1" fmla="*/ 129556 w 259112"/>
                <a:gd name="connsiteY1" fmla="*/ 0 h 2830008"/>
                <a:gd name="connsiteX2" fmla="*/ 259112 w 259112"/>
                <a:gd name="connsiteY2" fmla="*/ 2830008 h 2830008"/>
                <a:gd name="connsiteX3" fmla="*/ 0 w 259112"/>
                <a:gd name="connsiteY3" fmla="*/ 2830008 h 2830008"/>
                <a:gd name="connsiteX0" fmla="*/ 0 w 261691"/>
                <a:gd name="connsiteY0" fmla="*/ 2830008 h 2966361"/>
                <a:gd name="connsiteX1" fmla="*/ 129556 w 261691"/>
                <a:gd name="connsiteY1" fmla="*/ 0 h 2966361"/>
                <a:gd name="connsiteX2" fmla="*/ 261691 w 261691"/>
                <a:gd name="connsiteY2" fmla="*/ 2966361 h 2966361"/>
                <a:gd name="connsiteX3" fmla="*/ 0 w 261691"/>
                <a:gd name="connsiteY3" fmla="*/ 2830008 h 2966361"/>
                <a:gd name="connsiteX0" fmla="*/ 0 w 260640"/>
                <a:gd name="connsiteY0" fmla="*/ 2744820 h 2966361"/>
                <a:gd name="connsiteX1" fmla="*/ 128505 w 260640"/>
                <a:gd name="connsiteY1" fmla="*/ 0 h 2966361"/>
                <a:gd name="connsiteX2" fmla="*/ 260640 w 260640"/>
                <a:gd name="connsiteY2" fmla="*/ 2966361 h 2966361"/>
                <a:gd name="connsiteX3" fmla="*/ 0 w 260640"/>
                <a:gd name="connsiteY3" fmla="*/ 2744820 h 2966361"/>
                <a:gd name="connsiteX0" fmla="*/ 0 w 257812"/>
                <a:gd name="connsiteY0" fmla="*/ 2690357 h 2966361"/>
                <a:gd name="connsiteX1" fmla="*/ 125677 w 257812"/>
                <a:gd name="connsiteY1" fmla="*/ 0 h 2966361"/>
                <a:gd name="connsiteX2" fmla="*/ 257812 w 257812"/>
                <a:gd name="connsiteY2" fmla="*/ 2966361 h 2966361"/>
                <a:gd name="connsiteX3" fmla="*/ 0 w 257812"/>
                <a:gd name="connsiteY3" fmla="*/ 2690357 h 2966361"/>
                <a:gd name="connsiteX0" fmla="*/ 0 w 266247"/>
                <a:gd name="connsiteY0" fmla="*/ 2690357 h 2969359"/>
                <a:gd name="connsiteX1" fmla="*/ 125677 w 266247"/>
                <a:gd name="connsiteY1" fmla="*/ 0 h 2969359"/>
                <a:gd name="connsiteX2" fmla="*/ 266247 w 266247"/>
                <a:gd name="connsiteY2" fmla="*/ 2969359 h 2969359"/>
                <a:gd name="connsiteX3" fmla="*/ 0 w 266247"/>
                <a:gd name="connsiteY3" fmla="*/ 2690357 h 296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47" h="2969359">
                  <a:moveTo>
                    <a:pt x="0" y="2690357"/>
                  </a:moveTo>
                  <a:lnTo>
                    <a:pt x="125677" y="0"/>
                  </a:lnTo>
                  <a:lnTo>
                    <a:pt x="266247" y="2969359"/>
                  </a:lnTo>
                  <a:lnTo>
                    <a:pt x="0" y="269035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05A8A-5A40-4D84-B02E-D3A0075C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7200" b="1" i="0" u="none" strike="noStrike" kern="1200" cap="none" spc="0" normalizeH="0" baseline="0" noProof="0" dirty="0" err="1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Visualisasi</a:t>
            </a:r>
            <a:endParaRPr lang="en-US" dirty="0">
              <a:solidFill>
                <a:srgbClr val="E12A2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7C023-B880-473B-95CD-17742EAD9007}"/>
              </a:ext>
            </a:extLst>
          </p:cNvPr>
          <p:cNvSpPr/>
          <p:nvPr/>
        </p:nvSpPr>
        <p:spPr>
          <a:xfrm>
            <a:off x="338483" y="254882"/>
            <a:ext cx="11515034" cy="634823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7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3431</TotalTime>
  <Words>524</Words>
  <Application>Microsoft Office PowerPoint</Application>
  <PresentationFormat>Widescreen</PresentationFormat>
  <Paragraphs>160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Black</vt:lpstr>
      <vt:lpstr>Calibri</vt:lpstr>
      <vt:lpstr>Calibri Light</vt:lpstr>
      <vt:lpstr>Cambria Math</vt:lpstr>
      <vt:lpstr>Lucida Console</vt:lpstr>
      <vt:lpstr>Open sans</vt:lpstr>
      <vt:lpstr>Times New Roman</vt:lpstr>
      <vt:lpstr>Office Theme</vt:lpstr>
      <vt:lpstr>Mengintip Data     YouTuber Indonesia</vt:lpstr>
      <vt:lpstr>Background</vt:lpstr>
      <vt:lpstr>Background</vt:lpstr>
      <vt:lpstr>Angka, angka, angka, text…</vt:lpstr>
      <vt:lpstr>Ahaaaa….</vt:lpstr>
      <vt:lpstr>Data</vt:lpstr>
      <vt:lpstr>Sumber Data</vt:lpstr>
      <vt:lpstr>Crawling Data </vt:lpstr>
      <vt:lpstr>Visualisasi</vt:lpstr>
      <vt:lpstr>Kategori Channel</vt:lpstr>
      <vt:lpstr>Top Channel</vt:lpstr>
      <vt:lpstr>Wordcloud</vt:lpstr>
      <vt:lpstr>Durasi Bergabung Channel</vt:lpstr>
      <vt:lpstr>Sebaran Penghasilan</vt:lpstr>
      <vt:lpstr>Total View Channel</vt:lpstr>
      <vt:lpstr>Top 5 Subscriber Channel</vt:lpstr>
      <vt:lpstr>Korelasi</vt:lpstr>
      <vt:lpstr>Scatterplot </vt:lpstr>
      <vt:lpstr>Analisis  Komponen Utama</vt:lpstr>
      <vt:lpstr>Konsep PCA</vt:lpstr>
      <vt:lpstr>Korelasi PC</vt:lpstr>
      <vt:lpstr>Biplot</vt:lpstr>
      <vt:lpstr>Komponen Utama</vt:lpstr>
      <vt:lpstr>Analisis  Gerombol</vt:lpstr>
      <vt:lpstr>Konsep Jarak: Euclidean</vt:lpstr>
      <vt:lpstr>Konsep Clustering</vt:lpstr>
      <vt:lpstr>Banyaknya Cluster</vt:lpstr>
      <vt:lpstr>Visualisasi Cluster</vt:lpstr>
      <vt:lpstr>Profil Cluster </vt:lpstr>
      <vt:lpstr>Terima    kasih</vt:lpstr>
      <vt:lpstr>Q  &amp; 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Mengintip Data YouTuber Indonesia</dc:title>
  <dc:creator>aef.stk@gmail.com</dc:creator>
  <cp:lastModifiedBy>aef.stk@gmail.com</cp:lastModifiedBy>
  <cp:revision>52</cp:revision>
  <dcterms:created xsi:type="dcterms:W3CDTF">2020-09-12T04:55:50Z</dcterms:created>
  <dcterms:modified xsi:type="dcterms:W3CDTF">2020-09-18T04:33:12Z</dcterms:modified>
</cp:coreProperties>
</file>