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75" r:id="rId3"/>
    <p:sldId id="271" r:id="rId4"/>
    <p:sldId id="378" r:id="rId5"/>
    <p:sldId id="393" r:id="rId6"/>
    <p:sldId id="319" r:id="rId7"/>
    <p:sldId id="257" r:id="rId8"/>
    <p:sldId id="260" r:id="rId9"/>
    <p:sldId id="379" r:id="rId10"/>
    <p:sldId id="395" r:id="rId11"/>
    <p:sldId id="322" r:id="rId12"/>
    <p:sldId id="380" r:id="rId13"/>
    <p:sldId id="389" r:id="rId14"/>
    <p:sldId id="388" r:id="rId15"/>
    <p:sldId id="382" r:id="rId16"/>
    <p:sldId id="383" r:id="rId17"/>
    <p:sldId id="384" r:id="rId18"/>
    <p:sldId id="385" r:id="rId19"/>
    <p:sldId id="386" r:id="rId20"/>
    <p:sldId id="387" r:id="rId21"/>
    <p:sldId id="394" r:id="rId22"/>
    <p:sldId id="309" r:id="rId23"/>
    <p:sldId id="318" r:id="rId24"/>
    <p:sldId id="390" r:id="rId25"/>
    <p:sldId id="392" r:id="rId26"/>
    <p:sldId id="391" r:id="rId27"/>
    <p:sldId id="285" r:id="rId28"/>
    <p:sldId id="292" r:id="rId29"/>
    <p:sldId id="2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iny Apps Build Interactive Web Applications With R" id="{266CBA9B-60A6-4C96-99B8-FA72797A05C1}">
          <p14:sldIdLst>
            <p14:sldId id="329"/>
            <p14:sldId id="375"/>
            <p14:sldId id="271"/>
            <p14:sldId id="378"/>
            <p14:sldId id="393"/>
          </p14:sldIdLst>
        </p14:section>
        <p14:section name="Introduction" id="{8A7F6992-3C0B-4671-B8BB-C2489AFF8416}">
          <p14:sldIdLst>
            <p14:sldId id="319"/>
            <p14:sldId id="257"/>
            <p14:sldId id="260"/>
            <p14:sldId id="379"/>
            <p14:sldId id="395"/>
          </p14:sldIdLst>
        </p14:section>
        <p14:section name="Basic Shiny App" id="{C5BA1BD2-D1F3-438F-B4E6-B7AB1C75D926}">
          <p14:sldIdLst>
            <p14:sldId id="322"/>
            <p14:sldId id="380"/>
            <p14:sldId id="389"/>
            <p14:sldId id="388"/>
            <p14:sldId id="382"/>
            <p14:sldId id="383"/>
            <p14:sldId id="384"/>
            <p14:sldId id="385"/>
            <p14:sldId id="386"/>
            <p14:sldId id="387"/>
            <p14:sldId id="394"/>
          </p14:sldIdLst>
        </p14:section>
        <p14:section name="Widgets" id="{7AF424B3-7FDB-45A4-B374-849D06DF4479}">
          <p14:sldIdLst>
            <p14:sldId id="309"/>
            <p14:sldId id="318"/>
            <p14:sldId id="390"/>
            <p14:sldId id="392"/>
            <p14:sldId id="391"/>
            <p14:sldId id="285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ef.stk@gmail.com" initials="a" lastIdx="1" clrIdx="0">
    <p:extLst>
      <p:ext uri="{19B8F6BF-5375-455C-9EA6-DF929625EA0E}">
        <p15:presenceInfo xmlns:p15="http://schemas.microsoft.com/office/powerpoint/2012/main" userId="748c70880b9055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1AD4C6EA-28E6-42D4-885C-929CB8C319A3}"/>
              </a:ext>
            </a:extLst>
          </p:cNvPr>
          <p:cNvSpPr/>
          <p:nvPr userDrawn="1"/>
        </p:nvSpPr>
        <p:spPr>
          <a:xfrm>
            <a:off x="1524000" y="6753281"/>
            <a:ext cx="9144000" cy="457643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5661C204-50F4-41F2-B9E1-E354ADE6EDEA}"/>
              </a:ext>
            </a:extLst>
          </p:cNvPr>
          <p:cNvSpPr/>
          <p:nvPr userDrawn="1"/>
        </p:nvSpPr>
        <p:spPr>
          <a:xfrm flipV="1">
            <a:off x="1524000" y="-341034"/>
            <a:ext cx="9144000" cy="457643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7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79945EA4-DC72-4F64-BC24-998E18F523F1}"/>
              </a:ext>
            </a:extLst>
          </p:cNvPr>
          <p:cNvSpPr/>
          <p:nvPr userDrawn="1"/>
        </p:nvSpPr>
        <p:spPr>
          <a:xfrm>
            <a:off x="1524000" y="6753281"/>
            <a:ext cx="9144000" cy="457643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AADED80B-99D9-473D-AD0B-8363687E25A4}"/>
              </a:ext>
            </a:extLst>
          </p:cNvPr>
          <p:cNvSpPr/>
          <p:nvPr userDrawn="1"/>
        </p:nvSpPr>
        <p:spPr>
          <a:xfrm flipV="1">
            <a:off x="1524000" y="-341034"/>
            <a:ext cx="9144000" cy="457643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5E98B3-3321-44E4-B93B-3BF23BAE11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6" y="6136"/>
            <a:ext cx="12192000" cy="6845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82D95B-4C76-476F-B71A-C65532A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algn="ctr"/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3AA737-E9A1-4EF1-B8C0-CCF17EE956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05B6AC8E-91D8-44C5-8796-F2953E7967A3}"/>
              </a:ext>
            </a:extLst>
          </p:cNvPr>
          <p:cNvSpPr/>
          <p:nvPr userDrawn="1"/>
        </p:nvSpPr>
        <p:spPr>
          <a:xfrm>
            <a:off x="1524000" y="6753281"/>
            <a:ext cx="9144000" cy="457643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3042EE2A-192B-4343-8A39-73E1BC4E50B8}"/>
              </a:ext>
            </a:extLst>
          </p:cNvPr>
          <p:cNvSpPr/>
          <p:nvPr userDrawn="1"/>
        </p:nvSpPr>
        <p:spPr>
          <a:xfrm flipV="1">
            <a:off x="1524000" y="-341034"/>
            <a:ext cx="9144000" cy="457643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F0698AF9-2C4D-4139-875F-174B64DB7B46}"/>
              </a:ext>
            </a:extLst>
          </p:cNvPr>
          <p:cNvSpPr/>
          <p:nvPr userDrawn="1"/>
        </p:nvSpPr>
        <p:spPr>
          <a:xfrm>
            <a:off x="1524000" y="6753281"/>
            <a:ext cx="9144000" cy="457643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0D9510C9-B5A5-4EE4-9C0A-FF2694C9CF1C}"/>
              </a:ext>
            </a:extLst>
          </p:cNvPr>
          <p:cNvSpPr/>
          <p:nvPr userDrawn="1"/>
        </p:nvSpPr>
        <p:spPr>
          <a:xfrm flipV="1">
            <a:off x="1524000" y="-341034"/>
            <a:ext cx="9144000" cy="457643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AF246D29-D9B6-4BD9-BC8B-1C14221DF250}"/>
              </a:ext>
            </a:extLst>
          </p:cNvPr>
          <p:cNvSpPr/>
          <p:nvPr userDrawn="1"/>
        </p:nvSpPr>
        <p:spPr>
          <a:xfrm>
            <a:off x="1524000" y="6753281"/>
            <a:ext cx="9144000" cy="457643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51D3B8C7-0CD3-405F-85E3-8456DEB13E2D}"/>
              </a:ext>
            </a:extLst>
          </p:cNvPr>
          <p:cNvSpPr/>
          <p:nvPr userDrawn="1"/>
        </p:nvSpPr>
        <p:spPr>
          <a:xfrm flipV="1">
            <a:off x="1524000" y="-341034"/>
            <a:ext cx="9144000" cy="457643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D65F4E09-87C6-49A6-A5D7-E6E25E5F18DB}"/>
              </a:ext>
            </a:extLst>
          </p:cNvPr>
          <p:cNvSpPr/>
          <p:nvPr userDrawn="1"/>
        </p:nvSpPr>
        <p:spPr>
          <a:xfrm>
            <a:off x="1524000" y="6753281"/>
            <a:ext cx="9144000" cy="457643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9FFD98CB-6C2E-46D7-8BD7-3913F4697683}"/>
              </a:ext>
            </a:extLst>
          </p:cNvPr>
          <p:cNvSpPr/>
          <p:nvPr userDrawn="1"/>
        </p:nvSpPr>
        <p:spPr>
          <a:xfrm flipV="1">
            <a:off x="1524000" y="-341034"/>
            <a:ext cx="9144000" cy="457643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2" Type="http://schemas.openxmlformats.org/officeDocument/2006/relationships/hyperlink" Target="mailto:aephidayatuloh.mail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ephidayatuloh.mail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aephidayatulo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s://rpubs.com/aephidayatuloh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managingproje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236667"/>
            <a:ext cx="9850582" cy="2387600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Managing Analytics Project in			</a:t>
            </a:r>
            <a:endParaRPr lang="en-US" sz="8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845126" y="559239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</a:t>
            </a:r>
            <a:r>
              <a:rPr lang="en-US" sz="1600" b="1" dirty="0"/>
              <a:t>Aep</a:t>
            </a:r>
            <a:r>
              <a:rPr lang="en-US" sz="1400" dirty="0"/>
              <a:t>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2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3"/>
              </a:rPr>
              <a:t>https://github.com/aephidayatuloh</a:t>
            </a:r>
            <a:endParaRPr lang="en-US" sz="1400" dirty="0"/>
          </a:p>
          <a:p>
            <a:r>
              <a:rPr lang="en-US" sz="1400" dirty="0" err="1"/>
              <a:t>RPubs</a:t>
            </a:r>
            <a:r>
              <a:rPr lang="en-US" sz="1400" dirty="0"/>
              <a:t>	: </a:t>
            </a:r>
            <a:r>
              <a:rPr lang="en-US" sz="1400" dirty="0">
                <a:hlinkClick r:id="rId3"/>
              </a:rPr>
              <a:t>https://rpubs.com/aephidayatuloh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3975-6B75-42FF-8D96-A0C9F8E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5BF4DEC-8208-446A-9E6D-0E3E6C2BB421}" type="slidenum">
              <a:rPr lang="en-US" smtClean="0"/>
              <a:t>1</a:t>
            </a:fld>
            <a:endParaRPr lang="en-US"/>
          </a:p>
        </p:txBody>
      </p:sp>
      <p:pic>
        <p:nvPicPr>
          <p:cNvPr id="13" name="Picture 2" descr="Image result for RStudio logo">
            <a:extLst>
              <a:ext uri="{FF2B5EF4-FFF2-40B4-BE49-F238E27FC236}">
                <a16:creationId xmlns:a16="http://schemas.microsoft.com/office/drawing/2014/main" id="{43B23C50-4E65-4D59-A1A7-E2426CAB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61" y="2757480"/>
            <a:ext cx="4572000" cy="16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5C250A-1D1B-4961-AAE1-9CBA17902259}"/>
              </a:ext>
            </a:extLst>
          </p:cNvPr>
          <p:cNvSpPr txBox="1"/>
          <p:nvPr/>
        </p:nvSpPr>
        <p:spPr>
          <a:xfrm>
            <a:off x="7713042" y="4300553"/>
            <a:ext cx="299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Part 0 of Analytic with </a:t>
            </a:r>
            <a:r>
              <a:rPr lang="en-US" sz="1400" i="1" dirty="0" err="1"/>
              <a:t>Tidyverse</a:t>
            </a:r>
            <a:r>
              <a:rPr lang="en-US" sz="1400" i="1" dirty="0"/>
              <a:t> series</a:t>
            </a:r>
          </a:p>
        </p:txBody>
      </p:sp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DB68-F215-40D9-96C6-1776CEA1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06A18-3BAC-45B4-B1D1-2CF00E60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804"/>
            <a:ext cx="3840480" cy="2162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AA4575-1EC0-4FA6-BC1B-0059A8BB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40" y="2322065"/>
            <a:ext cx="3931920" cy="2213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AAC23-CBD3-40FB-93E0-AA3EE0829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322" y="2322064"/>
            <a:ext cx="3931920" cy="22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4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AA1D-92D6-49A0-AE28-523A1778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 RStudio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8507C-ECD7-461D-9A9F-6824F4A13ED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40993-D0B7-4A69-AF01-1D802E0BF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846" y="1825625"/>
            <a:ext cx="47083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CBEAB6-1E64-4C3D-91A5-5B4CFC186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037" y="2244795"/>
            <a:ext cx="4733925" cy="714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BC3D80-B424-412E-B540-92FBE7519095}"/>
              </a:ext>
            </a:extLst>
          </p:cNvPr>
          <p:cNvSpPr/>
          <p:nvPr/>
        </p:nvSpPr>
        <p:spPr>
          <a:xfrm>
            <a:off x="4059382" y="2438398"/>
            <a:ext cx="304800" cy="23552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D923A4-5950-44A5-B59D-082EAC276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737" y="2472531"/>
            <a:ext cx="572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6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898DBD-0504-4788-B28C-308098415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737" y="2472531"/>
            <a:ext cx="572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4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New/Existing Directory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D3316-967E-4E73-A1A9-F64CF0101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25" y="2362994"/>
            <a:ext cx="4629150" cy="3276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39AF37-164C-46EE-A8B7-8EC76E09C59C}"/>
              </a:ext>
            </a:extLst>
          </p:cNvPr>
          <p:cNvSpPr/>
          <p:nvPr/>
        </p:nvSpPr>
        <p:spPr>
          <a:xfrm>
            <a:off x="3781425" y="3112168"/>
            <a:ext cx="4629150" cy="689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87C6CC-1FC7-4C03-B748-90A9874A7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7" y="2367756"/>
            <a:ext cx="4619625" cy="3267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6E277-978F-467B-A302-214CC1B502FD}"/>
              </a:ext>
            </a:extLst>
          </p:cNvPr>
          <p:cNvSpPr/>
          <p:nvPr/>
        </p:nvSpPr>
        <p:spPr>
          <a:xfrm>
            <a:off x="3781425" y="3112169"/>
            <a:ext cx="4400049" cy="3168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9144F3-69AA-411C-96F9-0448A5ABC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7" y="2367756"/>
            <a:ext cx="4619625" cy="3267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Name and Directory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6E277-978F-467B-A302-214CC1B502FD}"/>
              </a:ext>
            </a:extLst>
          </p:cNvPr>
          <p:cNvSpPr/>
          <p:nvPr/>
        </p:nvSpPr>
        <p:spPr>
          <a:xfrm>
            <a:off x="4920414" y="3366836"/>
            <a:ext cx="2651760" cy="1828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6F8EF-6F0E-4661-933B-A4E6BFC22716}"/>
              </a:ext>
            </a:extLst>
          </p:cNvPr>
          <p:cNvSpPr/>
          <p:nvPr/>
        </p:nvSpPr>
        <p:spPr>
          <a:xfrm>
            <a:off x="4928436" y="3775908"/>
            <a:ext cx="2651760" cy="1828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78E1F-DF19-422A-8DC5-71BD73F98A43}"/>
              </a:ext>
            </a:extLst>
          </p:cNvPr>
          <p:cNvSpPr/>
          <p:nvPr/>
        </p:nvSpPr>
        <p:spPr>
          <a:xfrm>
            <a:off x="6733165" y="5372098"/>
            <a:ext cx="822960" cy="1828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 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9E8D76-7FD4-426E-9B3E-52AE3BC56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149" y="1825625"/>
            <a:ext cx="87337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8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Aep Hidayatuloh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A42214-FBAB-44D3-944C-BCCF7090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13161"/>
              </p:ext>
            </p:extLst>
          </p:nvPr>
        </p:nvGraphicFramePr>
        <p:xfrm>
          <a:off x="3715657" y="2136987"/>
          <a:ext cx="8128000" cy="313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3609914964"/>
                    </a:ext>
                  </a:extLst>
                </a:gridCol>
                <a:gridCol w="6313714">
                  <a:extLst>
                    <a:ext uri="{9D8B030D-6E8A-4147-A177-3AD203B41FA5}">
                      <a16:colId xmlns:a16="http://schemas.microsoft.com/office/drawing/2014/main" val="917082477"/>
                    </a:ext>
                  </a:extLst>
                </a:gridCol>
              </a:tblGrid>
              <a:tr h="300978"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Panggilan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Aep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52135034"/>
                  </a:ext>
                </a:extLst>
              </a:tr>
              <a:tr h="270880">
                <a:tc>
                  <a:txBody>
                    <a:bodyPr/>
                    <a:lstStyle/>
                    <a:p>
                      <a:r>
                        <a:rPr lang="en-US" dirty="0"/>
                        <a:t>Daerah </a:t>
                      </a:r>
                      <a:r>
                        <a:rPr lang="en-US" dirty="0" err="1"/>
                        <a:t>Asal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7559132"/>
                  </a:ext>
                </a:extLst>
              </a:tr>
              <a:tr h="270880">
                <a:tc>
                  <a:txBody>
                    <a:bodyPr/>
                    <a:lstStyle/>
                    <a:p>
                      <a:r>
                        <a:rPr lang="en-US" dirty="0" err="1"/>
                        <a:t>Tempat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Tinggal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5581392"/>
                  </a:ext>
                </a:extLst>
              </a:tr>
              <a:tr h="270880">
                <a:tc>
                  <a:txBody>
                    <a:bodyPr/>
                    <a:lstStyle/>
                    <a:p>
                      <a:r>
                        <a:rPr lang="en-US" dirty="0"/>
                        <a:t>Angkatan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STK 46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3798254"/>
                  </a:ext>
                </a:extLst>
              </a:tr>
              <a:tr h="270880">
                <a:tc>
                  <a:txBody>
                    <a:bodyPr/>
                    <a:lstStyle/>
                    <a:p>
                      <a:r>
                        <a:rPr lang="en-US" dirty="0" err="1"/>
                        <a:t>Pekerjaan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- Senior Data Analyst at </a:t>
                      </a:r>
                      <a:r>
                        <a:rPr lang="en-US" dirty="0" err="1"/>
                        <a:t>Starcore</a:t>
                      </a:r>
                      <a:r>
                        <a:rPr lang="en-US" dirty="0"/>
                        <a:t> Analytics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803306"/>
                  </a:ext>
                </a:extLst>
              </a:tr>
              <a:tr h="270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 Customer Value Management at PT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 Jiwa </a:t>
                      </a:r>
                      <a:r>
                        <a:rPr lang="en-US" dirty="0" err="1"/>
                        <a:t>Sequislife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9181153"/>
                  </a:ext>
                </a:extLst>
              </a:tr>
              <a:tr h="270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 Statistician &amp; App Developer at PT </a:t>
                      </a:r>
                      <a:r>
                        <a:rPr lang="en-US" dirty="0" err="1"/>
                        <a:t>Ganesha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Cipta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Informatika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9170737"/>
                  </a:ext>
                </a:extLst>
              </a:tr>
              <a:tr h="270880"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>
                          <a:hlinkClick r:id="rId2"/>
                        </a:rPr>
                        <a:t>https://github.com/aephidayatuloh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65372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>
                          <a:hlinkClick r:id="rId3"/>
                        </a:rPr>
                        <a:t>aephidayatuloh.mail@gmail.com</a:t>
                      </a:r>
                      <a:r>
                        <a:rPr lang="en-US" dirty="0"/>
                        <a:t>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7595755"/>
                  </a:ext>
                </a:extLst>
              </a:tr>
              <a:tr h="270880">
                <a:tc>
                  <a:txBody>
                    <a:bodyPr/>
                    <a:lstStyle/>
                    <a:p>
                      <a:r>
                        <a:rPr lang="en-US" dirty="0" err="1"/>
                        <a:t>Rpubs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sz="1800" dirty="0">
                          <a:hlinkClick r:id="rId4"/>
                        </a:rPr>
                        <a:t>https://rpubs.com/aephidayatuloh</a:t>
                      </a:r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4221898"/>
                  </a:ext>
                </a:extLst>
              </a:tr>
              <a:tr h="366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49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F7D22A1-E33B-4EC7-AE56-2EEE5B060A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2575" r="8168" b="2054"/>
          <a:stretch/>
        </p:blipFill>
        <p:spPr>
          <a:xfrm>
            <a:off x="6624707" y="5204454"/>
            <a:ext cx="1146176" cy="1308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1C21D-1A37-437D-BAA2-33E003AEB32C}"/>
              </a:ext>
            </a:extLst>
          </p:cNvPr>
          <p:cNvSpPr txBox="1"/>
          <p:nvPr/>
        </p:nvSpPr>
        <p:spPr>
          <a:xfrm>
            <a:off x="3715657" y="5574808"/>
            <a:ext cx="329184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 dirty="0"/>
              <a:t>R Indonesia</a:t>
            </a:r>
          </a:p>
          <a:p>
            <a:r>
              <a:rPr lang="en-US" dirty="0"/>
              <a:t>https://t.me/GNURIndonesia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246219-D83B-4B7F-AABA-1914188C7C35}"/>
              </a:ext>
            </a:extLst>
          </p:cNvPr>
          <p:cNvGrpSpPr/>
          <p:nvPr/>
        </p:nvGrpSpPr>
        <p:grpSpPr>
          <a:xfrm>
            <a:off x="3817845" y="5120654"/>
            <a:ext cx="2767491" cy="548640"/>
            <a:chOff x="3829050" y="4880207"/>
            <a:chExt cx="2767491" cy="548640"/>
          </a:xfrm>
        </p:grpSpPr>
        <p:pic>
          <p:nvPicPr>
            <p:cNvPr id="1026" name="Picture 2" descr="Hasil gambar untuk telegram logo&quot;">
              <a:extLst>
                <a:ext uri="{FF2B5EF4-FFF2-40B4-BE49-F238E27FC236}">
                  <a16:creationId xmlns:a16="http://schemas.microsoft.com/office/drawing/2014/main" id="{EC2E127C-0853-47AC-9B34-F2A39A739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4880207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B38A08-77CF-4FF1-95E4-CE8A2C38A1CA}"/>
                </a:ext>
              </a:extLst>
            </p:cNvPr>
            <p:cNvSpPr txBox="1"/>
            <p:nvPr/>
          </p:nvSpPr>
          <p:spPr>
            <a:xfrm>
              <a:off x="4369072" y="4969861"/>
              <a:ext cx="222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telegram community 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49FC-64A4-4036-989C-A4AAE40E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1BA270-2D11-4FB4-9232-761436181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89"/>
          <a:stretch/>
        </p:blipFill>
        <p:spPr>
          <a:xfrm>
            <a:off x="901310" y="2184960"/>
            <a:ext cx="2560320" cy="2881598"/>
          </a:xfrm>
        </p:spPr>
      </p:pic>
    </p:spTree>
    <p:extLst>
      <p:ext uri="{BB962C8B-B14F-4D97-AF65-F5344CB8AC3E}">
        <p14:creationId xmlns:p14="http://schemas.microsoft.com/office/powerpoint/2010/main" val="217051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B0F83E2-E0BB-4E5E-B4F4-409EA9B14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566346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8021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Challenge: Creating a self-contained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We’re going to create a new project in RStudio: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the “File” menu button, then “New Project”.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“New Directory”.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“New Project”.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in the name of the directory to store your project, e.g. “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my_project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available, select the checkbox for “Create a git repository.”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the “Create Project” button.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07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03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DB68-F215-40D9-96C6-1776CEA1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06A18-3BAC-45B4-B1D1-2CF00E60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804"/>
            <a:ext cx="3840480" cy="2162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AA4575-1EC0-4FA6-BC1B-0059A8BB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40" y="2322065"/>
            <a:ext cx="3931920" cy="2213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AAC23-CBD3-40FB-93E0-AA3EE0829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322" y="2322064"/>
            <a:ext cx="3931920" cy="22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6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project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“best” way to lay out a project</a:t>
            </a:r>
          </a:p>
        </p:txBody>
      </p:sp>
    </p:spTree>
    <p:extLst>
      <p:ext uri="{BB962C8B-B14F-4D97-AF65-F5344CB8AC3E}">
        <p14:creationId xmlns:p14="http://schemas.microsoft.com/office/powerpoint/2010/main" val="109315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8C8A3-6F0D-453B-A9E6-20F09F3A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external </a:t>
            </a:r>
            <a:r>
              <a:rPr lang="en-US" b="1" dirty="0"/>
              <a:t>file(s)</a:t>
            </a:r>
            <a:r>
              <a:rPr lang="en-US" dirty="0"/>
              <a:t> as input data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create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folder </a:t>
            </a:r>
          </a:p>
          <a:p>
            <a:r>
              <a:rPr lang="en-US" b="1" dirty="0"/>
              <a:t>Do not modify</a:t>
            </a:r>
            <a:r>
              <a:rPr lang="en-US" dirty="0"/>
              <a:t> the original data!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Treat Data As "Read Only"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140F6-4F81-42E8-9E4F-51658F3B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3195192"/>
            <a:ext cx="6949440" cy="34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4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0945B5-A0F1-420D-ADB2-A14D4DD14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8" y="4219004"/>
            <a:ext cx="5695950" cy="2162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E964F-DEBA-4182-B385-05B30443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87FF-B6CF-4136-A496-9679CF01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script</a:t>
            </a:r>
            <a:r>
              <a:rPr lang="en-US" dirty="0"/>
              <a:t> or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folder for R or other script and anything related to it.</a:t>
            </a:r>
          </a:p>
          <a:p>
            <a:r>
              <a:rPr lang="en-US" dirty="0"/>
              <a:t>Name file (not only script) with history-like, for changes</a:t>
            </a:r>
          </a:p>
          <a:p>
            <a:pPr lvl="1"/>
            <a:r>
              <a:rPr lang="en-US" dirty="0"/>
              <a:t>Save-as </a:t>
            </a:r>
            <a:r>
              <a:rPr lang="en-US" dirty="0" err="1">
                <a:solidFill>
                  <a:schemeClr val="accent1"/>
                </a:solidFill>
              </a:rPr>
              <a:t>script.R</a:t>
            </a:r>
            <a:r>
              <a:rPr lang="en-US" dirty="0"/>
              <a:t> as </a:t>
            </a:r>
            <a:r>
              <a:rPr lang="en-US" dirty="0">
                <a:solidFill>
                  <a:schemeClr val="accent1"/>
                </a:solidFill>
              </a:rPr>
              <a:t>script_20191201.R</a:t>
            </a:r>
          </a:p>
          <a:p>
            <a:pPr lvl="1"/>
            <a:r>
              <a:rPr lang="en-US" dirty="0"/>
              <a:t>Edit the </a:t>
            </a:r>
            <a:r>
              <a:rPr lang="en-US" dirty="0" err="1">
                <a:solidFill>
                  <a:schemeClr val="accent1"/>
                </a:solidFill>
              </a:rPr>
              <a:t>script.R</a:t>
            </a:r>
            <a:r>
              <a:rPr lang="en-US" dirty="0"/>
              <a:t> file as the last updated script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CC407-AC6E-4AEC-B402-A038751F611D}"/>
              </a:ext>
            </a:extLst>
          </p:cNvPr>
          <p:cNvSpPr/>
          <p:nvPr/>
        </p:nvSpPr>
        <p:spPr>
          <a:xfrm>
            <a:off x="983673" y="4490150"/>
            <a:ext cx="775854" cy="1550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E27A5-C045-4B81-8EEA-001986913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243232"/>
            <a:ext cx="38481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964F-DEBA-4182-B385-05B30443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87FF-B6CF-4136-A496-9679CF01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function definition script and application script where it used.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2F1BD-FB82-4D0F-93E4-252403FF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79" y="2922438"/>
            <a:ext cx="5695950" cy="2952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CC407-AC6E-4AEC-B402-A038751F611D}"/>
              </a:ext>
            </a:extLst>
          </p:cNvPr>
          <p:cNvSpPr/>
          <p:nvPr/>
        </p:nvSpPr>
        <p:spPr>
          <a:xfrm>
            <a:off x="983673" y="3183871"/>
            <a:ext cx="775854" cy="1550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E27A5-C045-4B81-8EEA-001986913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2922438"/>
            <a:ext cx="38481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08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964F-DEBA-4182-B385-05B30443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87FF-B6CF-4136-A496-9679CF01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612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output</a:t>
            </a:r>
            <a:r>
              <a:rPr lang="en-US" dirty="0"/>
              <a:t> folder for all output</a:t>
            </a:r>
          </a:p>
          <a:p>
            <a:r>
              <a:rPr lang="en-US" b="1" dirty="0"/>
              <a:t>Do not modify</a:t>
            </a:r>
            <a:r>
              <a:rPr lang="en-US" dirty="0"/>
              <a:t> output file directly </a:t>
            </a:r>
            <a:r>
              <a:rPr lang="en-US" dirty="0">
                <a:sym typeface="Wingdings" panose="05000000000000000000" pitchFamily="2" charset="2"/>
              </a:rPr>
              <a:t> copy then modify!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5BCAF2-3315-4208-952D-5AA5C41E0D3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Documents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33D647-5920-4136-BBEE-7AB95B685135}"/>
              </a:ext>
            </a:extLst>
          </p:cNvPr>
          <p:cNvSpPr txBox="1">
            <a:spLocks/>
          </p:cNvSpPr>
          <p:nvPr/>
        </p:nvSpPr>
        <p:spPr>
          <a:xfrm>
            <a:off x="838200" y="4222461"/>
            <a:ext cx="105156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docs</a:t>
            </a:r>
            <a:r>
              <a:rPr lang="en-US" dirty="0"/>
              <a:t> folder for all document associated with the project.</a:t>
            </a:r>
          </a:p>
        </p:txBody>
      </p:sp>
    </p:spTree>
    <p:extLst>
      <p:ext uri="{BB962C8B-B14F-4D97-AF65-F5344CB8AC3E}">
        <p14:creationId xmlns:p14="http://schemas.microsoft.com/office/powerpoint/2010/main" val="15757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8619-7525-4328-986A-373AD7F5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56B16D-5145-46A6-9BEB-75B1D1471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273500"/>
              </p:ext>
            </p:extLst>
          </p:nvPr>
        </p:nvGraphicFramePr>
        <p:xfrm>
          <a:off x="838201" y="1825625"/>
          <a:ext cx="4357913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913">
                  <a:extLst>
                    <a:ext uri="{9D8B030D-6E8A-4147-A177-3AD203B41FA5}">
                      <a16:colId xmlns:a16="http://schemas.microsoft.com/office/drawing/2014/main" val="2438086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Key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400" dirty="0">
                          <a:effectLst/>
                        </a:rPr>
                        <a:t>Use RStudio to create and manage projects with consistent layout.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400" dirty="0">
                          <a:effectLst/>
                        </a:rPr>
                        <a:t>Create folder for data, script, output, documents, etc.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400" dirty="0">
                          <a:effectLst/>
                        </a:rPr>
                        <a:t>Treat raw data as read-only.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400" dirty="0">
                          <a:effectLst/>
                        </a:rPr>
                        <a:t>Treat generated output as disposable.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400" dirty="0">
                          <a:effectLst/>
                        </a:rPr>
                        <a:t>Separate function definition and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738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6CFBDAC-CAC2-4DE7-B8E9-E50E1996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53" y="1825625"/>
            <a:ext cx="56959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76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7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A68DE-4940-4DDC-94B0-D6AC7D649C9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 err="1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9600" b="1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8800" b="1" dirty="0">
              <a:ln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FB0EA-E604-47E1-811F-B845A664125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  <a:prstGeom prst="rect">
            <a:avLst/>
          </a:prstGeom>
        </p:spPr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Basic R Knowledge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[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]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[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]</a:t>
            </a:r>
          </a:p>
          <a:p>
            <a:r>
              <a:rPr lang="en-US" b="1" dirty="0">
                <a:solidFill>
                  <a:srgbClr val="0070C0"/>
                </a:solidFill>
              </a:rPr>
              <a:t>Data &amp; Scripts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4"/>
              </a:rPr>
              <a:t>https://github.com/aephidayatuloh/managingproject</a:t>
            </a:r>
            <a:r>
              <a:rPr lang="en-US" dirty="0"/>
              <a:t>  </a:t>
            </a:r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base		: </a:t>
            </a:r>
            <a:r>
              <a:rPr lang="en-US" dirty="0">
                <a:solidFill>
                  <a:srgbClr val="0070C0"/>
                </a:solidFill>
              </a:rPr>
              <a:t>built-in base installed 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-22225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Use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install.packages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pkgname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r>
              <a:rPr lang="en-US" sz="2000" dirty="0"/>
              <a:t> to install required packages.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A00E4-85D5-4C49-9366-5527E1D3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418A-272F-4314-8421-700947AC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Discussed?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4FD5B-7C9A-44A0-98E4-49288091A40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DB68-F215-40D9-96C6-1776CEA1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06A18-3BAC-45B4-B1D1-2CF00E60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804"/>
            <a:ext cx="3840480" cy="2162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AA4575-1EC0-4FA6-BC1B-0059A8BB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40" y="2322065"/>
            <a:ext cx="3931920" cy="2213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AAC23-CBD3-40FB-93E0-AA3EE0829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322" y="2322064"/>
            <a:ext cx="3931920" cy="22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8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418A-272F-4314-8421-700947AC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A7D11-0F21-4CBF-B28F-11484BD7F02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C716-4E61-4F59-AEF6-157E2AD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1377950" indent="0">
              <a:buNone/>
            </a:pPr>
            <a:r>
              <a:rPr lang="en-US" sz="2400" dirty="0"/>
              <a:t>is one of most used Integrated Development Environment (IDE) for R that makes it easy to build R script in more interactive mode.</a:t>
            </a:r>
          </a:p>
          <a:p>
            <a:pPr marL="1377950" lvl="1" indent="0">
              <a:buNone/>
            </a:pPr>
            <a:r>
              <a:rPr lang="en-US" sz="2000" dirty="0"/>
              <a:t>i.e. auto-complete code, organized panel and many more useful functional.</a:t>
            </a:r>
          </a:p>
          <a:p>
            <a:pPr lvl="1"/>
            <a:endParaRPr lang="en-US" sz="2000" dirty="0"/>
          </a:p>
          <a:p>
            <a:r>
              <a:rPr lang="en-US" sz="2400" b="1" dirty="0">
                <a:solidFill>
                  <a:srgbClr val="0070C0"/>
                </a:solidFill>
              </a:rPr>
              <a:t>RStudio</a:t>
            </a:r>
            <a:r>
              <a:rPr lang="en-US" sz="2400" dirty="0"/>
              <a:t> is available in two formats: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RStudio</a:t>
            </a:r>
            <a:r>
              <a:rPr lang="en-US" sz="2000" dirty="0"/>
              <a:t> Desktop -&gt; program is run locally as a regular desktop application;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RStudio</a:t>
            </a:r>
            <a:r>
              <a:rPr lang="en-US" sz="2000" dirty="0"/>
              <a:t> Server -&gt; allows accessing RStudio using a web browser while it is running on a remote Linux server.</a:t>
            </a:r>
          </a:p>
          <a:p>
            <a:pPr lvl="1"/>
            <a:endParaRPr lang="en-US" sz="2000" b="1" dirty="0"/>
          </a:p>
          <a:p>
            <a:r>
              <a:rPr lang="en-US" sz="2400" b="1" dirty="0">
                <a:solidFill>
                  <a:srgbClr val="0070C0"/>
                </a:solidFill>
              </a:rPr>
              <a:t>RStudio</a:t>
            </a:r>
            <a:r>
              <a:rPr lang="en-US" sz="2400" dirty="0"/>
              <a:t> Desktop and </a:t>
            </a:r>
            <a:r>
              <a:rPr lang="en-US" sz="2400" b="1" dirty="0">
                <a:solidFill>
                  <a:srgbClr val="0070C0"/>
                </a:solidFill>
              </a:rPr>
              <a:t>RStudio</a:t>
            </a:r>
            <a:r>
              <a:rPr lang="en-US" sz="2400" dirty="0"/>
              <a:t> Server are both available in </a:t>
            </a:r>
            <a:r>
              <a:rPr lang="en-US" sz="2400" dirty="0">
                <a:solidFill>
                  <a:srgbClr val="0070C0"/>
                </a:solidFill>
              </a:rPr>
              <a:t>free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</a:rPr>
              <a:t>fee-based</a:t>
            </a:r>
            <a:r>
              <a:rPr lang="en-US" sz="2400" dirty="0"/>
              <a:t> (commercial) editions.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Download latest version of </a:t>
            </a:r>
            <a:r>
              <a:rPr lang="en-US" sz="2400" b="1" dirty="0">
                <a:solidFill>
                  <a:srgbClr val="0070C0"/>
                </a:solidFill>
              </a:rPr>
              <a:t>RStudio</a:t>
            </a:r>
            <a:r>
              <a:rPr lang="en-US" sz="2400" dirty="0"/>
              <a:t> [</a:t>
            </a:r>
            <a:r>
              <a:rPr lang="en-US" sz="2400" dirty="0">
                <a:hlinkClick r:id="rId2"/>
              </a:rPr>
              <a:t>https://www.rstudio.com/products/rstudio/download/</a:t>
            </a:r>
            <a:r>
              <a:rPr lang="en-US" sz="2400" dirty="0"/>
              <a:t>]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15382-6AE8-4350-94BC-79EDC0DCB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31" y="1825625"/>
            <a:ext cx="1005840" cy="11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8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7EE73E-ACF4-42C6-B797-4602E4966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232" y="1825625"/>
            <a:ext cx="8153535" cy="43513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D312E1-86FC-4608-9766-2D662480264D}"/>
              </a:ext>
            </a:extLst>
          </p:cNvPr>
          <p:cNvSpPr/>
          <p:nvPr/>
        </p:nvSpPr>
        <p:spPr>
          <a:xfrm>
            <a:off x="2019232" y="2258291"/>
            <a:ext cx="4547823" cy="391867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Console/Terminal/Jobs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7F9BB-0EFA-4046-8946-8CE727FFC8BD}"/>
              </a:ext>
            </a:extLst>
          </p:cNvPr>
          <p:cNvSpPr/>
          <p:nvPr/>
        </p:nvSpPr>
        <p:spPr>
          <a:xfrm>
            <a:off x="6622475" y="2258291"/>
            <a:ext cx="3474720" cy="173736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Environment/History/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Connections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439D8-21F4-4E12-8C76-854B7712289E}"/>
              </a:ext>
            </a:extLst>
          </p:cNvPr>
          <p:cNvSpPr/>
          <p:nvPr/>
        </p:nvSpPr>
        <p:spPr>
          <a:xfrm>
            <a:off x="6622475" y="3995651"/>
            <a:ext cx="3474720" cy="219456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Files/Plots/Packages/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Help/Viewer</a:t>
            </a:r>
          </a:p>
        </p:txBody>
      </p:sp>
    </p:spTree>
    <p:extLst>
      <p:ext uri="{BB962C8B-B14F-4D97-AF65-F5344CB8AC3E}">
        <p14:creationId xmlns:p14="http://schemas.microsoft.com/office/powerpoint/2010/main" val="315572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AEDAF-BAEC-465F-9C38-FA370BB3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232" y="1825625"/>
            <a:ext cx="8153535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D312E1-86FC-4608-9766-2D662480264D}"/>
              </a:ext>
            </a:extLst>
          </p:cNvPr>
          <p:cNvSpPr/>
          <p:nvPr/>
        </p:nvSpPr>
        <p:spPr>
          <a:xfrm>
            <a:off x="2019232" y="4009506"/>
            <a:ext cx="4547823" cy="21813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Console/Terminal/Jobs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7F9BB-0EFA-4046-8946-8CE727FFC8BD}"/>
              </a:ext>
            </a:extLst>
          </p:cNvPr>
          <p:cNvSpPr/>
          <p:nvPr/>
        </p:nvSpPr>
        <p:spPr>
          <a:xfrm>
            <a:off x="6622475" y="2258291"/>
            <a:ext cx="3474720" cy="173736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Environment/History/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Connections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439D8-21F4-4E12-8C76-854B7712289E}"/>
              </a:ext>
            </a:extLst>
          </p:cNvPr>
          <p:cNvSpPr/>
          <p:nvPr/>
        </p:nvSpPr>
        <p:spPr>
          <a:xfrm>
            <a:off x="6622475" y="3995651"/>
            <a:ext cx="3474720" cy="219456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Files/Plots/Packages/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Help/Viewer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2CD925-A815-46E5-A7A2-F3C0E8798990}"/>
              </a:ext>
            </a:extLst>
          </p:cNvPr>
          <p:cNvSpPr/>
          <p:nvPr/>
        </p:nvSpPr>
        <p:spPr>
          <a:xfrm>
            <a:off x="2019232" y="2258291"/>
            <a:ext cx="4547823" cy="173736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Script Editor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File -&gt; New File -&gt; R Script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(Ctrl + Shift + N)</a:t>
            </a:r>
          </a:p>
        </p:txBody>
      </p:sp>
    </p:spTree>
    <p:extLst>
      <p:ext uri="{BB962C8B-B14F-4D97-AF65-F5344CB8AC3E}">
        <p14:creationId xmlns:p14="http://schemas.microsoft.com/office/powerpoint/2010/main" val="168268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9346</TotalTime>
  <Words>709</Words>
  <Application>Microsoft Office PowerPoint</Application>
  <PresentationFormat>Widescreen</PresentationFormat>
  <Paragraphs>118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Consolas</vt:lpstr>
      <vt:lpstr>Office Theme</vt:lpstr>
      <vt:lpstr>Managing Analytics Project in   </vt:lpstr>
      <vt:lpstr>{Aep Hidayatuloh}</vt:lpstr>
      <vt:lpstr>{Prerequisite}</vt:lpstr>
      <vt:lpstr>What Will Be Discussed?</vt:lpstr>
      <vt:lpstr>Outline</vt:lpstr>
      <vt:lpstr>Introduction</vt:lpstr>
      <vt:lpstr>Welcome to RStudio</vt:lpstr>
      <vt:lpstr>RStudio </vt:lpstr>
      <vt:lpstr>RStudio </vt:lpstr>
      <vt:lpstr>Outline</vt:lpstr>
      <vt:lpstr>Project in RStudio</vt:lpstr>
      <vt:lpstr>New Project</vt:lpstr>
      <vt:lpstr>New Project</vt:lpstr>
      <vt:lpstr>New Project</vt:lpstr>
      <vt:lpstr>New Project</vt:lpstr>
      <vt:lpstr>New/Existing Directory</vt:lpstr>
      <vt:lpstr>Project Type</vt:lpstr>
      <vt:lpstr>Project Name and Directory</vt:lpstr>
      <vt:lpstr>New Project Structure</vt:lpstr>
      <vt:lpstr>Challenge 1</vt:lpstr>
      <vt:lpstr>Outline</vt:lpstr>
      <vt:lpstr>Best practices for project organization</vt:lpstr>
      <vt:lpstr>Treat Data As "Read Only"</vt:lpstr>
      <vt:lpstr>R Script</vt:lpstr>
      <vt:lpstr>Function Definition Script</vt:lpstr>
      <vt:lpstr>Output</vt:lpstr>
      <vt:lpstr>Summary</vt:lpstr>
      <vt:lpstr>??? {Q &amp; A}</vt:lpstr>
      <vt:lpstr> ThankQ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aef.stk@gmail.com</cp:lastModifiedBy>
  <cp:revision>249</cp:revision>
  <dcterms:created xsi:type="dcterms:W3CDTF">2017-09-09T03:53:51Z</dcterms:created>
  <dcterms:modified xsi:type="dcterms:W3CDTF">2019-12-14T23:15:49Z</dcterms:modified>
</cp:coreProperties>
</file>