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6"/>
  </p:handoutMasterIdLst>
  <p:sldIdLst>
    <p:sldId id="256" r:id="rId2"/>
    <p:sldId id="259" r:id="rId3"/>
    <p:sldId id="268" r:id="rId4"/>
    <p:sldId id="257" r:id="rId5"/>
    <p:sldId id="266" r:id="rId6"/>
    <p:sldId id="267" r:id="rId7"/>
    <p:sldId id="258" r:id="rId8"/>
    <p:sldId id="260" r:id="rId9"/>
    <p:sldId id="261" r:id="rId10"/>
    <p:sldId id="262" r:id="rId11"/>
    <p:sldId id="263" r:id="rId12"/>
    <p:sldId id="284" r:id="rId13"/>
    <p:sldId id="269" r:id="rId14"/>
    <p:sldId id="272" r:id="rId15"/>
    <p:sldId id="271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8" r:id="rId28"/>
    <p:sldId id="292" r:id="rId29"/>
    <p:sldId id="291" r:id="rId30"/>
    <p:sldId id="293" r:id="rId31"/>
    <p:sldId id="289" r:id="rId32"/>
    <p:sldId id="290" r:id="rId33"/>
    <p:sldId id="287" r:id="rId34"/>
    <p:sldId id="295" r:id="rId35"/>
    <p:sldId id="296" r:id="rId36"/>
    <p:sldId id="297" r:id="rId37"/>
    <p:sldId id="299" r:id="rId38"/>
    <p:sldId id="298" r:id="rId39"/>
    <p:sldId id="300" r:id="rId40"/>
    <p:sldId id="301" r:id="rId41"/>
    <p:sldId id="304" r:id="rId42"/>
    <p:sldId id="305" r:id="rId43"/>
    <p:sldId id="306" r:id="rId44"/>
    <p:sldId id="2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99D5B3-1BA8-480C-862A-67FC06CFFEA7}">
          <p14:sldIdLst>
            <p14:sldId id="256"/>
            <p14:sldId id="259"/>
            <p14:sldId id="268"/>
            <p14:sldId id="257"/>
            <p14:sldId id="266"/>
            <p14:sldId id="267"/>
            <p14:sldId id="258"/>
            <p14:sldId id="260"/>
            <p14:sldId id="261"/>
            <p14:sldId id="262"/>
            <p14:sldId id="263"/>
            <p14:sldId id="284"/>
            <p14:sldId id="269"/>
            <p14:sldId id="272"/>
            <p14:sldId id="271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5"/>
            <p14:sldId id="286"/>
            <p14:sldId id="288"/>
            <p14:sldId id="292"/>
            <p14:sldId id="291"/>
            <p14:sldId id="293"/>
            <p14:sldId id="289"/>
            <p14:sldId id="290"/>
            <p14:sldId id="287"/>
            <p14:sldId id="295"/>
            <p14:sldId id="296"/>
            <p14:sldId id="297"/>
            <p14:sldId id="299"/>
            <p14:sldId id="298"/>
            <p14:sldId id="300"/>
            <p14:sldId id="301"/>
            <p14:sldId id="304"/>
            <p14:sldId id="305"/>
            <p14:sldId id="306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EE4B7"/>
    <a:srgbClr val="2FC9D9"/>
    <a:srgbClr val="7FE8EB"/>
    <a:srgbClr val="7BD0EF"/>
    <a:srgbClr val="94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46EDBF-7094-4468-B16F-D41B2068D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BBE96-CCB2-46C2-815B-7ECBD68B23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A56A9-939E-45F7-A5C1-379CB8E2CDF8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67CE-42F4-404C-A290-BD357AB2CC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19E48-B577-480D-BA14-EB7E0F1989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79968-8C22-44AE-AAFF-63E8B977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90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59A3-DA77-42CE-9A36-613AF9475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AD80B-B2BB-443C-B8EB-397C571A8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F038-451B-452E-A3A6-B793742D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7837-D1D0-42DB-9809-A0F541C1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BDFF-C60F-46CE-AE19-244C77BF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0E9-33B3-47F1-9A4B-B721E421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8A874-0F79-4B19-A39E-87024F9CF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E5E8-CC55-408D-AB9B-A009B6E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A37B-F480-4B50-81B1-BFAD7F2B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7A33B-A838-4A50-BE1A-6403D5B7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54CEF-121A-4C71-9E1A-708574FFC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52881-0917-4894-837D-A1961709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1B89-5C81-4C38-B836-069C658E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1EDF-08EC-4A63-ADF4-1EC60BD3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D2A1-CA38-4FD5-BEE5-F17353F1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3917-D0EA-4D82-BB1D-D71593E2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178"/>
            <a:ext cx="10515600" cy="1325563"/>
          </a:xfrm>
        </p:spPr>
        <p:txBody>
          <a:bodyPr>
            <a:noAutofit/>
          </a:bodyPr>
          <a:lstStyle>
            <a:lvl1pPr algn="ctr">
              <a:defRPr sz="6000" b="1">
                <a:ln w="22225">
                  <a:solidFill>
                    <a:schemeClr val="bg1"/>
                  </a:solidFill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D7DCC-79AB-4724-B347-E206B36B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5836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641E0-9A84-4135-874D-0DB58981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0677-AE39-49DA-9A2C-90FE7CCE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22963-E110-40BA-AAFD-99F5AA73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A0DCB4C-977B-4DD0-92CD-EBF89153519C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F253-0B19-4EF9-B0BD-CA8407E5B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9600" b="1">
                <a:solidFill>
                  <a:srgbClr val="0070C0"/>
                </a:solidFill>
                <a:latin typeface="Gill Sans MT" panose="020B0502020104020203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C093F-62DC-4C51-9160-7497597F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FD46D-A064-487B-A634-E0E60D52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855CB-D9B4-4CE5-BA37-804FFEE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8926BA9-B29C-41F1-AE8A-AE22C7D5C26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6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EA7B-49F2-4519-93C3-BDF69241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313C-98A9-43FE-874A-476FD5EE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52E37-997D-4179-8801-F6B907C7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0D0BA-0CCF-4848-B814-BABC44F9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81A2-A437-4F40-8FC2-CDB4CB26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3C7C-5DC1-411E-B009-945410EC0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A112B73-08C6-4B6E-8629-9D05F3D747E1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630-6A32-41D0-BE03-B7D8662E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9515-02CF-4307-90DF-F48DC17B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D2C7B-6737-4B55-AE79-EC687D5AC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04C6-20A3-46FE-AC02-30635176E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70086-CFA1-4675-ABCF-A987BA1B5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54614-C353-470E-ADF9-FC9C7408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54489-0F75-4D17-A243-D7A702D8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4AAAF-2D52-4AA1-A7F1-A3EBADC1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3D2FA80-1F75-40C1-8C22-DEA6FA30AE4E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5982-48A4-4050-A8FB-09C6299D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FB272-87DC-4A78-937C-BD931E3F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E86F1-D8F7-44E1-AE0C-F00D4667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E9A17-034E-49F5-B91A-094BADD6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3C74B79-809C-4727-B914-1A05BC0939D4}"/>
              </a:ext>
            </a:extLst>
          </p:cNvPr>
          <p:cNvSpPr/>
          <p:nvPr userDrawn="1"/>
        </p:nvSpPr>
        <p:spPr>
          <a:xfrm rot="5400000">
            <a:off x="-3108960" y="3108960"/>
            <a:ext cx="6858000" cy="64008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82A1E8-C40E-4F3B-8146-CC5785FB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0391D-9CC1-4117-AA6E-C8EC4ED8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CE32F-3CE7-49DA-8AA7-568216CC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9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E93D-5C0D-4836-8B30-950DD11D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819B-E667-4794-A179-BFDEA4304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E924D-614E-4E74-971A-5DF947DD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3848-1349-45FE-B534-8B07D58B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9377-6A41-4CE4-8D8D-CE474064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8F08-AB0D-4261-8BA0-6036391B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20C-ECCB-478F-8FE4-EF4C34D6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C1BD-3C89-4BB4-8E14-5F4652BCE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C3973-9565-4F14-8061-F80B776D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5BAD-E9C8-44A8-9D75-D9DF3222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B0BF2-ABCC-4067-88BD-B87BD232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5DBF-F26F-4A2F-BDE4-2B02232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36827-1C43-44A7-B49B-4BA3D3FE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67D98-9E43-4533-A9E2-80D968A0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4D41-156E-489F-B0E8-4D1EF4C3C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F139-DED5-4C7A-98A9-C304002C643A}" type="datetimeFigureOut">
              <a:rPr lang="en-US" smtClean="0"/>
              <a:t>12/25/2017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2C846-6104-47C8-A8AC-03C3A267F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4496-B855-490E-8DAD-AA59EBBEB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ED46D-7F0C-4656-8427-3498E15A0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4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ephidayatuloh/DataViz-Introggplot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A25704-A050-4726-89B0-F573C2018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/>
          <a:stretch/>
        </p:blipFill>
        <p:spPr>
          <a:xfrm flipH="1">
            <a:off x="3314700" y="0"/>
            <a:ext cx="88773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1DB6BF-5D6A-4915-9431-334351DD5962}"/>
              </a:ext>
            </a:extLst>
          </p:cNvPr>
          <p:cNvSpPr/>
          <p:nvPr/>
        </p:nvSpPr>
        <p:spPr>
          <a:xfrm>
            <a:off x="-13855" y="0"/>
            <a:ext cx="58431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D2B81D-108E-45C6-B0A8-9A473C20CD80}"/>
              </a:ext>
            </a:extLst>
          </p:cNvPr>
          <p:cNvSpPr/>
          <p:nvPr/>
        </p:nvSpPr>
        <p:spPr>
          <a:xfrm>
            <a:off x="287700" y="320234"/>
            <a:ext cx="5255850" cy="3467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Simply But Beauty Data Visualization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R &amp; ggplot2</a:t>
            </a:r>
            <a:endParaRPr lang="en-US" sz="7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4C3A8-BE05-46D0-ACFF-299C751EB9C3}"/>
              </a:ext>
            </a:extLst>
          </p:cNvPr>
          <p:cNvSpPr/>
          <p:nvPr/>
        </p:nvSpPr>
        <p:spPr>
          <a:xfrm>
            <a:off x="-13855" y="5798744"/>
            <a:ext cx="5843155" cy="1061894"/>
          </a:xfrm>
          <a:prstGeom prst="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Aep Hidayatuloh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Data Analyst at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StarCore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Analytics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Email: aephidayatuloh.mail@gmail.com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9C8D5389-6B44-4448-B7B2-AE079C4192AC}"/>
              </a:ext>
            </a:extLst>
          </p:cNvPr>
          <p:cNvSpPr/>
          <p:nvPr/>
        </p:nvSpPr>
        <p:spPr>
          <a:xfrm>
            <a:off x="4578350" y="-2390"/>
            <a:ext cx="2501900" cy="6860390"/>
          </a:xfrm>
          <a:prstGeom prst="chevron">
            <a:avLst>
              <a:gd name="adj" fmla="val 4989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14300" dir="42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AE868-4BD7-48E7-9410-082D0ED18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2" y="3662649"/>
            <a:ext cx="1966550" cy="190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62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err="1">
                <a:solidFill>
                  <a:srgbClr val="00CC00"/>
                </a:solidFill>
              </a:rPr>
              <a:t>gg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/>
              <a:t>plot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Followed by “+” to add component such as 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geom_bar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geom_histogram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geom_density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geom_point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geom_boxplot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facet_grid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facet_flip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facet_null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()),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labs(title,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xlab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ylab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, subtitle),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theme_function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i.e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theme_bw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</a:t>
            </a:r>
            <a:r>
              <a:rPr lang="en-US" altLang="en-US" sz="1600" dirty="0" err="1">
                <a:solidFill>
                  <a:srgbClr val="0070C0"/>
                </a:solidFill>
                <a:latin typeface="Arial" panose="020B0604020202020204" pitchFamily="34" charset="0"/>
              </a:rPr>
              <a:t>theme_classic</a:t>
            </a:r>
            <a:r>
              <a:rPr lang="en-US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(), etc.).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167663"/>
            <a:ext cx="7335126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L="168275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(data = NULL, mapping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(), ...,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environment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parent.frame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()) </a:t>
            </a:r>
          </a:p>
          <a:p>
            <a:pPr marL="0" marR="0" lvl="0" indent="-100584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2D38-8BAA-4FBA-999A-AFF73CB8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0A82-C485-469D-B83F-6A4D026B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common ways to invoke </a:t>
            </a:r>
            <a:r>
              <a:rPr lang="en-US" dirty="0" err="1"/>
              <a:t>ggplot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, </a:t>
            </a:r>
            <a:r>
              <a:rPr lang="en-US" dirty="0" err="1"/>
              <a:t>aes</a:t>
            </a:r>
            <a:r>
              <a:rPr lang="en-US" dirty="0"/>
              <a:t>(x, y, &lt;others aesthetics&gt;))</a:t>
            </a:r>
          </a:p>
          <a:p>
            <a:pPr marL="457200" lvl="1" indent="0">
              <a:buNone/>
            </a:pPr>
            <a:r>
              <a:rPr lang="en-US" dirty="0"/>
              <a:t>	If you will use the same </a:t>
            </a:r>
            <a:r>
              <a:rPr lang="en-US" dirty="0" err="1"/>
              <a:t>dataframe</a:t>
            </a:r>
            <a:r>
              <a:rPr lang="en-US" dirty="0"/>
              <a:t> and aesthetic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If you will use the same data frame but different aesthetic for every </a:t>
            </a:r>
            <a:r>
              <a:rPr lang="en-US" dirty="0" err="1"/>
              <a:t>geoms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	If you will use different data frame or aesthetic.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7586-F000-44CA-BA7E-9C5EE19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75008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9A37C1-AC61-498C-ACE6-62D6A30D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4D3B2E-2EB9-4AC7-87DC-5C84A2561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AE90-6420-4C57-8C9B-20ED6052C60B}"/>
              </a:ext>
            </a:extLst>
          </p:cNvPr>
          <p:cNvSpPr txBox="1"/>
          <p:nvPr/>
        </p:nvSpPr>
        <p:spPr>
          <a:xfrm flipH="1">
            <a:off x="9956933" y="6221572"/>
            <a:ext cx="20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geom</a:t>
            </a:r>
            <a:r>
              <a:rPr lang="en-US" dirty="0"/>
              <a:t>: geometry</a:t>
            </a:r>
          </a:p>
        </p:txBody>
      </p:sp>
    </p:spTree>
    <p:extLst>
      <p:ext uri="{BB962C8B-B14F-4D97-AF65-F5344CB8AC3E}">
        <p14:creationId xmlns:p14="http://schemas.microsoft.com/office/powerpoint/2010/main" val="817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98926-260B-49BA-AAC6-227E0E31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A28FE57-67F6-4140-B6AB-330DAB7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"blue")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17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B79CD3-547E-4B11-AAAB-F7FD5089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14401"/>
            <a:ext cx="5293279" cy="367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Barplot</a:t>
            </a:r>
            <a:r>
              <a:rPr lang="en-US" dirty="0"/>
              <a:t>: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523B2CE-8346-4DFE-B1F3-2669D2D70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4" y="1864583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06FD52-B6D9-41F3-B5DD-1C83D8F1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Survived))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geom_bar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A2824E-DB8D-4364-9D32-AE7018C44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8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B35EF0-5563-4632-9C4B-9CF1D1D62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"red"))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2AFF72-FC38-4C3F-A463-9F7FD155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A6230D-CFEF-43D3-A48B-8FA4AC02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"red"))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D349A25-7DF7-42B0-9DBA-0916D006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115939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"red", </a:t>
            </a:r>
          </a:p>
          <a:p>
            <a:pPr lvl="3" indent="13081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EF00C-4D31-4064-9D48-7B0FAA5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Histogram: </a:t>
            </a:r>
            <a:r>
              <a:rPr lang="en-US" sz="4400" dirty="0" err="1"/>
              <a:t>geom_histogram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557C56-0D8A-4A58-BF51-66D93A72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520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Fare)) </a:t>
            </a:r>
          </a:p>
          <a:p>
            <a:pPr lvl="3" indent="-10350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geom_histogram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(fill = Sex),</a:t>
            </a:r>
          </a:p>
          <a:p>
            <a:pPr lvl="3" indent="12588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bins = 50)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9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85" y="3973014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73014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E1005-B49D-400D-8F08-C0C0879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BA18D2-B330-45F1-A583-BDEFB7D9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3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55BF5-82B0-4F0E-8018-E1490761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Density: </a:t>
            </a:r>
            <a:r>
              <a:rPr lang="en-US" sz="4400" dirty="0" err="1"/>
              <a:t>geom_density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6B774C-860C-4CB1-AF43-E3C61C3F2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Fare, fill = Sex))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=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4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5FF79-8C61-4505-B1B7-A36407F1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3079283"/>
            <a:ext cx="5208688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1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F49B04-934A-4823-95B1-76427AB5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69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Scatter: </a:t>
            </a:r>
            <a:r>
              <a:rPr lang="en-US" sz="4400" dirty="0" err="1"/>
              <a:t>geom_point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Fare, col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 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30B28-665F-4338-8597-1BA9202A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826" y="2971561"/>
            <a:ext cx="5208688" cy="1292662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y = Fare))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geom_point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(col = Survived,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		shape = Sex))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26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E59C4C-677E-49F5-8183-EC96FCF9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Boxplot: </a:t>
            </a:r>
            <a:r>
              <a:rPr lang="en-US" sz="4400" dirty="0" err="1"/>
              <a:t>geom_boxplot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, y = Fare))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geom_boxplot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7" y="3256547"/>
            <a:ext cx="35663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</a:t>
            </a:r>
            <a:r>
              <a:rPr lang="en-US" dirty="0"/>
              <a:t>: different from basic R boxplot which you can plot a single continuous variable, </a:t>
            </a:r>
            <a:r>
              <a:rPr lang="en-US" dirty="0" err="1"/>
              <a:t>geom_boxplot</a:t>
            </a:r>
            <a:r>
              <a:rPr lang="en-US" dirty="0"/>
              <a:t> is used to compare continuous variable by categorical/group variable.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DF88C0-688F-43AE-9700-D47A4BBD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3917"/>
              </p:ext>
            </p:extLst>
          </p:nvPr>
        </p:nvGraphicFramePr>
        <p:xfrm>
          <a:off x="6710288" y="5010873"/>
          <a:ext cx="49844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59">
                  <a:extLst>
                    <a:ext uri="{9D8B030D-6E8A-4147-A177-3AD203B41FA5}">
                      <a16:colId xmlns:a16="http://schemas.microsoft.com/office/drawing/2014/main" val="2277160277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val="3610298327"/>
                    </a:ext>
                  </a:extLst>
                </a:gridCol>
                <a:gridCol w="1411709">
                  <a:extLst>
                    <a:ext uri="{9D8B030D-6E8A-4147-A177-3AD203B41FA5}">
                      <a16:colId xmlns:a16="http://schemas.microsoft.com/office/drawing/2014/main" val="44803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0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Basic boxplot()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3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geom_boxplot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20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833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76C4-EF5E-4939-AED3-FB52473A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7280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Faceting</a:t>
            </a:r>
          </a:p>
        </p:txBody>
      </p:sp>
    </p:spTree>
    <p:extLst>
      <p:ext uri="{BB962C8B-B14F-4D97-AF65-F5344CB8AC3E}">
        <p14:creationId xmlns:p14="http://schemas.microsoft.com/office/powerpoint/2010/main" val="3618430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18233-39DB-4773-8F02-C784345F4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4782-D8D4-441E-B2F9-225D0639D6F2}"/>
              </a:ext>
            </a:extLst>
          </p:cNvPr>
          <p:cNvSpPr txBox="1"/>
          <p:nvPr/>
        </p:nvSpPr>
        <p:spPr>
          <a:xfrm flipH="1">
            <a:off x="6756006" y="3256547"/>
            <a:ext cx="530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film told us that females, children’s and old peoples was priority to save. How to know?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facet_wrap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01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03410-82D2-4481-B5A7-AAF4F80B4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02339"/>
            <a:ext cx="5166670" cy="35885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</a:t>
            </a:r>
            <a:r>
              <a:rPr lang="en-US" sz="4400" dirty="0" err="1"/>
              <a:t>facet_grid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5"/>
            <a:ext cx="8452631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(~Sex)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7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facet_wrap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3ECDE8-89BE-4B77-906F-92D38DAC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2" y="3583586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Error in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combine_vars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(data,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params$plot_env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vars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, drop =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params$drop</a:t>
            </a: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) :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F0000"/>
                </a:solidFill>
                <a:latin typeface="Lucida Console" panose="020B0609040504020204" pitchFamily="49" charset="0"/>
              </a:rPr>
              <a:t>  At least one layer must contain all variables used for </a:t>
            </a:r>
            <a:r>
              <a:rPr lang="en-US" altLang="en-US" sz="1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facetting</a:t>
            </a:r>
            <a:endParaRPr lang="en-US" altLang="en-US" sz="1400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32C7-C5DD-4D36-A456-24A8BCCD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Have Seen Like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122C1-6257-4561-AB48-844DC0463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53" y="1582629"/>
            <a:ext cx="4014523" cy="24087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0E2F73-1811-405C-B399-218BF14DA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519" y="1410841"/>
            <a:ext cx="3692768" cy="2637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10EB69-6F66-49E9-A226-CA2B7ADF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11" y="3991343"/>
            <a:ext cx="2764430" cy="2764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8F274B-6E94-4A34-837C-BF67382E4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286" y="3991343"/>
            <a:ext cx="4228514" cy="2819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45DF7D-BC64-413E-8DDA-6EF2FD20A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78" y="1488094"/>
            <a:ext cx="3886444" cy="388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996D24-A639-4B3A-861B-FB98A0A9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90" y="2702288"/>
            <a:ext cx="8047619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Faceting: Difference?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50037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5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E550-A35C-4D40-B1D3-2FCCCF86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Faceting: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0C2F4-5F7D-4128-97EA-FD5A853BF4E2}"/>
              </a:ext>
            </a:extLst>
          </p:cNvPr>
          <p:cNvSpPr txBox="1"/>
          <p:nvPr/>
        </p:nvSpPr>
        <p:spPr>
          <a:xfrm>
            <a:off x="1827363" y="5821010"/>
            <a:ext cx="853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Lucida Console" panose="020B0609040504020204" pitchFamily="49" charset="0"/>
              </a:rPr>
              <a:t>facet_grid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(</a:t>
            </a:r>
            <a:r>
              <a:rPr lang="en-US" i="1" dirty="0"/>
              <a:t>left</a:t>
            </a:r>
            <a:r>
              <a:rPr lang="en-US" dirty="0"/>
              <a:t>) is </a:t>
            </a:r>
            <a:r>
              <a:rPr lang="en-US" dirty="0" err="1"/>
              <a:t>fundamentaly</a:t>
            </a:r>
            <a:r>
              <a:rPr lang="en-US" dirty="0"/>
              <a:t> 2d, being made up of two independent components.</a:t>
            </a:r>
          </a:p>
          <a:p>
            <a:r>
              <a:rPr lang="en-US" sz="1400" dirty="0" err="1">
                <a:latin typeface="Lucida Console" panose="020B0609040504020204" pitchFamily="49" charset="0"/>
              </a:rPr>
              <a:t>facet_wrap</a:t>
            </a:r>
            <a:r>
              <a:rPr lang="en-US" sz="1400" dirty="0">
                <a:latin typeface="Lucida Console" panose="020B0609040504020204" pitchFamily="49" charset="0"/>
              </a:rPr>
              <a:t>()</a:t>
            </a:r>
            <a:r>
              <a:rPr lang="en-US" dirty="0"/>
              <a:t> (</a:t>
            </a:r>
            <a:r>
              <a:rPr lang="en-US" i="1" dirty="0"/>
              <a:t>right</a:t>
            </a:r>
            <a:r>
              <a:rPr lang="en-US" dirty="0"/>
              <a:t>) is 1d, but wrapped into 2d to save space. (Wickham, 2016)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190729-DEC5-4307-9FFF-C118EBABC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604" y="1717675"/>
            <a:ext cx="7442792" cy="39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8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B39C362-9871-4361-BFE4-60D4265A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>
                <a:ln w="22225">
                  <a:solidFill>
                    <a:prstClr val="white"/>
                  </a:solidFill>
                </a:ln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Faceting: Difference?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9B7FB-3177-4F56-A20D-51F5A7468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facet_grid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4D5E98-2E7C-4638-A4A6-FD4597273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56171"/>
            <a:ext cx="5157787" cy="358239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5BBCC-3216-474A-B5A3-C2A6F382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facet_wrap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(Sex ~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Pclass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BE8545-49D7-4F81-AEAF-367757D5D77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47350"/>
            <a:ext cx="5183188" cy="36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7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7E34-4BCB-476C-9623-01B8405B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Title</a:t>
            </a:r>
            <a:br>
              <a:rPr lang="en-US" dirty="0"/>
            </a:br>
            <a:r>
              <a:rPr lang="en-US" dirty="0"/>
              <a:t>and Axis Labels</a:t>
            </a:r>
          </a:p>
        </p:txBody>
      </p:sp>
    </p:spTree>
    <p:extLst>
      <p:ext uri="{BB962C8B-B14F-4D97-AF65-F5344CB8AC3E}">
        <p14:creationId xmlns:p14="http://schemas.microsoft.com/office/powerpoint/2010/main" val="2490721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18516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ggplot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(data = titanic,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(x = Age, fill = Survived)) +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geom_density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(alpha  0.5)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facet_grid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(Sex ~ .)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7E557-4B61-47E5-A389-9D97D3AF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3045289"/>
            <a:ext cx="5104831" cy="354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9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F1F17-9655-4B48-854C-401E1201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926207"/>
            <a:ext cx="5276281" cy="3664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24409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24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938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Annotations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3838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48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9E13-BBE7-4DB9-9DF3-6936FA6F7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576512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</p:spTree>
    <p:extLst>
      <p:ext uri="{BB962C8B-B14F-4D97-AF65-F5344CB8AC3E}">
        <p14:creationId xmlns:p14="http://schemas.microsoft.com/office/powerpoint/2010/main" val="3857722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46BAF-EC0F-4932-B3DE-3ED7D154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70093"/>
            <a:ext cx="5466781" cy="3797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theme_grey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666117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&lt;- g + labs(title = "Distribution of Age by Sex and Survived",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x = "Age of Passenger", y = "Proportion")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theme_grey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 #default theme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2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theme_bw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theme_bw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529B8-0E9D-47CC-8D48-8EE108D7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2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F6C1-FC29-4C0D-B955-3DDDF1B5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4386-AC28-4B22-A59C-D396ACC8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endParaRPr lang="en-US" sz="10900" dirty="0"/>
          </a:p>
          <a:p>
            <a:pPr marL="0" indent="0" algn="ctr">
              <a:buNone/>
            </a:pPr>
            <a:r>
              <a:rPr lang="en-US" sz="18500" dirty="0"/>
              <a:t>understand and able to create data visualization using ggplot2 package</a:t>
            </a:r>
            <a:endParaRPr lang="en-US" sz="55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/>
              <a:t>Source and code can be downloaded from </a:t>
            </a:r>
          </a:p>
          <a:p>
            <a:pPr marL="457200" lvl="1" indent="0">
              <a:buNone/>
            </a:pPr>
            <a:r>
              <a:rPr lang="en-US" sz="7200" dirty="0">
                <a:hlinkClick r:id="rId2"/>
              </a:rPr>
              <a:t>https://github.com/aephidayatuloh/DataViz-Introggplot2</a:t>
            </a:r>
            <a:endParaRPr lang="en-US" sz="7200" dirty="0"/>
          </a:p>
          <a:p>
            <a:pPr marL="457200" lvl="1" indent="-457200">
              <a:buNone/>
            </a:pPr>
            <a:r>
              <a:rPr lang="en-US" sz="7200" dirty="0"/>
              <a:t>Reference</a:t>
            </a:r>
          </a:p>
          <a:p>
            <a:pPr marL="457200" lvl="1" indent="6350">
              <a:buNone/>
            </a:pPr>
            <a:r>
              <a:rPr lang="en-US" sz="7200" dirty="0"/>
              <a:t>Wickham, H. 2016. </a:t>
            </a:r>
            <a:r>
              <a:rPr lang="en-US" sz="7200" i="1" dirty="0"/>
              <a:t>ggplot2 : Elegant Graphics for Data Analysis Second Edition</a:t>
            </a:r>
            <a:r>
              <a:rPr lang="en-US" sz="7200" dirty="0"/>
              <a:t>. Springer: Texas.</a:t>
            </a:r>
          </a:p>
        </p:txBody>
      </p:sp>
    </p:spTree>
    <p:extLst>
      <p:ext uri="{BB962C8B-B14F-4D97-AF65-F5344CB8AC3E}">
        <p14:creationId xmlns:p14="http://schemas.microsoft.com/office/powerpoint/2010/main" val="79478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B241-DE09-4FC9-B955-5F1F198BB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14505"/>
            <a:ext cx="5581081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</a:t>
            </a:r>
            <a:r>
              <a:rPr lang="en-US" sz="4400" dirty="0" err="1"/>
              <a:t>theme_classic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theme_classic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88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92399F1-5E6B-4FBB-8B45-D3338CBB9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20" y="2714504"/>
            <a:ext cx="5581080" cy="3876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881561"/>
            <a:ext cx="9484117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60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77165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Theme: theme()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773840"/>
            <a:ext cx="9484117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75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9E2C2-D8D8-4015-BA7D-40104879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19" y="2866906"/>
            <a:ext cx="5581080" cy="38763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3D5A59-E089-4002-8AE4-35F3B525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Save: </a:t>
            </a:r>
            <a:r>
              <a:rPr lang="en-US" sz="4400" dirty="0" err="1"/>
              <a:t>ggsave</a:t>
            </a:r>
            <a:r>
              <a:rPr lang="en-US" sz="4400" dirty="0"/>
              <a:t>()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FE21E4-9B80-4333-BE86-4D307713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683" y="1666119"/>
            <a:ext cx="9484117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z + theme(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axis.title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(size = 20),</a:t>
            </a:r>
          </a:p>
          <a:p>
            <a:pPr lvl="3" indent="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plot.title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element_text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colour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= "red", size = 20))</a:t>
            </a:r>
          </a:p>
          <a:p>
            <a:pPr lvl="3" indent="-10858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ggsave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("plotR.jpg")</a:t>
            </a:r>
          </a:p>
          <a:p>
            <a:pPr lvl="3" indent="-1028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018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9322DE9-0710-4915-96BD-4874262B25FA}"/>
              </a:ext>
            </a:extLst>
          </p:cNvPr>
          <p:cNvSpPr/>
          <p:nvPr/>
        </p:nvSpPr>
        <p:spPr>
          <a:xfrm>
            <a:off x="-14943243" y="0"/>
            <a:ext cx="15583324" cy="6858000"/>
          </a:xfrm>
          <a:prstGeom prst="homePlate">
            <a:avLst>
              <a:gd name="adj" fmla="val 915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0818F-D429-4AFE-80B3-BC68DFC2B4E8}"/>
              </a:ext>
            </a:extLst>
          </p:cNvPr>
          <p:cNvSpPr txBox="1"/>
          <p:nvPr/>
        </p:nvSpPr>
        <p:spPr>
          <a:xfrm>
            <a:off x="2194002" y="2321005"/>
            <a:ext cx="78039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145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1.00261 0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60CAE4-6C47-428A-BFD9-E06B2944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Titanic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C39E2-9228-4AFE-A871-DDCB70D23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92" t="9117" r="15370" b="44841"/>
          <a:stretch/>
        </p:blipFill>
        <p:spPr>
          <a:xfrm>
            <a:off x="838200" y="1916723"/>
            <a:ext cx="8206620" cy="3024553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51C7BB7-FCBB-41FE-B42F-B62639282D72}"/>
              </a:ext>
            </a:extLst>
          </p:cNvPr>
          <p:cNvSpPr/>
          <p:nvPr/>
        </p:nvSpPr>
        <p:spPr>
          <a:xfrm>
            <a:off x="8299939" y="2526908"/>
            <a:ext cx="3371557" cy="1804182"/>
          </a:xfrm>
          <a:prstGeom prst="cloudCallout">
            <a:avLst>
              <a:gd name="adj1" fmla="val -27926"/>
              <a:gd name="adj2" fmla="val 773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Why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24133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9BED-0CD9-4F8B-9C5C-20446D9C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004839-CF9E-4C4D-9D6A-6D8BBC0E3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794" t="9117" r="28486" b="42528"/>
          <a:stretch/>
        </p:blipFill>
        <p:spPr>
          <a:xfrm>
            <a:off x="731520" y="1814732"/>
            <a:ext cx="5781822" cy="2771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6D633-EF0F-4BA2-8B82-4F60F013A4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5" t="25630" r="41155" b="21627"/>
          <a:stretch/>
        </p:blipFill>
        <p:spPr>
          <a:xfrm>
            <a:off x="6696222" y="1828797"/>
            <a:ext cx="4657578" cy="3175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54871-7498-4BBF-8F04-9C6586783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733" y="5064693"/>
            <a:ext cx="6276534" cy="1723549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setwd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("D:/data/folder")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titanic &lt;- read.csv("titanic.csv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titanic$Survived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as.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titanic$Survived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titanic$Pclass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titanic$Sex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titanic$Sex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 &lt;- 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as.factor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titanic$Embarked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1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142C-CD90-446A-935B-C4610CEE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Why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ggplot2?</a:t>
            </a:r>
          </a:p>
        </p:txBody>
      </p:sp>
    </p:spTree>
    <p:extLst>
      <p:ext uri="{BB962C8B-B14F-4D97-AF65-F5344CB8AC3E}">
        <p14:creationId xmlns:p14="http://schemas.microsoft.com/office/powerpoint/2010/main" val="12747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638A-6FC1-42C0-98D5-FA434BFD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D5AC-F6C7-44EA-9786-42186C78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CC00"/>
                </a:solidFill>
              </a:rPr>
              <a:t>gg</a:t>
            </a:r>
            <a:r>
              <a:rPr lang="en-US" dirty="0"/>
              <a:t>plot2 :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rammar of </a:t>
            </a:r>
            <a:r>
              <a:rPr lang="en-US" dirty="0">
                <a:solidFill>
                  <a:srgbClr val="00CC00"/>
                </a:solidFill>
              </a:rPr>
              <a:t>g</a:t>
            </a:r>
            <a:r>
              <a:rPr lang="en-US" dirty="0"/>
              <a:t>raphics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47195-2EED-4439-9177-BDDD0C59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2406814"/>
            <a:ext cx="7335126" cy="86177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install.packages</a:t>
            </a: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("gg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plot2")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70C0"/>
                </a:solidFill>
                <a:latin typeface="Lucida Console" panose="020B0609040504020204" pitchFamily="49" charset="0"/>
              </a:rPr>
              <a:t>library(ggplot2)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lvl="3" indent="-100584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54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9EB-9B5E-468B-94B4-7F2BE109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B7ED3-9C7B-44DB-B284-1F62E031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CC00"/>
                </a:solidFill>
              </a:rPr>
              <a:t>q</a:t>
            </a:r>
            <a:r>
              <a:rPr lang="en-US" dirty="0" err="1"/>
              <a:t>plot</a:t>
            </a:r>
            <a:r>
              <a:rPr lang="en-US" dirty="0"/>
              <a:t> : </a:t>
            </a:r>
            <a:r>
              <a:rPr lang="en-US" dirty="0">
                <a:solidFill>
                  <a:srgbClr val="00CC00"/>
                </a:solidFill>
              </a:rPr>
              <a:t>q</a:t>
            </a:r>
            <a:r>
              <a:rPr lang="en-US" dirty="0"/>
              <a:t>uick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E0D3B-121A-455A-9715-F43EAAFC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6253"/>
            <a:ext cx="10683239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qplot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(x, y = NULL, ..., data, facets = NULL,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margins = FALSE,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geom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"auto",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c(NA, NA), log = "",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main = NULL,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xlab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(substitute(x)),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ylab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deparse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(substitute(y)),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asp = NA, stat = NULL, position = NULL)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4DA32-63E6-4252-B88C-F85AA397E550}"/>
              </a:ext>
            </a:extLst>
          </p:cNvPr>
          <p:cNvSpPr txBox="1"/>
          <p:nvPr/>
        </p:nvSpPr>
        <p:spPr>
          <a:xfrm>
            <a:off x="838200" y="3885118"/>
            <a:ext cx="8043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Although called "quick", but it not famous as </a:t>
            </a:r>
            <a:r>
              <a:rPr lang="en-US" dirty="0" err="1"/>
              <a:t>ggplot</a:t>
            </a:r>
            <a:r>
              <a:rPr lang="en-US" dirty="0"/>
              <a:t>() and not so many people use it.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4A3DD76-DB85-43C1-89B7-9E506201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437" y="4580435"/>
            <a:ext cx="733512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10048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q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plot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Console" panose="020B0609040504020204" pitchFamily="49" charset="0"/>
              </a:rPr>
              <a:t>(x = Age, data = titanic)</a:t>
            </a:r>
          </a:p>
          <a:p>
            <a:pPr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9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17622</TotalTime>
  <Words>1393</Words>
  <Application>Microsoft Office PowerPoint</Application>
  <PresentationFormat>Widescreen</PresentationFormat>
  <Paragraphs>241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Ebrima</vt:lpstr>
      <vt:lpstr>Gill Sans MT</vt:lpstr>
      <vt:lpstr>Lucida Console</vt:lpstr>
      <vt:lpstr>Verdana</vt:lpstr>
      <vt:lpstr>Office Theme</vt:lpstr>
      <vt:lpstr>PowerPoint Presentation</vt:lpstr>
      <vt:lpstr>Have Seen Like This?</vt:lpstr>
      <vt:lpstr>Have Seen Like This?</vt:lpstr>
      <vt:lpstr>Goal</vt:lpstr>
      <vt:lpstr>Data: Titanic</vt:lpstr>
      <vt:lpstr>Data Dictionary</vt:lpstr>
      <vt:lpstr>Why  ggplot2?</vt:lpstr>
      <vt:lpstr>ggplot2</vt:lpstr>
      <vt:lpstr>qplot()</vt:lpstr>
      <vt:lpstr>ggplot()</vt:lpstr>
      <vt:lpstr>Common Ways</vt:lpstr>
      <vt:lpstr>Create  Graphs</vt:lpstr>
      <vt:lpstr>Barplot: geom_bar()</vt:lpstr>
      <vt:lpstr>Barplot: geom_bar()</vt:lpstr>
      <vt:lpstr>Barplot: geom_bar()</vt:lpstr>
      <vt:lpstr>Histogram: geom_histogram()</vt:lpstr>
      <vt:lpstr>Histogram: geom_histogram()</vt:lpstr>
      <vt:lpstr>Histogram: geom_histogram()</vt:lpstr>
      <vt:lpstr>Histogram: geom_histogram()</vt:lpstr>
      <vt:lpstr>Density: geom_density()</vt:lpstr>
      <vt:lpstr>Density: geom_density()</vt:lpstr>
      <vt:lpstr>Scatter: geom_point()</vt:lpstr>
      <vt:lpstr>Scatter: geom_point()</vt:lpstr>
      <vt:lpstr>Boxplot: geom_boxplot()</vt:lpstr>
      <vt:lpstr>Faceting</vt:lpstr>
      <vt:lpstr>Faceting</vt:lpstr>
      <vt:lpstr>Faceting: facet_wrap()</vt:lpstr>
      <vt:lpstr>Faceting: facet_grid()</vt:lpstr>
      <vt:lpstr>Faceting: Difference?</vt:lpstr>
      <vt:lpstr>Faceting: Difference?</vt:lpstr>
      <vt:lpstr>Faceting: Difference?</vt:lpstr>
      <vt:lpstr>Faceting: Difference?</vt:lpstr>
      <vt:lpstr>Set up Title and Axis Labels</vt:lpstr>
      <vt:lpstr>Annotations</vt:lpstr>
      <vt:lpstr>Annotations</vt:lpstr>
      <vt:lpstr>Annotations</vt:lpstr>
      <vt:lpstr>Theme</vt:lpstr>
      <vt:lpstr>Theme: theme_grey()</vt:lpstr>
      <vt:lpstr>Theme: theme_bw()</vt:lpstr>
      <vt:lpstr>Theme: theme_classic()</vt:lpstr>
      <vt:lpstr>Theme: theme()</vt:lpstr>
      <vt:lpstr>Theme: theme()</vt:lpstr>
      <vt:lpstr>Save: ggsave()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R &amp; Database for Data Analytics</dc:title>
  <dc:creator>Aep Hidayatuloh</dc:creator>
  <cp:lastModifiedBy>aef.stk@gmail.com</cp:lastModifiedBy>
  <cp:revision>325</cp:revision>
  <dcterms:created xsi:type="dcterms:W3CDTF">2017-11-01T10:04:37Z</dcterms:created>
  <dcterms:modified xsi:type="dcterms:W3CDTF">2017-12-25T09:54:33Z</dcterms:modified>
</cp:coreProperties>
</file>