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6" r:id="rId2"/>
    <p:sldId id="259" r:id="rId3"/>
    <p:sldId id="268" r:id="rId4"/>
    <p:sldId id="257" r:id="rId5"/>
    <p:sldId id="266" r:id="rId6"/>
    <p:sldId id="267" r:id="rId7"/>
    <p:sldId id="258" r:id="rId8"/>
    <p:sldId id="260" r:id="rId9"/>
    <p:sldId id="261" r:id="rId10"/>
    <p:sldId id="262" r:id="rId11"/>
    <p:sldId id="263" r:id="rId12"/>
    <p:sldId id="284" r:id="rId13"/>
    <p:sldId id="269" r:id="rId14"/>
    <p:sldId id="272" r:id="rId15"/>
    <p:sldId id="271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2" r:id="rId29"/>
    <p:sldId id="291" r:id="rId30"/>
    <p:sldId id="293" r:id="rId31"/>
    <p:sldId id="289" r:id="rId32"/>
    <p:sldId id="290" r:id="rId33"/>
    <p:sldId id="287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4" r:id="rId42"/>
    <p:sldId id="305" r:id="rId43"/>
    <p:sldId id="306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9D5B3-1BA8-480C-862A-67FC06CFFEA7}">
          <p14:sldIdLst>
            <p14:sldId id="256"/>
            <p14:sldId id="259"/>
            <p14:sldId id="268"/>
            <p14:sldId id="257"/>
            <p14:sldId id="266"/>
            <p14:sldId id="267"/>
            <p14:sldId id="258"/>
            <p14:sldId id="260"/>
            <p14:sldId id="261"/>
            <p14:sldId id="262"/>
            <p14:sldId id="263"/>
            <p14:sldId id="284"/>
            <p14:sldId id="269"/>
            <p14:sldId id="272"/>
            <p14:sldId id="271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8"/>
            <p14:sldId id="292"/>
            <p14:sldId id="291"/>
            <p14:sldId id="293"/>
            <p14:sldId id="289"/>
            <p14:sldId id="290"/>
            <p14:sldId id="287"/>
            <p14:sldId id="295"/>
            <p14:sldId id="296"/>
            <p14:sldId id="297"/>
            <p14:sldId id="299"/>
            <p14:sldId id="298"/>
            <p14:sldId id="300"/>
            <p14:sldId id="301"/>
            <p14:sldId id="304"/>
            <p14:sldId id="305"/>
            <p14:sldId id="30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EE4B7"/>
    <a:srgbClr val="2FC9D9"/>
    <a:srgbClr val="7FE8EB"/>
    <a:srgbClr val="7BD0EF"/>
    <a:srgbClr val="94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46EDBF-7094-4468-B16F-D41B2068D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BE96-CCB2-46C2-815B-7ECBD68B2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A56A9-939E-45F7-A5C1-379CB8E2CDF8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67CE-42F4-404C-A290-BD357AB2CC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9E48-B577-480D-BA14-EB7E0F198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9968-8C22-44AE-AAFF-63E8B977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9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59A3-DA77-42CE-9A36-613AF94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D80B-B2BB-443C-B8EB-397C571A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F038-451B-452E-A3A6-B793742D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7837-D1D0-42DB-9809-A0F541C1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BDFF-C60F-46CE-AE19-244C77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0E9-33B3-47F1-9A4B-B721E4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A874-0F79-4B19-A39E-87024F9C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E5E8-CC55-408D-AB9B-A009B6E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A37B-F480-4B50-81B1-BFAD7F2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A33B-A838-4A50-BE1A-6403D5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54CEF-121A-4C71-9E1A-708574FF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2881-0917-4894-837D-A1961709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1B89-5C81-4C38-B836-069C658E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EDF-08EC-4A63-ADF4-1EC60BD3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D2A1-CA38-4FD5-BEE5-F17353F1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3917-D0EA-4D82-BB1D-D71593E2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78"/>
            <a:ext cx="10515600" cy="1325563"/>
          </a:xfrm>
        </p:spPr>
        <p:txBody>
          <a:bodyPr>
            <a:noAutofit/>
          </a:bodyPr>
          <a:lstStyle>
            <a:lvl1pPr algn="ctr">
              <a:defRPr sz="6000" b="1">
                <a:ln w="22225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CC-79AB-4724-B347-E206B36B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1E0-9A84-4135-874D-0DB5898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0677-AE39-49DA-9A2C-90FE7CC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2963-E110-40BA-AAFD-99F5AA73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0DCB4C-977B-4DD0-92CD-EBF89153519C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F253-0B19-4EF9-B0BD-CA8407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rgbClr val="0070C0"/>
                </a:solidFill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93F-62DC-4C51-9160-7497597F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D46D-A064-487B-A634-E0E60D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55CB-D9B4-4CE5-BA37-804FFEE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8926BA9-B29C-41F1-AE8A-AE22C7D5C26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EA7B-49F2-4519-93C3-BDF6924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313C-98A9-43FE-874A-476FD5EE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2E37-997D-4179-8801-F6B907C7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0D0BA-0CCF-4848-B814-BABC44F9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1A2-A437-4F40-8FC2-CDB4CB2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3C7C-5DC1-411E-B009-945410EC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A112B73-08C6-4B6E-8629-9D05F3D747E1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630-6A32-41D0-BE03-B7D8662E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9515-02CF-4307-90DF-F48DC17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2C7B-6737-4B55-AE79-EC687D5A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04C6-20A3-46FE-AC02-30635176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0086-CFA1-4675-ABCF-A987BA1B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4614-C353-470E-ADF9-FC9C740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4489-0F75-4D17-A243-D7A702D8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AAAF-2D52-4AA1-A7F1-A3EBADC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D2FA80-1F75-40C1-8C22-DEA6FA30AE4E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982-48A4-4050-A8FB-09C6299D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FB272-87DC-4A78-937C-BD931E3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86F1-D8F7-44E1-AE0C-F00D4667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E9A17-034E-49F5-B91A-094BADD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C74B79-809C-4727-B914-1A05BC0939D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A1E8-C40E-4F3B-8146-CC5785FB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391D-9CC1-4117-AA6E-C8EC4ED8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E32F-3CE7-49DA-8AA7-568216C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E93D-5C0D-4836-8B30-950DD1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819B-E667-4794-A179-BFDEA430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924D-614E-4E74-971A-5DF947DD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3848-1349-45FE-B534-8B07D58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9377-6A41-4CE4-8D8D-CE47406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8F08-AB0D-4261-8BA0-6036391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20C-ECCB-478F-8FE4-EF4C34D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C1BD-3C89-4BB4-8E14-5F4652BC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3973-9565-4F14-8061-F80B776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5BAD-E9C8-44A8-9D75-D9DF322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0BF2-ABCC-4067-88BD-B87BD23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5DBF-F26F-4A2F-BDE4-2B02232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36827-1C43-44A7-B49B-4BA3D3FE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7D98-9E43-4533-A9E2-80D968A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4D41-156E-489F-B0E8-4D1EF4C3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C846-6104-47C8-A8AC-03C3A267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4496-B855-490E-8DAD-AA59EBBE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25704-A050-4726-89B0-F573C201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/>
          <a:stretch/>
        </p:blipFill>
        <p:spPr>
          <a:xfrm flipH="1">
            <a:off x="3314700" y="0"/>
            <a:ext cx="88773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1DB6BF-5D6A-4915-9431-334351DD5962}"/>
              </a:ext>
            </a:extLst>
          </p:cNvPr>
          <p:cNvSpPr/>
          <p:nvPr/>
        </p:nvSpPr>
        <p:spPr>
          <a:xfrm>
            <a:off x="-13855" y="0"/>
            <a:ext cx="58431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2B81D-108E-45C6-B0A8-9A473C20CD80}"/>
              </a:ext>
            </a:extLst>
          </p:cNvPr>
          <p:cNvSpPr/>
          <p:nvPr/>
        </p:nvSpPr>
        <p:spPr>
          <a:xfrm>
            <a:off x="287700" y="320234"/>
            <a:ext cx="5255850" cy="34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Simply But Beauty Data Visualization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 &amp; ggplot2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C3A8-BE05-46D0-ACFF-299C751EB9C3}"/>
              </a:ext>
            </a:extLst>
          </p:cNvPr>
          <p:cNvSpPr/>
          <p:nvPr/>
        </p:nvSpPr>
        <p:spPr>
          <a:xfrm>
            <a:off x="-13855" y="5798744"/>
            <a:ext cx="5843155" cy="106189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Aep Hidayatuloh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Analyst at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StarCore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Analytics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Email: aephidayatuloh.mail@gmail.com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C8D5389-6B44-4448-B7B2-AE079C4192AC}"/>
              </a:ext>
            </a:extLst>
          </p:cNvPr>
          <p:cNvSpPr/>
          <p:nvPr/>
        </p:nvSpPr>
        <p:spPr>
          <a:xfrm>
            <a:off x="4578350" y="-2390"/>
            <a:ext cx="2501900" cy="6860390"/>
          </a:xfrm>
          <a:prstGeom prst="chevron">
            <a:avLst>
              <a:gd name="adj" fmla="val 498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AE868-4BD7-48E7-9410-082D0ED1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2" y="3662649"/>
            <a:ext cx="1966550" cy="1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solidFill>
                  <a:srgbClr val="00CC00"/>
                </a:solidFill>
              </a:rPr>
              <a:t>gg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/>
              <a:t>plot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Followed by “+” to add component such as 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facet_flip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facet_null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labs(title,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xlab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ylab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subtitle),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167663"/>
            <a:ext cx="7335126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(data = NULL, mapping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(), ...,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environment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parent.frame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())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D38-8BAA-4FBA-999A-AFF73CB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A82-C485-469D-B83F-6A4D026B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common ways to invoke </a:t>
            </a:r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y, &lt;others aesthetics&gt;))</a:t>
            </a:r>
          </a:p>
          <a:p>
            <a:pPr marL="457200" lvl="1" indent="0">
              <a:buNone/>
            </a:pPr>
            <a:r>
              <a:rPr lang="en-US" dirty="0"/>
              <a:t>	If you will use the same </a:t>
            </a:r>
            <a:r>
              <a:rPr lang="en-US" dirty="0" err="1"/>
              <a:t>dataframe</a:t>
            </a:r>
            <a:r>
              <a:rPr lang="en-US" dirty="0"/>
              <a:t> and aesthetic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If you will use the same data frame but different aesthetic for every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If you will use different data frame or aesthetic.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586-F000-44CA-BA7E-9C5EE19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500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9A37C1-AC61-498C-ACE6-62D6A30D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3B2E-2EB9-4AC7-87DC-5C84A256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AE90-6420-4C57-8C9B-20ED6052C60B}"/>
              </a:ext>
            </a:extLst>
          </p:cNvPr>
          <p:cNvSpPr txBox="1"/>
          <p:nvPr/>
        </p:nvSpPr>
        <p:spPr>
          <a:xfrm flipH="1">
            <a:off x="9956933" y="6221572"/>
            <a:ext cx="20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geom</a:t>
            </a:r>
            <a:r>
              <a:rPr lang="en-US" dirty="0"/>
              <a:t>: geometry</a:t>
            </a:r>
          </a:p>
        </p:txBody>
      </p:sp>
    </p:spTree>
    <p:extLst>
      <p:ext uri="{BB962C8B-B14F-4D97-AF65-F5344CB8AC3E}">
        <p14:creationId xmlns:p14="http://schemas.microsoft.com/office/powerpoint/2010/main" val="817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98926-260B-49BA-AAC6-227E0E31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28FE57-67F6-4140-B6AB-330DAB7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79CD3-547E-4B11-AAAB-F7FD5089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06FD52-B6D9-41F3-B5DD-1C83D8F1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824E-DB8D-4364-9D32-AE7018C4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8EBD3-A2C8-4D3C-8056-D60B7FA7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2AFF72-FC38-4C3F-A463-9F7FD155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A1F19-DFA9-40B2-B983-9584A8D0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349A25-7DF7-42B0-9DBA-0916D00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115939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</a:t>
            </a:r>
          </a:p>
          <a:p>
            <a:pPr lvl="3" indent="1308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F00C-4D31-4064-9D48-7B0FAA5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557C56-0D8A-4A58-BF51-66D93A72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</a:t>
            </a:r>
          </a:p>
          <a:p>
            <a:pPr lvl="3" indent="1258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1005-B49D-400D-8F08-C0C0879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BA18D2-B330-45F1-A583-BDEFB7D9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55BF5-82B0-4F0E-8018-E1490761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6B774C-860C-4CB1-AF43-E3C61C3F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 </a:t>
            </a:r>
          </a:p>
          <a:p>
            <a:pPr lvl="3" indent="738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FF79-8C61-4505-B1B7-A36407F1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49B04-934A-4823-95B1-76427AB5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Fare, col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 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	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59C4C-677E-49F5-8183-EC96FCF9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Boxplot: </a:t>
            </a:r>
            <a:r>
              <a:rPr lang="en-US" sz="4400" dirty="0" err="1"/>
              <a:t>geom_boxplot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geom_boxplot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7" y="3256547"/>
            <a:ext cx="3566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different from basic R boxplot which you can plot a single continuous variable, </a:t>
            </a:r>
            <a:r>
              <a:rPr lang="en-US" dirty="0" err="1"/>
              <a:t>geom_boxplot</a:t>
            </a:r>
            <a:r>
              <a:rPr lang="en-US" dirty="0"/>
              <a:t> is used to compare continuous variable by categorical/group variable.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F88C0-688F-43AE-9700-D47A4BBD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3917"/>
              </p:ext>
            </p:extLst>
          </p:nvPr>
        </p:nvGraphicFramePr>
        <p:xfrm>
          <a:off x="6710288" y="5010873"/>
          <a:ext cx="498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59">
                  <a:extLst>
                    <a:ext uri="{9D8B030D-6E8A-4147-A177-3AD203B41FA5}">
                      <a16:colId xmlns:a16="http://schemas.microsoft.com/office/drawing/2014/main" val="227716027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3610298327"/>
                    </a:ext>
                  </a:extLst>
                </a:gridCol>
                <a:gridCol w="1411709">
                  <a:extLst>
                    <a:ext uri="{9D8B030D-6E8A-4147-A177-3AD203B41FA5}">
                      <a16:colId xmlns:a16="http://schemas.microsoft.com/office/drawing/2014/main" val="448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boxplot()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3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geom_boxplot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2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6C4-EF5E-4939-AED3-FB52473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7280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61843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18233-39DB-4773-8F02-C784345F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6" y="3256547"/>
            <a:ext cx="53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film told us that females, children’s and old peoples was priority to save. How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facet_wrap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facet_grid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7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3ECDE8-89BE-4B77-906F-92D38DAC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2" y="3583586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combine_vars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(data,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params$plot_env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drop =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params$drop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 :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At least one layer must contain all variables used for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facetting</a:t>
            </a:r>
            <a:endParaRPr lang="en-US" alt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7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550-A35C-4D40-B1D3-2FCCCF8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Faceting: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0C2F4-5F7D-4128-97EA-FD5A853BF4E2}"/>
              </a:ext>
            </a:extLst>
          </p:cNvPr>
          <p:cNvSpPr txBox="1"/>
          <p:nvPr/>
        </p:nvSpPr>
        <p:spPr>
          <a:xfrm>
            <a:off x="1827363" y="5821010"/>
            <a:ext cx="853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facet_grid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(</a:t>
            </a:r>
            <a:r>
              <a:rPr lang="en-US" i="1" dirty="0"/>
              <a:t>left</a:t>
            </a:r>
            <a:r>
              <a:rPr lang="en-US" dirty="0"/>
              <a:t>) is </a:t>
            </a:r>
            <a:r>
              <a:rPr lang="en-US" dirty="0" err="1"/>
              <a:t>fundamentaly</a:t>
            </a:r>
            <a:r>
              <a:rPr lang="en-US" dirty="0"/>
              <a:t> 2d, being made up of two independent components.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facet_wrap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(</a:t>
            </a:r>
            <a:r>
              <a:rPr lang="en-US" i="1" dirty="0"/>
              <a:t>right</a:t>
            </a:r>
            <a:r>
              <a:rPr lang="en-US" dirty="0"/>
              <a:t>) is 1d, but wrapped into 2d to save space. (Wickham, 2016)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190729-DEC5-4307-9FFF-C118EBABC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04" y="1717675"/>
            <a:ext cx="7442792" cy="39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39C362-9871-4361-BFE4-60D4265A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22225">
                  <a:solidFill>
                    <a:prstClr val="white"/>
                  </a:solidFill>
                </a:ln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Faceting: Difference?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B7FB-3177-4F56-A20D-51F5A7468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facet_grid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D5E98-2E7C-4638-A4A6-FD4597273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6171"/>
            <a:ext cx="5157787" cy="35823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5BBCC-3216-474A-B5A3-C2A6F382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facet_wrap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E8545-49D7-4F81-AEAF-367757D5D7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7350"/>
            <a:ext cx="5183188" cy="36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E34-4BCB-476C-9623-01B8405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Title</a:t>
            </a:r>
            <a:br>
              <a:rPr lang="en-US" dirty="0"/>
            </a:br>
            <a:r>
              <a:rPr lang="en-US" dirty="0"/>
              <a:t>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249072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18516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F1F17-9655-4B48-854C-401E1201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26207"/>
            <a:ext cx="5276281" cy="3664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24409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4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938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3838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4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9E13-BBE7-4DB9-9DF3-6936FA6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76512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85772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700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theme_grey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666117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&lt;- 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theme_grey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 #default theme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theme_bw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theme_bw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529B8-0E9D-47CC-8D48-8EE108D7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F6C1-FC29-4C0D-B955-3DDDF1B5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386-AC28-4B22-A59C-D396ACC8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ggplot2 package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https://github.com/aephidayatuloh/DataViz-Introggplot2</a:t>
            </a:r>
            <a:endParaRPr lang="en-US" sz="7200" dirty="0"/>
          </a:p>
          <a:p>
            <a:pPr marL="457200" lvl="1" indent="-457200">
              <a:buNone/>
            </a:pPr>
            <a:r>
              <a:rPr lang="en-US" sz="7200" dirty="0"/>
              <a:t>Reference</a:t>
            </a:r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Springer: Texas.</a:t>
            </a:r>
          </a:p>
        </p:txBody>
      </p:sp>
    </p:spTree>
    <p:extLst>
      <p:ext uri="{BB962C8B-B14F-4D97-AF65-F5344CB8AC3E}">
        <p14:creationId xmlns:p14="http://schemas.microsoft.com/office/powerpoint/2010/main" val="79478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88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92399F1-5E6B-4FBB-8B45-D3338CBB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20" y="2714504"/>
            <a:ext cx="5581080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60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7165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3840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5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6690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Save: </a:t>
            </a:r>
            <a:r>
              <a:rPr lang="en-US" sz="4400" dirty="0" err="1"/>
              <a:t>ggsave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666119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85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ggsave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("plotR.jpg")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1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9322DE9-0710-4915-96BD-4874262B25FA}"/>
              </a:ext>
            </a:extLst>
          </p:cNvPr>
          <p:cNvSpPr/>
          <p:nvPr/>
        </p:nvSpPr>
        <p:spPr>
          <a:xfrm>
            <a:off x="-14943243" y="0"/>
            <a:ext cx="15583324" cy="6858000"/>
          </a:xfrm>
          <a:prstGeom prst="homePlate">
            <a:avLst>
              <a:gd name="adj" fmla="val 91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0818F-D429-4AFE-80B3-BC68DFC2B4E8}"/>
              </a:ext>
            </a:extLst>
          </p:cNvPr>
          <p:cNvSpPr txBox="1"/>
          <p:nvPr/>
        </p:nvSpPr>
        <p:spPr>
          <a:xfrm>
            <a:off x="2194002" y="2321005"/>
            <a:ext cx="78039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14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1.0026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CAE4-6C47-428A-BFD9-E06B2944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Titanic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C39E2-9228-4AFE-A871-DDCB70D2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2" t="9117" r="15370" b="44841"/>
          <a:stretch/>
        </p:blipFill>
        <p:spPr>
          <a:xfrm>
            <a:off x="838200" y="1916723"/>
            <a:ext cx="8206620" cy="302455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1C7BB7-FCBB-41FE-B42F-B62639282D72}"/>
              </a:ext>
            </a:extLst>
          </p:cNvPr>
          <p:cNvSpPr/>
          <p:nvPr/>
        </p:nvSpPr>
        <p:spPr>
          <a:xfrm>
            <a:off x="8299939" y="2526908"/>
            <a:ext cx="3371557" cy="1804182"/>
          </a:xfrm>
          <a:prstGeom prst="cloudCallout">
            <a:avLst>
              <a:gd name="adj1" fmla="val -27926"/>
              <a:gd name="adj2" fmla="val 7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24133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BED-0CD9-4F8B-9C5C-20446D9C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04839-CF9E-4C4D-9D6A-6D8BBC0E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94" t="9117" r="28486" b="42528"/>
          <a:stretch/>
        </p:blipFill>
        <p:spPr>
          <a:xfrm>
            <a:off x="731520" y="1814732"/>
            <a:ext cx="5781822" cy="277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6D633-EF0F-4BA2-8B82-4F60F013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5" t="25630" r="41155" b="21627"/>
          <a:stretch/>
        </p:blipFill>
        <p:spPr>
          <a:xfrm>
            <a:off x="6696222" y="1828797"/>
            <a:ext cx="4657578" cy="3175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54871-7498-4BBF-8F04-9C658678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733" y="5064693"/>
            <a:ext cx="6276534" cy="1723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setwd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("D:/data/folder")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titanic &lt;- read.csv("titanic.csv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titanic$Survived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as.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titanic$Survived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titanic$Sex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titanic$Sex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42C-CD90-446A-935B-C4610CE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ggplot2?</a:t>
            </a:r>
          </a:p>
        </p:txBody>
      </p:sp>
    </p:spTree>
    <p:extLst>
      <p:ext uri="{BB962C8B-B14F-4D97-AF65-F5344CB8AC3E}">
        <p14:creationId xmlns:p14="http://schemas.microsoft.com/office/powerpoint/2010/main" val="12747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38A-6FC1-42C0-98D5-FA434B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5AC-F6C7-44EA-9786-42186C7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CC00"/>
                </a:solidFill>
              </a:rPr>
              <a:t>gg</a:t>
            </a:r>
            <a:r>
              <a:rPr lang="en-US" dirty="0"/>
              <a:t>plot2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47195-2EED-4439-9177-BDDD0C59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406814"/>
            <a:ext cx="7335126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("gg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plot2")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library(ggplot2)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CC00"/>
                </a:solidFill>
              </a:rPr>
              <a:t>q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q</a:t>
            </a:r>
            <a:r>
              <a:rPr lang="en-US" dirty="0"/>
              <a:t>uick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253"/>
            <a:ext cx="1068323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qplot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(x, y = NULL, ..., data, facets = NULL,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margins = FALSE,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geom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"auto",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log = "",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main = NULL,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(substitute(x)),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(substitute(y)),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asp = NA, stat = NULL, position = NULL)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4DA32-63E6-4252-B88C-F85AA397E550}"/>
              </a:ext>
            </a:extLst>
          </p:cNvPr>
          <p:cNvSpPr txBox="1"/>
          <p:nvPr/>
        </p:nvSpPr>
        <p:spPr>
          <a:xfrm>
            <a:off x="838200" y="3885118"/>
            <a:ext cx="804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called "quick", but it not famous as </a:t>
            </a:r>
            <a:r>
              <a:rPr lang="en-US" dirty="0" err="1"/>
              <a:t>ggplot</a:t>
            </a:r>
            <a:r>
              <a:rPr lang="en-US" dirty="0"/>
              <a:t>() and not so many people use it.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A3DD76-DB85-43C1-89B7-9E5062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4580435"/>
            <a:ext cx="73351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1004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 = Age, data = titanic)</a:t>
            </a: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17668</TotalTime>
  <Words>1383</Words>
  <Application>Microsoft Office PowerPoint</Application>
  <PresentationFormat>Widescreen</PresentationFormat>
  <Paragraphs>242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Ebrima</vt:lpstr>
      <vt:lpstr>Gill Sans MT</vt:lpstr>
      <vt:lpstr>Lucida Console</vt:lpstr>
      <vt:lpstr>Verdana</vt:lpstr>
      <vt:lpstr>Office Theme</vt:lpstr>
      <vt:lpstr>PowerPoint Presentation</vt:lpstr>
      <vt:lpstr>Have Seen Like This?</vt:lpstr>
      <vt:lpstr>Have Seen Like This?</vt:lpstr>
      <vt:lpstr>Goal</vt:lpstr>
      <vt:lpstr>Data: Titanic</vt:lpstr>
      <vt:lpstr>Data Dictionary</vt:lpstr>
      <vt:lpstr>Why  ggplot2?</vt:lpstr>
      <vt:lpstr>ggplot2</vt:lpstr>
      <vt:lpstr>qplot()</vt:lpstr>
      <vt:lpstr>ggplot()</vt:lpstr>
      <vt:lpstr>Common Ways</vt:lpstr>
      <vt:lpstr>Create  Graphs</vt:lpstr>
      <vt:lpstr>Barplot: geom_bar()</vt:lpstr>
      <vt:lpstr>Barplot: geom_bar()</vt:lpstr>
      <vt:lpstr>Barplot: geom_bar()</vt:lpstr>
      <vt:lpstr>Histogram: geom_histogram()</vt:lpstr>
      <vt:lpstr>Histogram: geom_histogram()</vt:lpstr>
      <vt:lpstr>Histogram: geom_histogram()</vt:lpstr>
      <vt:lpstr>Histogram: geom_histogram()</vt:lpstr>
      <vt:lpstr>Density: geom_density()</vt:lpstr>
      <vt:lpstr>Density: geom_density()</vt:lpstr>
      <vt:lpstr>Scatter: geom_point()</vt:lpstr>
      <vt:lpstr>Scatter: geom_point()</vt:lpstr>
      <vt:lpstr>Boxplot: geom_boxplot()</vt:lpstr>
      <vt:lpstr>Faceting</vt:lpstr>
      <vt:lpstr>Faceting</vt:lpstr>
      <vt:lpstr>Faceting: facet_wrap()</vt:lpstr>
      <vt:lpstr>Faceting: facet_grid()</vt:lpstr>
      <vt:lpstr>Faceting: Difference?</vt:lpstr>
      <vt:lpstr>Faceting: Difference?</vt:lpstr>
      <vt:lpstr>Faceting: Difference?</vt:lpstr>
      <vt:lpstr>Faceting: Difference?</vt:lpstr>
      <vt:lpstr>Set up Title and Axis Labels</vt:lpstr>
      <vt:lpstr>Annotations</vt:lpstr>
      <vt:lpstr>Annotations</vt:lpstr>
      <vt:lpstr>Annotations</vt:lpstr>
      <vt:lpstr>Theme</vt:lpstr>
      <vt:lpstr>Theme: theme_grey()</vt:lpstr>
      <vt:lpstr>Theme: theme_bw()</vt:lpstr>
      <vt:lpstr>Theme: theme_classic()</vt:lpstr>
      <vt:lpstr>Theme: theme()</vt:lpstr>
      <vt:lpstr>Theme: theme()</vt:lpstr>
      <vt:lpstr>Save: ggsave()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R &amp; Database for Data Analytics</dc:title>
  <dc:creator>Aep Hidayatuloh</dc:creator>
  <cp:lastModifiedBy>aef.stk@gmail.com</cp:lastModifiedBy>
  <cp:revision>327</cp:revision>
  <dcterms:created xsi:type="dcterms:W3CDTF">2017-11-01T10:04:37Z</dcterms:created>
  <dcterms:modified xsi:type="dcterms:W3CDTF">2017-12-25T14:52:58Z</dcterms:modified>
</cp:coreProperties>
</file>