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19" r:id="rId4"/>
    <p:sldId id="257" r:id="rId5"/>
    <p:sldId id="258" r:id="rId6"/>
    <p:sldId id="282" r:id="rId7"/>
    <p:sldId id="322" r:id="rId8"/>
    <p:sldId id="260" r:id="rId9"/>
    <p:sldId id="261" r:id="rId10"/>
    <p:sldId id="293" r:id="rId11"/>
    <p:sldId id="296" r:id="rId12"/>
    <p:sldId id="297" r:id="rId13"/>
    <p:sldId id="298" r:id="rId14"/>
    <p:sldId id="294" r:id="rId15"/>
    <p:sldId id="295" r:id="rId16"/>
    <p:sldId id="309" r:id="rId17"/>
    <p:sldId id="267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3" r:id="rId28"/>
    <p:sldId id="288" r:id="rId29"/>
    <p:sldId id="263" r:id="rId30"/>
    <p:sldId id="324" r:id="rId31"/>
    <p:sldId id="269" r:id="rId32"/>
    <p:sldId id="325" r:id="rId33"/>
    <p:sldId id="328" r:id="rId34"/>
    <p:sldId id="264" r:id="rId35"/>
    <p:sldId id="265" r:id="rId36"/>
    <p:sldId id="326" r:id="rId37"/>
    <p:sldId id="273" r:id="rId38"/>
    <p:sldId id="274" r:id="rId39"/>
    <p:sldId id="275" r:id="rId40"/>
    <p:sldId id="276" r:id="rId41"/>
    <p:sldId id="277" r:id="rId42"/>
    <p:sldId id="278" r:id="rId43"/>
    <p:sldId id="284" r:id="rId44"/>
    <p:sldId id="285" r:id="rId45"/>
    <p:sldId id="2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iny Apps Build Interactive Web Applications With R" id="{266CBA9B-60A6-4C96-99B8-FA72797A05C1}">
          <p14:sldIdLst>
            <p14:sldId id="256"/>
          </p14:sldIdLst>
        </p14:section>
        <p14:section name="Summary Section" id="{F56D80D7-F15D-4EB1-910B-82B984440424}">
          <p14:sldIdLst>
            <p14:sldId id="327"/>
          </p14:sldIdLst>
        </p14:section>
        <p14:section name="Introduction" id="{8A7F6992-3C0B-4671-B8BB-C2489AFF8416}">
          <p14:sldIdLst>
            <p14:sldId id="319"/>
            <p14:sldId id="257"/>
            <p14:sldId id="258"/>
            <p14:sldId id="282"/>
          </p14:sldIdLst>
        </p14:section>
        <p14:section name="Basic Shiny App" id="{C5BA1BD2-D1F3-438F-B4E6-B7AB1C75D926}">
          <p14:sldIdLst>
            <p14:sldId id="322"/>
            <p14:sldId id="260"/>
            <p14:sldId id="261"/>
            <p14:sldId id="293"/>
            <p14:sldId id="296"/>
            <p14:sldId id="297"/>
            <p14:sldId id="298"/>
            <p14:sldId id="294"/>
            <p14:sldId id="295"/>
          </p14:sldIdLst>
        </p14:section>
        <p14:section name="Widgets" id="{7AF424B3-7FDB-45A4-B374-849D06DF4479}">
          <p14:sldIdLst>
            <p14:sldId id="309"/>
            <p14:sldId id="267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Multiple File Shiny" id="{7C1A8D76-EFE5-4BE7-B754-FBB7BD31D39A}">
          <p14:sldIdLst>
            <p14:sldId id="323"/>
            <p14:sldId id="288"/>
            <p14:sldId id="263"/>
            <p14:sldId id="324"/>
            <p14:sldId id="269"/>
          </p14:sldIdLst>
        </p14:section>
        <p14:section name="Create Shiny App" id="{3DF14C40-B46C-43C8-82A8-0D1D914C0FEF}">
          <p14:sldIdLst>
            <p14:sldId id="325"/>
            <p14:sldId id="328"/>
            <p14:sldId id="264"/>
            <p14:sldId id="265"/>
          </p14:sldIdLst>
        </p14:section>
        <p14:section name="Launch The App" id="{21128A51-75C8-476A-AFAB-7A0A0BB08AAE}">
          <p14:sldIdLst>
            <p14:sldId id="326"/>
            <p14:sldId id="273"/>
            <p14:sldId id="274"/>
            <p14:sldId id="275"/>
            <p14:sldId id="276"/>
            <p14:sldId id="277"/>
            <p14:sldId id="278"/>
            <p14:sldId id="284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36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3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7.xml"/><Relationship Id="rId5" Type="http://schemas.openxmlformats.org/officeDocument/2006/relationships/image" Target="../media/image8.png"/><Relationship Id="rId10" Type="http://schemas.openxmlformats.org/officeDocument/2006/relationships/slide" Target="slide16.xml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TCExp1" TargetMode="Externa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4ADDC4-3F12-4485-92AB-CB0CB222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02" y="4051816"/>
            <a:ext cx="3431143" cy="280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BDC3-AB40-4D6C-A8B0-6FBEB80F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02" y="-2"/>
            <a:ext cx="3507598" cy="254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C0CC-54CF-4879-B366-DE5D985F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83" y="1720562"/>
            <a:ext cx="4490216" cy="2525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65C5FA-4339-4162-A2EB-CCA012930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6" t="36709" r="39131" b="13992"/>
          <a:stretch/>
        </p:blipFill>
        <p:spPr>
          <a:xfrm>
            <a:off x="5936974" y="3871050"/>
            <a:ext cx="6255025" cy="298695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A884D44-47D0-4852-B147-920622177A9E}"/>
              </a:ext>
            </a:extLst>
          </p:cNvPr>
          <p:cNvSpPr/>
          <p:nvPr/>
        </p:nvSpPr>
        <p:spPr>
          <a:xfrm flipV="1">
            <a:off x="0" y="-14070"/>
            <a:ext cx="11105322" cy="9303027"/>
          </a:xfrm>
          <a:prstGeom prst="rtTriangle">
            <a:avLst/>
          </a:prstGeom>
          <a:solidFill>
            <a:srgbClr val="2FBDD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7E3A-F29F-43DF-959D-8B126B48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930931"/>
            <a:ext cx="7063409" cy="2445024"/>
          </a:xfrm>
        </p:spPr>
        <p:txBody>
          <a:bodyPr>
            <a:normAutofit/>
          </a:bodyPr>
          <a:lstStyle/>
          <a:p>
            <a:pPr algn="l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Shiny Apps</a:t>
            </a:r>
            <a:b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3100" dirty="0">
                <a:solidFill>
                  <a:schemeClr val="bg1"/>
                </a:solidFill>
              </a:rPr>
              <a:t>Build Interactive Web Applications With R</a:t>
            </a:r>
            <a:endParaRPr lang="en-US" sz="3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B9F7-6367-401A-AFFD-0218B9E46030}"/>
              </a:ext>
            </a:extLst>
          </p:cNvPr>
          <p:cNvSpPr txBox="1"/>
          <p:nvPr/>
        </p:nvSpPr>
        <p:spPr>
          <a:xfrm>
            <a:off x="269826" y="5454908"/>
            <a:ext cx="3297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b="1" dirty="0"/>
              <a:t>Aep Hidayatuloh</a:t>
            </a:r>
          </a:p>
          <a:p>
            <a:r>
              <a:rPr lang="en-US" dirty="0"/>
              <a:t>aephidayatuloh.mail@gmail.com</a:t>
            </a:r>
          </a:p>
        </p:txBody>
      </p:sp>
    </p:spTree>
    <p:extLst>
      <p:ext uri="{BB962C8B-B14F-4D97-AF65-F5344CB8AC3E}">
        <p14:creationId xmlns:p14="http://schemas.microsoft.com/office/powerpoint/2010/main" val="86368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8D3BD9-FA3C-4728-BC74-BF75A601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3259" b="26933"/>
          <a:stretch/>
        </p:blipFill>
        <p:spPr>
          <a:xfrm>
            <a:off x="1390135" y="2394857"/>
            <a:ext cx="9455191" cy="3618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1390134" y="2565693"/>
            <a:ext cx="9411730" cy="381433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1390134" y="2964727"/>
            <a:ext cx="3181865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Sidebar/Input Panel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70F4E-CC20-4CB8-A59E-705A42D7DD74}"/>
              </a:ext>
            </a:extLst>
          </p:cNvPr>
          <p:cNvSpPr/>
          <p:nvPr/>
        </p:nvSpPr>
        <p:spPr>
          <a:xfrm>
            <a:off x="4688113" y="2964727"/>
            <a:ext cx="6113751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accent1"/>
                </a:solidFill>
              </a:rPr>
              <a:t>           Main/Output Panel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 Code – Single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err="1"/>
              <a:t>ui</a:t>
            </a:r>
            <a:r>
              <a:rPr lang="en-US" sz="2000" b="0" dirty="0"/>
              <a:t> &amp; server in a file named</a:t>
            </a:r>
            <a:r>
              <a:rPr lang="en-US" b="0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67FD5-4B4E-4669-9096-52D2364A9DF6}"/>
              </a:ext>
            </a:extLst>
          </p:cNvPr>
          <p:cNvSpPr/>
          <p:nvPr/>
        </p:nvSpPr>
        <p:spPr>
          <a:xfrm>
            <a:off x="1020416" y="2680062"/>
            <a:ext cx="9706708" cy="2298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7280B-A80A-45B2-8348-108F8F614A58}"/>
              </a:ext>
            </a:extLst>
          </p:cNvPr>
          <p:cNvSpPr/>
          <p:nvPr/>
        </p:nvSpPr>
        <p:spPr>
          <a:xfrm>
            <a:off x="1127031" y="5450505"/>
            <a:ext cx="5703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means </a:t>
            </a:r>
            <a:r>
              <a:rPr lang="en-US" sz="2000" i="1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session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argument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2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 Code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305CA-74F8-490F-AAB8-326321CA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" y="1450354"/>
            <a:ext cx="8503920" cy="454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876E1-0A0A-4832-8CAD-85BC474B8A3F}"/>
              </a:ext>
            </a:extLst>
          </p:cNvPr>
          <p:cNvSpPr txBox="1"/>
          <p:nvPr/>
        </p:nvSpPr>
        <p:spPr>
          <a:xfrm>
            <a:off x="9260114" y="1690688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or Multiple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BF7A-D2C6-4F3B-9505-F3E5BA0E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06" y="2964483"/>
            <a:ext cx="3931920" cy="36278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946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402A-664C-4CD0-99D0-437B00F6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01" y="1359157"/>
            <a:ext cx="4070805" cy="52350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F45FA6-CB1A-4DCB-80BC-36EA3A010E1C}"/>
              </a:ext>
            </a:extLst>
          </p:cNvPr>
          <p:cNvGrpSpPr/>
          <p:nvPr/>
        </p:nvGrpSpPr>
        <p:grpSpPr>
          <a:xfrm>
            <a:off x="5297716" y="1321356"/>
            <a:ext cx="5691680" cy="369332"/>
            <a:chOff x="2191657" y="1321356"/>
            <a:chExt cx="5691680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2C467-6F55-4FBD-B428-650518ADAA3A}"/>
                </a:ext>
              </a:extLst>
            </p:cNvPr>
            <p:cNvCxnSpPr/>
            <p:nvPr/>
          </p:nvCxnSpPr>
          <p:spPr>
            <a:xfrm>
              <a:off x="2191657" y="1524000"/>
              <a:ext cx="3135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869C4-1D73-461D-A8B0-81A69807E7AA}"/>
                </a:ext>
              </a:extLst>
            </p:cNvPr>
            <p:cNvSpPr txBox="1"/>
            <p:nvPr/>
          </p:nvSpPr>
          <p:spPr>
            <a:xfrm>
              <a:off x="5486399" y="1321356"/>
              <a:ext cx="239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Load the shiny package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8E1413-F54A-4073-B7D2-063816222D00}"/>
              </a:ext>
            </a:extLst>
          </p:cNvPr>
          <p:cNvGrpSpPr/>
          <p:nvPr/>
        </p:nvGrpSpPr>
        <p:grpSpPr>
          <a:xfrm>
            <a:off x="6241143" y="2272040"/>
            <a:ext cx="3479092" cy="369332"/>
            <a:chOff x="3156852" y="1321356"/>
            <a:chExt cx="347909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B10CF7-E24F-433A-BA41-B1E7777DE5C7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C87EAA-1B4D-43C9-8C06-D705D64EA69D}"/>
                </a:ext>
              </a:extLst>
            </p:cNvPr>
            <p:cNvSpPr txBox="1"/>
            <p:nvPr/>
          </p:nvSpPr>
          <p:spPr>
            <a:xfrm>
              <a:off x="5486399" y="1321356"/>
              <a:ext cx="114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App’s title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E63F3B-0853-4C40-B74D-28FCF91F09E6}"/>
              </a:ext>
            </a:extLst>
          </p:cNvPr>
          <p:cNvGrpSpPr/>
          <p:nvPr/>
        </p:nvGrpSpPr>
        <p:grpSpPr>
          <a:xfrm>
            <a:off x="8309434" y="3744686"/>
            <a:ext cx="2841206" cy="957940"/>
            <a:chOff x="8309434" y="3744686"/>
            <a:chExt cx="2841206" cy="9579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8538322" y="4038990"/>
              <a:ext cx="2612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Slider as interactive input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309434" y="3744686"/>
              <a:ext cx="101600" cy="9579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F45E8B-099B-4F78-B7FE-E07FA3E87005}"/>
              </a:ext>
            </a:extLst>
          </p:cNvPr>
          <p:cNvGrpSpPr/>
          <p:nvPr/>
        </p:nvGrpSpPr>
        <p:grpSpPr>
          <a:xfrm>
            <a:off x="7643417" y="3237241"/>
            <a:ext cx="3018991" cy="1668581"/>
            <a:chOff x="7643417" y="3237241"/>
            <a:chExt cx="3018991" cy="16685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D8430C-DB9C-466D-86D0-A91533810DA5}"/>
                </a:ext>
              </a:extLst>
            </p:cNvPr>
            <p:cNvSpPr txBox="1"/>
            <p:nvPr/>
          </p:nvSpPr>
          <p:spPr>
            <a:xfrm>
              <a:off x="8563435" y="3237241"/>
              <a:ext cx="2098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Sidebar/Input Panel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2ECDAF-88F5-4D92-9DB7-A448A90FC03A}"/>
                </a:ext>
              </a:extLst>
            </p:cNvPr>
            <p:cNvGrpSpPr/>
            <p:nvPr/>
          </p:nvGrpSpPr>
          <p:grpSpPr>
            <a:xfrm>
              <a:off x="7643417" y="3468717"/>
              <a:ext cx="767617" cy="1437105"/>
              <a:chOff x="7643417" y="3468717"/>
              <a:chExt cx="767617" cy="1437105"/>
            </a:xfrm>
          </p:grpSpPr>
          <p:sp>
            <p:nvSpPr>
              <p:cNvPr id="23" name="Right Bracket 22">
                <a:extLst>
                  <a:ext uri="{FF2B5EF4-FFF2-40B4-BE49-F238E27FC236}">
                    <a16:creationId xmlns:a16="http://schemas.microsoft.com/office/drawing/2014/main" id="{A13CBDF5-A24B-4DC8-A680-36F5739C7915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BD382A-7C79-4770-91A1-F4FD1D32D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E3953-3F13-4468-B31E-581D9B0DE36F}"/>
              </a:ext>
            </a:extLst>
          </p:cNvPr>
          <p:cNvGrpSpPr/>
          <p:nvPr/>
        </p:nvGrpSpPr>
        <p:grpSpPr>
          <a:xfrm>
            <a:off x="7650672" y="5069504"/>
            <a:ext cx="2966091" cy="1189417"/>
            <a:chOff x="7650672" y="5069504"/>
            <a:chExt cx="2966091" cy="11894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B7599-DAA0-4AAD-B740-264BF1573B41}"/>
                </a:ext>
              </a:extLst>
            </p:cNvPr>
            <p:cNvSpPr txBox="1"/>
            <p:nvPr/>
          </p:nvSpPr>
          <p:spPr>
            <a:xfrm>
              <a:off x="8570690" y="5069504"/>
              <a:ext cx="2046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Main/Output Panel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8A26F6-30FC-495A-BE5F-5FC6CBD4F095}"/>
                </a:ext>
              </a:extLst>
            </p:cNvPr>
            <p:cNvGrpSpPr/>
            <p:nvPr/>
          </p:nvGrpSpPr>
          <p:grpSpPr>
            <a:xfrm>
              <a:off x="7650672" y="5300981"/>
              <a:ext cx="767617" cy="957940"/>
              <a:chOff x="7643417" y="3468717"/>
              <a:chExt cx="767617" cy="1437105"/>
            </a:xfrm>
          </p:grpSpPr>
          <p:sp>
            <p:nvSpPr>
              <p:cNvPr id="33" name="Right Bracket 32">
                <a:extLst>
                  <a:ext uri="{FF2B5EF4-FFF2-40B4-BE49-F238E27FC236}">
                    <a16:creationId xmlns:a16="http://schemas.microsoft.com/office/drawing/2014/main" id="{98BB32D8-91CF-4C92-AB5D-A51A12266660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791D823-92F5-40CB-9962-7903DCB18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07200" y="5646612"/>
            <a:ext cx="3911151" cy="369332"/>
            <a:chOff x="3351903" y="1321356"/>
            <a:chExt cx="4778300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1903" y="1524000"/>
              <a:ext cx="197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from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EE8FF-8BC4-4563-B3F3-7E1AA32FBBFE}"/>
              </a:ext>
            </a:extLst>
          </p:cNvPr>
          <p:cNvGrpSpPr/>
          <p:nvPr/>
        </p:nvGrpSpPr>
        <p:grpSpPr>
          <a:xfrm>
            <a:off x="635994" y="2786551"/>
            <a:ext cx="3592400" cy="3585217"/>
            <a:chOff x="635994" y="2786551"/>
            <a:chExt cx="3592400" cy="358521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3126951" y="2971217"/>
              <a:ext cx="1101443" cy="3400551"/>
              <a:chOff x="7643417" y="3468717"/>
              <a:chExt cx="1101443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580" y="3468717"/>
                <a:ext cx="1097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635994" y="2786551"/>
              <a:ext cx="2479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with Sidebar Panel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0AB8A-FCCD-45D0-9E96-13DBA1FEB413}"/>
              </a:ext>
            </a:extLst>
          </p:cNvPr>
          <p:cNvGrpSpPr/>
          <p:nvPr/>
        </p:nvGrpSpPr>
        <p:grpSpPr>
          <a:xfrm>
            <a:off x="1670643" y="1823927"/>
            <a:ext cx="2275600" cy="4668944"/>
            <a:chOff x="1670643" y="1823927"/>
            <a:chExt cx="2275600" cy="46689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2F63DC-F529-4DBF-9D26-2B44F53245FA}"/>
                </a:ext>
              </a:extLst>
            </p:cNvPr>
            <p:cNvSpPr txBox="1"/>
            <p:nvPr/>
          </p:nvSpPr>
          <p:spPr>
            <a:xfrm>
              <a:off x="1670643" y="1823927"/>
              <a:ext cx="144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UI</a:t>
              </a: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A89BDE5A-2C87-41AA-B5D3-83ED14047BFC}"/>
                </a:ext>
              </a:extLst>
            </p:cNvPr>
            <p:cNvSpPr/>
            <p:nvPr/>
          </p:nvSpPr>
          <p:spPr>
            <a:xfrm flipH="1">
              <a:off x="3768354" y="2008593"/>
              <a:ext cx="177888" cy="448427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80C0292-C5D5-44F2-A7E5-4F32C6871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014" y="2008593"/>
              <a:ext cx="826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2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AB1F631-46BA-4F2A-A096-F15E8138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28" y="1557018"/>
            <a:ext cx="5459433" cy="503721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F2C9D8-AB95-412E-9676-43696C440B18}"/>
              </a:ext>
            </a:extLst>
          </p:cNvPr>
          <p:cNvGrpSpPr/>
          <p:nvPr/>
        </p:nvGrpSpPr>
        <p:grpSpPr>
          <a:xfrm>
            <a:off x="8557818" y="4644570"/>
            <a:ext cx="2187567" cy="471926"/>
            <a:chOff x="8557818" y="4644570"/>
            <a:chExt cx="2187567" cy="4719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8930208" y="4692130"/>
              <a:ext cx="1815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histogram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557818" y="4644570"/>
              <a:ext cx="165270" cy="4719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21714" y="6198155"/>
            <a:ext cx="4317546" cy="369332"/>
            <a:chOff x="2855406" y="1321356"/>
            <a:chExt cx="5274797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2855406" y="1506022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Run the app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1C39F-0E36-45FC-94AF-F1B1416A50A6}"/>
              </a:ext>
            </a:extLst>
          </p:cNvPr>
          <p:cNvGrpSpPr/>
          <p:nvPr/>
        </p:nvGrpSpPr>
        <p:grpSpPr>
          <a:xfrm>
            <a:off x="217468" y="3443908"/>
            <a:ext cx="3140066" cy="2100549"/>
            <a:chOff x="217468" y="3443908"/>
            <a:chExt cx="3140066" cy="21005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2589917" y="3744686"/>
              <a:ext cx="767617" cy="1799771"/>
              <a:chOff x="7643417" y="3468717"/>
              <a:chExt cx="767617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217468" y="3443908"/>
              <a:ext cx="22829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output with 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output$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outputId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7D5C4-EF83-48F9-95A5-27DD428F7E62}"/>
              </a:ext>
            </a:extLst>
          </p:cNvPr>
          <p:cNvGrpSpPr/>
          <p:nvPr/>
        </p:nvGrpSpPr>
        <p:grpSpPr>
          <a:xfrm>
            <a:off x="322128" y="1655461"/>
            <a:ext cx="2558663" cy="4193795"/>
            <a:chOff x="322128" y="1655461"/>
            <a:chExt cx="2558663" cy="41937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3553B6-1193-4B94-83A7-09247C870C43}"/>
                </a:ext>
              </a:extLst>
            </p:cNvPr>
            <p:cNvSpPr txBox="1"/>
            <p:nvPr/>
          </p:nvSpPr>
          <p:spPr>
            <a:xfrm>
              <a:off x="322128" y="1655461"/>
              <a:ext cx="1850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Server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76AD6C-6091-4304-8C0C-057B5AC664FD}"/>
                </a:ext>
              </a:extLst>
            </p:cNvPr>
            <p:cNvGrpSpPr/>
            <p:nvPr/>
          </p:nvGrpSpPr>
          <p:grpSpPr>
            <a:xfrm flipH="1">
              <a:off x="2113174" y="1840127"/>
              <a:ext cx="767617" cy="4009129"/>
              <a:chOff x="7643417" y="3468717"/>
              <a:chExt cx="767617" cy="1437105"/>
            </a:xfrm>
          </p:grpSpPr>
          <p:sp>
            <p:nvSpPr>
              <p:cNvPr id="46" name="Right Bracket 45">
                <a:extLst>
                  <a:ext uri="{FF2B5EF4-FFF2-40B4-BE49-F238E27FC236}">
                    <a16:creationId xmlns:a16="http://schemas.microsoft.com/office/drawing/2014/main" id="{4AE8B30C-C88A-414A-8BBE-15B343B6845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161444-F28A-4EA6-ADF9-804F12DF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0F7EE-DE7D-47D9-A3AD-30E8CF7BBF43}"/>
              </a:ext>
            </a:extLst>
          </p:cNvPr>
          <p:cNvGrpSpPr/>
          <p:nvPr/>
        </p:nvGrpSpPr>
        <p:grpSpPr>
          <a:xfrm>
            <a:off x="6865256" y="3482534"/>
            <a:ext cx="4070805" cy="646331"/>
            <a:chOff x="3156852" y="1208710"/>
            <a:chExt cx="4973351" cy="64633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1522AE-A4CB-4E0A-8DB4-93AF2E95CE26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D9DB69-FFC0-43D8-B786-B05DC35D1B54}"/>
                </a:ext>
              </a:extLst>
            </p:cNvPr>
            <p:cNvSpPr txBox="1"/>
            <p:nvPr/>
          </p:nvSpPr>
          <p:spPr>
            <a:xfrm>
              <a:off x="5486399" y="1208710"/>
              <a:ext cx="2643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Render the </a:t>
              </a:r>
              <a:r>
                <a:rPr lang="en-US" b="1" dirty="0" err="1"/>
                <a:t>ouput</a:t>
              </a:r>
              <a:r>
                <a:rPr lang="en-US" b="1" dirty="0"/>
                <a:t> </a:t>
              </a:r>
              <a:r>
                <a:rPr lang="en-US" dirty="0"/>
                <a:t>(</a:t>
              </a:r>
              <a:r>
                <a:rPr lang="en-US" dirty="0" err="1"/>
                <a:t>i.e</a:t>
              </a:r>
              <a:r>
                <a:rPr lang="en-US" dirty="0"/>
                <a:t> histogram plot)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BA259B-B430-4BCD-BE43-070CED18A4A2}"/>
              </a:ext>
            </a:extLst>
          </p:cNvPr>
          <p:cNvGrpSpPr/>
          <p:nvPr/>
        </p:nvGrpSpPr>
        <p:grpSpPr>
          <a:xfrm>
            <a:off x="8689410" y="2245760"/>
            <a:ext cx="2081629" cy="1498925"/>
            <a:chOff x="8689410" y="2245760"/>
            <a:chExt cx="2081629" cy="1498925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F0B6404D-95C6-4312-BB46-2818FB687B12}"/>
                </a:ext>
              </a:extLst>
            </p:cNvPr>
            <p:cNvSpPr/>
            <p:nvPr/>
          </p:nvSpPr>
          <p:spPr>
            <a:xfrm>
              <a:off x="8689410" y="2245760"/>
              <a:ext cx="240798" cy="14989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844D6D-3324-4239-A9A6-EBFE3B553F43}"/>
                </a:ext>
              </a:extLst>
            </p:cNvPr>
            <p:cNvSpPr txBox="1"/>
            <p:nvPr/>
          </p:nvSpPr>
          <p:spPr>
            <a:xfrm>
              <a:off x="8991898" y="2672056"/>
              <a:ext cx="1779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Comment in the </a:t>
              </a:r>
            </a:p>
            <a:p>
              <a:pPr algn="ctr"/>
              <a:r>
                <a:rPr lang="en-US" b="1" dirty="0"/>
                <a:t>script using </a:t>
              </a:r>
              <a:r>
                <a:rPr lang="en-US" b="1" i="1" dirty="0"/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Widgets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Widgets or input user interface allows user to interactively update the value of shiny app</a:t>
            </a:r>
          </a:p>
          <a:p>
            <a:pPr algn="ctr"/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placeholder =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F524-7EC6-4AB8-83A2-8F49BBDD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99" y="3212205"/>
            <a:ext cx="239077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B8636-2D7A-404F-8CA0-04C07B095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622" y="3221730"/>
            <a:ext cx="2371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Text Area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height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cols = NULL, rows = NULL, placeholder = NULL, resize = NULL)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A6D11-C3E7-46CC-A2C3-93F0502C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64" y="3221730"/>
            <a:ext cx="2381250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5BA6F-65AA-480D-B1F6-4EF44394B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5" y="3221729"/>
            <a:ext cx="2381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Numeric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value, min = NA, max = NA, step = NA,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6ACEE-7DE7-4836-A657-9E999141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27" y="3221729"/>
            <a:ext cx="2381250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7D727-0F01-41FB-BD95-5C875844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5" y="3221729"/>
            <a:ext cx="23812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7619-581D-4D94-987F-3344112C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828D4E0-2AD3-4C49-BEFD-FF55BB7165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764637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A7F6992-3C0B-4671-B8BB-C2489AFF8416}">
                    <psuz:zmPr id="{6F9FE205-46F6-4043-95D9-082CC6878E8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5BA1BD2-D1F3-438F-B4E6-B7AB1C75D926}">
                    <psuz:zmPr id="{26B45562-A8C5-4E6B-9312-853BBF0FB0B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AF424B3-7FDB-45A4-B374-849D06DF4479}">
                    <psuz:zmPr id="{E46C1755-D1DB-4761-8CE3-9E51EFFD0D0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1A8D76-EFE5-4BE7-B754-FBB7BD31D39A}">
                    <psuz:zmPr id="{D8B3BEE1-576E-4CD5-9E16-1CDCBF27ABC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F14C40-B46C-43C8-82A8-0D1D914C0FEF}">
                    <psuz:zmPr id="{F7A4C81D-1265-4F62-AAB1-87D6CD5E86E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1128A51-75C8-476A-AFAB-7A0A0BB08AAE}">
                    <psuz:zmPr id="{CA36E352-B1AC-4FF8-B903-B3FF4AF32D3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828D4E0-2AD3-4C49-BEFD-FF55BB71650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25823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4210F4-ED7F-410B-BC08-E492FE24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5" y="3221729"/>
            <a:ext cx="2371725" cy="235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F7987-D239-42FE-8E8D-C4C857D1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27" y="3221729"/>
            <a:ext cx="2381250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Slider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min, max, value, step = NULL, round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NULL, locale = NULL, ticks = TRUE, animate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",", pre = NULL, post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timeFormat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dragRange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45758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Checkbox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FALSE, width = NULL)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8EB1-14AF-43C4-B505-B1F962EF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52" y="3221729"/>
            <a:ext cx="2371725" cy="1838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0EBA0-3814-4F22-972D-E7A3F599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1729"/>
            <a:ext cx="2371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C30538-636A-410B-937E-8248EC17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9" y="3222175"/>
            <a:ext cx="244792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00E1E-FD9A-431E-8DA2-46FBD28C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89" y="3212650"/>
            <a:ext cx="2457450" cy="2238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Checkbox Group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checkboxGroupInput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</p:spTree>
    <p:extLst>
      <p:ext uri="{BB962C8B-B14F-4D97-AF65-F5344CB8AC3E}">
        <p14:creationId xmlns:p14="http://schemas.microsoft.com/office/powerpoint/2010/main" val="27961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4098E-57F5-4BEA-911A-9183C86A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9" y="3240778"/>
            <a:ext cx="2428875" cy="3362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Date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NULL, min = NULL, max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A31B3-281E-4E49-B0AC-A54931FD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52" y="3240778"/>
            <a:ext cx="2438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6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6FA0D-9533-493F-AECF-00AA196F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9" y="3240778"/>
            <a:ext cx="2457450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6526E-012F-46A0-ABDE-49657977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52" y="3240778"/>
            <a:ext cx="2438400" cy="207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Date Range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dateRangeInput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start = NULL, end = NULL, min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NULL,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separator = " to 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9061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File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multiple = FALSE, accept = NULL, width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buttonLabel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"Browse...", placeholder = "No file selected")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1788A-54F0-403A-8524-0C728693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35" y="3084761"/>
            <a:ext cx="6803415" cy="1523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04196-AAE7-4DFA-9E7A-7F6C620D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835" y="4747234"/>
            <a:ext cx="6803415" cy="15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19FFD-6CF3-4F04-B7F2-9928D64C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3231700"/>
            <a:ext cx="2476500" cy="22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692315-27E4-44BF-9ADA-E0134D46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001" y="3231700"/>
            <a:ext cx="2486025" cy="221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– Radio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</p:spTree>
    <p:extLst>
      <p:ext uri="{BB962C8B-B14F-4D97-AF65-F5344CB8AC3E}">
        <p14:creationId xmlns:p14="http://schemas.microsoft.com/office/powerpoint/2010/main" val="198878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File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Shiny App with Two File,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ui.R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server.R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b="1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4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ui.R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server.R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9418A-272F-4314-8421-700947A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8D51-61A1-403F-9222-56BDA6B9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4F56D-4FEE-47FC-97B2-B9F50F29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9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000" dirty="0"/>
              <a:t>All processes are done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1400" dirty="0"/>
          </a:p>
          <a:p>
            <a:r>
              <a:rPr lang="en-US" sz="2000" dirty="0"/>
              <a:t>All generated objects (vector, table, plot, text, UI etc.) based on input should be created in reactive function (reactive(), render*(), observe() etc.).</a:t>
            </a:r>
          </a:p>
          <a:p>
            <a:pPr lvl="1"/>
            <a:r>
              <a:rPr lang="en-US" sz="1800" dirty="0"/>
              <a:t>render*()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*Output()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62880"/>
              </p:ext>
            </p:extLst>
          </p:nvPr>
        </p:nvGraphicFramePr>
        <p:xfrm>
          <a:off x="1955999" y="3261360"/>
          <a:ext cx="828000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40001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140001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ui.R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server.R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tableOutput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renderTable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uiOutput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renderUI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plotOutput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renderPlot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printOutput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renderPrint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textOutput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89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Simple Shiny App</a:t>
            </a: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7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77C9E-2AC4-4F9A-89F6-8A50FD9C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49C0F-EC6F-4560-9D85-3D7FD42580BA}"/>
              </a:ext>
            </a:extLst>
          </p:cNvPr>
          <p:cNvSpPr txBox="1"/>
          <p:nvPr/>
        </p:nvSpPr>
        <p:spPr>
          <a:xfrm>
            <a:off x="3038622" y="2610116"/>
            <a:ext cx="59365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Programming is a skill best acquired by practice and example rather than from books.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-Alan Turing-</a:t>
            </a:r>
          </a:p>
        </p:txBody>
      </p:sp>
    </p:spTree>
    <p:extLst>
      <p:ext uri="{BB962C8B-B14F-4D97-AF65-F5344CB8AC3E}">
        <p14:creationId xmlns:p14="http://schemas.microsoft.com/office/powerpoint/2010/main" val="3288357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21878C-C1EA-4954-A9FA-1DE31004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15" y="1239711"/>
            <a:ext cx="8583061" cy="53644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Simple Statistical Descriptive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405485" y="1550555"/>
            <a:ext cx="3468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single file app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r>
              <a:rPr lang="en-US" dirty="0"/>
              <a:t>)  and multiple file to display statistical descriptive from the typed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as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by space, convert list object as vector using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convert as numeric vector with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Last, compute simple statistics with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F59C96-2095-4154-AEC6-1AE32EAD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0027" y="1747841"/>
            <a:ext cx="6492773" cy="3547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670B5-1C4B-4544-84F3-49F08C0C6149}"/>
              </a:ext>
            </a:extLst>
          </p:cNvPr>
          <p:cNvSpPr txBox="1"/>
          <p:nvPr/>
        </p:nvSpPr>
        <p:spPr>
          <a:xfrm>
            <a:off x="6362032" y="3812712"/>
            <a:ext cx="35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app’s full code is available on </a:t>
            </a:r>
            <a:r>
              <a:rPr lang="en-US" dirty="0">
                <a:hlinkClick r:id="rId5"/>
              </a:rPr>
              <a:t>http://bit.ly/STCExp1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CB-422E-44DF-8261-DF82C46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shiny apps template from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2A2-721B-4ED1-9E68-813E645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5" y="2415381"/>
            <a:ext cx="158115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1144243" y="3843131"/>
            <a:ext cx="1581150" cy="27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5868-CA6F-438B-87D7-1C60FCB3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06" y="2415381"/>
            <a:ext cx="52101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53E30-538D-4243-9D6C-A7D15A29F338}"/>
              </a:ext>
            </a:extLst>
          </p:cNvPr>
          <p:cNvSpPr txBox="1"/>
          <p:nvPr/>
        </p:nvSpPr>
        <p:spPr>
          <a:xfrm>
            <a:off x="4607831" y="4950553"/>
            <a:ext cx="5029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Application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/>
              <a:t>Single File (</a:t>
            </a:r>
            <a:r>
              <a:rPr lang="en-US" b="1" dirty="0" err="1"/>
              <a:t>app.R</a:t>
            </a:r>
            <a:r>
              <a:rPr lang="en-US" b="1" dirty="0"/>
              <a:t>)</a:t>
            </a:r>
            <a:r>
              <a:rPr lang="en-US" dirty="0"/>
              <a:t> or </a:t>
            </a:r>
          </a:p>
          <a:p>
            <a:pPr indent="287338"/>
            <a:r>
              <a:rPr lang="en-US" b="1" dirty="0"/>
              <a:t>Multiple File (</a:t>
            </a:r>
            <a:r>
              <a:rPr lang="en-US" b="1" dirty="0" err="1"/>
              <a:t>ui.R</a:t>
            </a:r>
            <a:r>
              <a:rPr lang="en-US" b="1" dirty="0"/>
              <a:t>/</a:t>
            </a:r>
            <a:r>
              <a:rPr lang="en-US" b="1" dirty="0" err="1"/>
              <a:t>server.R</a:t>
            </a:r>
            <a:r>
              <a:rPr lang="en-US" b="1" dirty="0"/>
              <a:t>) </a:t>
            </a:r>
            <a:r>
              <a:rPr lang="en-US" dirty="0"/>
              <a:t>for Application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folder for created shiny apps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964246" y="3723861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Deploy And Publish Shiny App</a:t>
            </a: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1C2-6252-420A-B8C1-B09A006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224-03AD-467B-8682-F4C284F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deploy the apps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8AFB-7EA3-4E77-AF04-CC82768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809F5C-8ADB-4E65-9418-0A690B4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2828"/>
              </p:ext>
            </p:extLst>
          </p:nvPr>
        </p:nvGraphicFramePr>
        <p:xfrm>
          <a:off x="1286412" y="2618803"/>
          <a:ext cx="9405034" cy="345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450">
                  <a:extLst>
                    <a:ext uri="{9D8B030D-6E8A-4147-A177-3AD203B41FA5}">
                      <a16:colId xmlns:a16="http://schemas.microsoft.com/office/drawing/2014/main" val="399880520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752509629"/>
                    </a:ext>
                  </a:extLst>
                </a:gridCol>
                <a:gridCol w="7343335">
                  <a:extLst>
                    <a:ext uri="{9D8B030D-6E8A-4147-A177-3AD203B41FA5}">
                      <a16:colId xmlns:a16="http://schemas.microsoft.com/office/drawing/2014/main" val="4154717207"/>
                    </a:ext>
                  </a:extLst>
                </a:gridCol>
              </a:tblGrid>
              <a:tr h="1756213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</a:rPr>
                        <a:t>Locally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Wingdings" panose="05000000000000000000" pitchFamily="2" charset="2"/>
                        </a:rPr>
                        <a:t>you can run the apps on your own local machine (local server) or local area network (no need internet access).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67042"/>
                  </a:ext>
                </a:extLst>
              </a:tr>
              <a:tr h="1702227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Web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deploy your apps to the web hosting.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3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Shinyapps.io is free!</a:t>
                      </a:r>
                      <a:endParaRPr kumimoji="0" lang="en-US" sz="2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15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49EB-1A46-4888-AF7B-CF8E0B5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Deploy Your Apps To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2-7C90-4CF0-BA09-7A9C09E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Shiny app to be accessible over the web, so that users only need a web browser and internet access.</a:t>
            </a:r>
          </a:p>
          <a:p>
            <a:r>
              <a:rPr lang="en-US" b="1" dirty="0">
                <a:solidFill>
                  <a:srgbClr val="00B0F0"/>
                </a:solidFill>
              </a:rPr>
              <a:t>Shinyapps.io</a:t>
            </a:r>
            <a:r>
              <a:rPr lang="en-US" dirty="0"/>
              <a:t> is a </a:t>
            </a:r>
            <a:r>
              <a:rPr lang="en-US" u="sng" dirty="0"/>
              <a:t>platform as a service</a:t>
            </a:r>
            <a:r>
              <a:rPr lang="en-US" dirty="0"/>
              <a:t> (PaaS) for hosting Shiny web apps. </a:t>
            </a:r>
          </a:p>
          <a:p>
            <a:r>
              <a:rPr lang="en-US" dirty="0"/>
              <a:t>Before you get started with shinyapps.io, you will need the latest version of the </a:t>
            </a:r>
            <a:r>
              <a:rPr lang="en-US" b="1" dirty="0" err="1">
                <a:solidFill>
                  <a:srgbClr val="00B0F0"/>
                </a:solidFill>
              </a:rPr>
              <a:t>rsconnect</a:t>
            </a:r>
            <a:r>
              <a:rPr lang="en-US" dirty="0"/>
              <a:t> R package,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rsconnect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Create a shinyapps.io account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E0F6-C610-45C3-BC2D-9279830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0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E842-7327-4A9A-BB56-330A0A5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shinyapps.io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CEDD-1209-4500-9374-767E198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https://www.shinyapps.io</a:t>
            </a:r>
            <a:r>
              <a:rPr lang="en-US" dirty="0"/>
              <a:t> and create a new account by sign up or log in if you already have.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1E056-ED79-41D1-8B1B-22AB3AD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4446-CC44-45D2-906B-528F34E96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5650"/>
          <a:stretch/>
        </p:blipFill>
        <p:spPr>
          <a:xfrm>
            <a:off x="2632861" y="3026965"/>
            <a:ext cx="6926279" cy="3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</a:rPr>
              <a:t>Shiny</a:t>
            </a:r>
            <a:r>
              <a:rPr lang="en-US" sz="2400" dirty="0"/>
              <a:t> is an R package that makes it easy to build interactive web applications (apps) straight from R.</a:t>
            </a:r>
          </a:p>
          <a:p>
            <a:pPr lvl="1"/>
            <a:r>
              <a:rPr lang="en-US" sz="2000" dirty="0"/>
              <a:t>i.e. Entry data form, analytic dashboard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default styling of a Shiny application is </a:t>
            </a:r>
            <a:r>
              <a:rPr lang="en-US" sz="2400" b="1" dirty="0">
                <a:solidFill>
                  <a:srgbClr val="00B0F0"/>
                </a:solidFill>
              </a:rPr>
              <a:t>clean and effective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n-US" sz="2400" b="1" dirty="0">
                <a:solidFill>
                  <a:srgbClr val="00B0F0"/>
                </a:solidFill>
              </a:rPr>
              <a:t>Very extensible</a:t>
            </a:r>
            <a:r>
              <a:rPr lang="en-US" sz="2400" b="1" dirty="0"/>
              <a:t> </a:t>
            </a:r>
            <a:r>
              <a:rPr lang="en-US" sz="2400" dirty="0"/>
              <a:t>and it is easy to integrate Shiny applications with your own web content using HTML and CSS.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JavaScript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jQuery</a:t>
            </a:r>
            <a:r>
              <a:rPr lang="en-US" sz="2400" b="1" dirty="0"/>
              <a:t> </a:t>
            </a:r>
            <a:r>
              <a:rPr lang="en-US" sz="2400" dirty="0"/>
              <a:t>can also be used to further extend the scope of Shiny applications.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64D-53E2-4F0F-B2DC-75E048B3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391F6-3027-4B97-A2A5-B1CB187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36" y="2037049"/>
            <a:ext cx="6709012" cy="214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8FE9A-88C4-4E68-A627-F1295F8E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6" y="4500616"/>
            <a:ext cx="7133232" cy="201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7D52-1DB4-4174-9CD6-CF0A9AE94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55B44-DE27-4997-866A-D4AEFC883DBE}"/>
              </a:ext>
            </a:extLst>
          </p:cNvPr>
          <p:cNvSpPr/>
          <p:nvPr/>
        </p:nvSpPr>
        <p:spPr>
          <a:xfrm>
            <a:off x="838200" y="1468200"/>
            <a:ext cx="254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Generate token and copy</a:t>
            </a:r>
          </a:p>
        </p:txBody>
      </p:sp>
    </p:spTree>
    <p:extLst>
      <p:ext uri="{BB962C8B-B14F-4D97-AF65-F5344CB8AC3E}">
        <p14:creationId xmlns:p14="http://schemas.microsoft.com/office/powerpoint/2010/main" val="2040232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F45B5F-EFC5-403C-9248-A627C175B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" y="1481137"/>
            <a:ext cx="8583061" cy="5364413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3D38126C-EBB6-453D-B712-13C98E42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057" y="1989267"/>
            <a:ext cx="6505816" cy="3547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B1FB2-B62E-4383-B981-A378B91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6883D-1D3E-47F0-8E5B-94B9C518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304" y="2074458"/>
            <a:ext cx="16287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56680-1FBD-4066-8A0B-E649E171E447}"/>
              </a:ext>
            </a:extLst>
          </p:cNvPr>
          <p:cNvSpPr/>
          <p:nvPr/>
        </p:nvSpPr>
        <p:spPr>
          <a:xfrm>
            <a:off x="7287901" y="2074458"/>
            <a:ext cx="562437" cy="1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26C-0849-4E2C-B8DC-71E49E4E8E95}"/>
              </a:ext>
            </a:extLst>
          </p:cNvPr>
          <p:cNvSpPr/>
          <p:nvPr/>
        </p:nvSpPr>
        <p:spPr>
          <a:xfrm>
            <a:off x="10660642" y="2088106"/>
            <a:ext cx="562437" cy="23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BE26-874A-4C4F-AA3A-EC5374ED2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028" y="2978195"/>
            <a:ext cx="3667068" cy="26173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AA1AC9-5358-4A1C-AB85-30DE4FC3C53C}"/>
              </a:ext>
            </a:extLst>
          </p:cNvPr>
          <p:cNvSpPr/>
          <p:nvPr/>
        </p:nvSpPr>
        <p:spPr>
          <a:xfrm>
            <a:off x="8241771" y="3564338"/>
            <a:ext cx="3610029" cy="59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90774-3473-4F53-8FDC-3D25D0110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9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B368B-46DD-4D3B-B929-37B18261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463058"/>
            <a:ext cx="5448300" cy="391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1E1C2-BE3A-4B63-847C-0F153650AC8D}"/>
              </a:ext>
            </a:extLst>
          </p:cNvPr>
          <p:cNvSpPr txBox="1"/>
          <p:nvPr/>
        </p:nvSpPr>
        <p:spPr>
          <a:xfrm>
            <a:off x="1020416" y="1750794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and Paste the copied token</a:t>
            </a:r>
          </a:p>
        </p:txBody>
      </p:sp>
    </p:spTree>
    <p:extLst>
      <p:ext uri="{BB962C8B-B14F-4D97-AF65-F5344CB8AC3E}">
        <p14:creationId xmlns:p14="http://schemas.microsoft.com/office/powerpoint/2010/main" val="113316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940D35-32F4-42D1-A24F-A098DCD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14475"/>
            <a:ext cx="5524500" cy="3829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92B-4E06-4127-A421-9941463E8870}"/>
              </a:ext>
            </a:extLst>
          </p:cNvPr>
          <p:cNvSpPr txBox="1"/>
          <p:nvPr/>
        </p:nvSpPr>
        <p:spPr>
          <a:xfrm>
            <a:off x="2952479" y="5962831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created app: </a:t>
            </a:r>
            <a:r>
              <a:rPr lang="en-US" b="1" dirty="0">
                <a:solidFill>
                  <a:srgbClr val="00B0F0"/>
                </a:solidFill>
              </a:rPr>
              <a:t>https://aephidayatuloh.shinyapps.io/Exp1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12D774-3204-4B95-9E57-7305CCD47158}"/>
              </a:ext>
            </a:extLst>
          </p:cNvPr>
          <p:cNvSpPr/>
          <p:nvPr/>
        </p:nvSpPr>
        <p:spPr>
          <a:xfrm flipH="1">
            <a:off x="8189510" y="3889611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255B8-0E6A-4A68-ACF1-7FA45799E893}"/>
              </a:ext>
            </a:extLst>
          </p:cNvPr>
          <p:cNvSpPr/>
          <p:nvPr/>
        </p:nvSpPr>
        <p:spPr>
          <a:xfrm flipH="1">
            <a:off x="9250748" y="6004195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4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08DCD-15EB-413E-AAAA-30E59234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B6279-A2C7-4431-A127-86BB1303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interactive apps for data visualization, i.e. dashboard, spatial maps </a:t>
            </a:r>
            <a:r>
              <a:rPr lang="en-US" dirty="0" err="1"/>
              <a:t>etc</a:t>
            </a:r>
            <a:r>
              <a:rPr lang="en-US" dirty="0"/>
              <a:t>, or data entry form.</a:t>
            </a:r>
          </a:p>
          <a:p>
            <a:r>
              <a:rPr lang="en-US" dirty="0"/>
              <a:t>Shiny apps is very extensible – HTML, CSS, JavaScript and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r>
              <a:rPr lang="en-US" dirty="0"/>
              <a:t>Create Shiny Apps with UI and Server</a:t>
            </a:r>
          </a:p>
          <a:p>
            <a:r>
              <a:rPr lang="en-US" dirty="0"/>
              <a:t>Publish Shiny Apps – local or web; free or paid.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16" y="1767385"/>
            <a:ext cx="5274968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sz="2000" dirty="0"/>
              <a:t>Latest version of </a:t>
            </a:r>
            <a:r>
              <a:rPr lang="en-US" sz="2000" b="1" dirty="0">
                <a:solidFill>
                  <a:srgbClr val="00B0F0"/>
                </a:solidFill>
              </a:rPr>
              <a:t>R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B0F0"/>
                </a:solidFill>
              </a:rPr>
              <a:t>Microsoft R Open</a:t>
            </a:r>
            <a:r>
              <a:rPr lang="en-US" sz="2000" b="1" dirty="0"/>
              <a:t> </a:t>
            </a:r>
            <a:r>
              <a:rPr lang="en-US" sz="2000" dirty="0"/>
              <a:t>(64-bit only)</a:t>
            </a:r>
          </a:p>
          <a:p>
            <a:pPr lvl="1"/>
            <a:r>
              <a:rPr lang="en-US" sz="2000" dirty="0"/>
              <a:t>Latest version of </a:t>
            </a:r>
            <a:r>
              <a:rPr lang="en-US" sz="2000" b="1" dirty="0" err="1">
                <a:solidFill>
                  <a:srgbClr val="00B0F0"/>
                </a:solidFill>
              </a:rPr>
              <a:t>RStudio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F0"/>
                </a:solidFill>
              </a:rPr>
              <a:t>shiny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package</a:t>
            </a:r>
          </a:p>
          <a:p>
            <a:pPr lvl="1"/>
            <a:r>
              <a:rPr lang="en-US" sz="2000" dirty="0"/>
              <a:t>Browser (Mozilla Firefox, Google Chrome etc.)</a:t>
            </a:r>
          </a:p>
          <a:p>
            <a:pPr lvl="1"/>
            <a:endParaRPr lang="en-US" dirty="0"/>
          </a:p>
          <a:p>
            <a:r>
              <a:rPr lang="en-US" dirty="0"/>
              <a:t>Knowledge</a:t>
            </a:r>
          </a:p>
          <a:p>
            <a:pPr lvl="1"/>
            <a:r>
              <a:rPr lang="en-US" sz="2000" dirty="0"/>
              <a:t>R programming</a:t>
            </a:r>
          </a:p>
          <a:p>
            <a:pPr lvl="1"/>
            <a:r>
              <a:rPr lang="en-US" sz="2000" dirty="0"/>
              <a:t>Basic web knowledges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discussed?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  <a:p>
            <a:pPr lvl="1"/>
            <a:r>
              <a:rPr lang="en-US" sz="2000" dirty="0"/>
              <a:t>Basic components of Shiny Apps</a:t>
            </a:r>
          </a:p>
          <a:p>
            <a:pPr lvl="1"/>
            <a:r>
              <a:rPr lang="en-US" sz="2000" dirty="0"/>
              <a:t>Build Simple Interactive Shiny Apps</a:t>
            </a:r>
          </a:p>
          <a:p>
            <a:pPr lvl="1"/>
            <a:endParaRPr lang="en-US" dirty="0"/>
          </a:p>
          <a:p>
            <a:r>
              <a:rPr lang="en-US" dirty="0"/>
              <a:t>Publish Apps</a:t>
            </a:r>
          </a:p>
          <a:p>
            <a:pPr lvl="1"/>
            <a:r>
              <a:rPr lang="en-US" sz="2000" dirty="0"/>
              <a:t>Create and setting account</a:t>
            </a:r>
          </a:p>
          <a:p>
            <a:pPr lvl="1"/>
            <a:r>
              <a:rPr lang="en-US" sz="2000" dirty="0"/>
              <a:t>Publish and access the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AA1D-92D6-49A0-AE28-523A177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Shiny App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88589-90FF-43F3-9A4B-EDD197B6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Layout And Structure Of Shiny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CF82E-B084-4FAA-BB5C-3C7D3EF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DE0-95DF-483C-80D6-988FEDC7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R/Microsoft R Open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R : https://cran.r-project.org/</a:t>
            </a:r>
          </a:p>
          <a:p>
            <a:pPr lvl="1"/>
            <a:r>
              <a:rPr lang="en-US" sz="2000" dirty="0"/>
              <a:t>MRO : https://mran.microsoft.com/open</a:t>
            </a:r>
          </a:p>
          <a:p>
            <a:pPr lvl="1"/>
            <a:r>
              <a:rPr lang="en-US" sz="2000" dirty="0" err="1"/>
              <a:t>RStudio</a:t>
            </a:r>
            <a:r>
              <a:rPr lang="en-US" sz="2000" dirty="0"/>
              <a:t> : https://www.rstudio.com/products/rstudio/download/</a:t>
            </a:r>
          </a:p>
          <a:p>
            <a:r>
              <a:rPr lang="en-US" dirty="0"/>
              <a:t>Install shiny package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6C65-C8A3-4FB6-A5FE-26D6FEFE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774B6-CC4F-4156-A1E5-572A4D260860}"/>
              </a:ext>
            </a:extLst>
          </p:cNvPr>
          <p:cNvSpPr/>
          <p:nvPr/>
        </p:nvSpPr>
        <p:spPr>
          <a:xfrm>
            <a:off x="1020416" y="4033951"/>
            <a:ext cx="9706708" cy="900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 shiny package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("shiny") </a:t>
            </a:r>
          </a:p>
        </p:txBody>
      </p:sp>
    </p:spTree>
    <p:extLst>
      <p:ext uri="{BB962C8B-B14F-4D97-AF65-F5344CB8AC3E}">
        <p14:creationId xmlns:p14="http://schemas.microsoft.com/office/powerpoint/2010/main" val="38720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Shiny!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EE597F-E6FE-470F-BF57-C4ACCB8C7EFD}"/>
              </a:ext>
            </a:extLst>
          </p:cNvPr>
          <p:cNvSpPr/>
          <p:nvPr/>
        </p:nvSpPr>
        <p:spPr>
          <a:xfrm>
            <a:off x="1242646" y="1477358"/>
            <a:ext cx="9706708" cy="1118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of shiny app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354D0-F06D-4922-827A-0213D4B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29" y="2759099"/>
            <a:ext cx="7460342" cy="39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1588</Words>
  <Application>Microsoft Office PowerPoint</Application>
  <PresentationFormat>Widescreen</PresentationFormat>
  <Paragraphs>237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Berlin Sans FB Demi</vt:lpstr>
      <vt:lpstr>Calibri</vt:lpstr>
      <vt:lpstr>Calibri Light</vt:lpstr>
      <vt:lpstr>Courier New</vt:lpstr>
      <vt:lpstr>Wingdings</vt:lpstr>
      <vt:lpstr>Office Theme</vt:lpstr>
      <vt:lpstr>Shiny Apps Build Interactive Web Applications With R</vt:lpstr>
      <vt:lpstr>Outline</vt:lpstr>
      <vt:lpstr>Introduction</vt:lpstr>
      <vt:lpstr>Welcome to Shiny</vt:lpstr>
      <vt:lpstr>Requirement</vt:lpstr>
      <vt:lpstr>What will be discussed?</vt:lpstr>
      <vt:lpstr>Basic Shiny App</vt:lpstr>
      <vt:lpstr>Lets Get Started!</vt:lpstr>
      <vt:lpstr>Hello Shiny!</vt:lpstr>
      <vt:lpstr>Basic Shiny Apps</vt:lpstr>
      <vt:lpstr>Basic Shiny App Code – Single File</vt:lpstr>
      <vt:lpstr>Basic Shiny App Code – Multiple File</vt:lpstr>
      <vt:lpstr>Inspect The App!</vt:lpstr>
      <vt:lpstr>Inspect The App!</vt:lpstr>
      <vt:lpstr>Inspect The App!</vt:lpstr>
      <vt:lpstr>Widgets</vt:lpstr>
      <vt:lpstr>Widgets – Text Input</vt:lpstr>
      <vt:lpstr>Widgets – Text Area Input</vt:lpstr>
      <vt:lpstr>Widgets – Numeric Input</vt:lpstr>
      <vt:lpstr>Widgets – Slider Input</vt:lpstr>
      <vt:lpstr>Widgets – Checkbox Input</vt:lpstr>
      <vt:lpstr>Widgets – Checkbox Group Input</vt:lpstr>
      <vt:lpstr>Widgets – Date Input</vt:lpstr>
      <vt:lpstr>Widgets – Date Range Input</vt:lpstr>
      <vt:lpstr>Widgets – File Input</vt:lpstr>
      <vt:lpstr>Widgets – Radio Buttons</vt:lpstr>
      <vt:lpstr>Multiple File Shiny</vt:lpstr>
      <vt:lpstr>Basic Shiny Apps</vt:lpstr>
      <vt:lpstr>Shiny ui.R and server.R</vt:lpstr>
      <vt:lpstr>Shiny App – Multiple File</vt:lpstr>
      <vt:lpstr>Create the Brain</vt:lpstr>
      <vt:lpstr>Create Shiny App</vt:lpstr>
      <vt:lpstr>PowerPoint Presentation</vt:lpstr>
      <vt:lpstr>Example 1 - Simple Statistical Descriptive</vt:lpstr>
      <vt:lpstr>Using RStudio Menu</vt:lpstr>
      <vt:lpstr>Publish Shiny App</vt:lpstr>
      <vt:lpstr>Deploy Shiny Apps</vt:lpstr>
      <vt:lpstr>Deploy Your Apps To Web</vt:lpstr>
      <vt:lpstr>Create shinyapps.io Account</vt:lpstr>
      <vt:lpstr>Generate Token</vt:lpstr>
      <vt:lpstr>Publish Apps</vt:lpstr>
      <vt:lpstr>Setting Connection</vt:lpstr>
      <vt:lpstr>Apps Name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aef.stk@gmail.com</cp:lastModifiedBy>
  <cp:revision>171</cp:revision>
  <dcterms:created xsi:type="dcterms:W3CDTF">2017-09-09T03:53:51Z</dcterms:created>
  <dcterms:modified xsi:type="dcterms:W3CDTF">2018-09-21T15:19:25Z</dcterms:modified>
</cp:coreProperties>
</file>