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58" r:id="rId8"/>
    <p:sldId id="259" r:id="rId9"/>
    <p:sldId id="260" r:id="rId10"/>
    <p:sldId id="262" r:id="rId11"/>
    <p:sldId id="267" r:id="rId12"/>
    <p:sldId id="268" r:id="rId13"/>
    <p:sldId id="263" r:id="rId14"/>
    <p:sldId id="264" r:id="rId15"/>
    <p:sldId id="269" r:id="rId16"/>
    <p:sldId id="265" r:id="rId17"/>
    <p:sldId id="270" r:id="rId18"/>
    <p:sldId id="266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nfopemilu.kpu.go.id/pilkada2018/pemilih/dpt/1/JAWA%20BARAT/BOGOR/DRAMAG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r_json_basic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8000" b="1" dirty="0">
                <a:latin typeface="+mn-lt"/>
              </a:rPr>
            </a:br>
            <a:endParaRPr lang="en-US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37EA-D643-4060-8665-11BE323C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976" y="2491514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{</a:t>
            </a:r>
            <a:r>
              <a:rPr lang="en-US" sz="97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JSON</a:t>
            </a:r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}</a:t>
            </a:r>
            <a:endParaRPr lang="en-US" sz="3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52" y="2463804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aephidayatuloh.mail@gmail.com</a:t>
            </a:r>
          </a:p>
          <a:p>
            <a:r>
              <a:rPr lang="en-US" sz="1400" dirty="0"/>
              <a:t>GitHub	: https://github.com/aephidayatuloh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B391-5A02-42B7-8F5B-8E609DC9B7B9}"/>
              </a:ext>
            </a:extLst>
          </p:cNvPr>
          <p:cNvSpPr/>
          <p:nvPr/>
        </p:nvSpPr>
        <p:spPr>
          <a:xfrm>
            <a:off x="4297153" y="2425850"/>
            <a:ext cx="1074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 }</a:t>
            </a:r>
          </a:p>
          <a:p>
            <a:r>
              <a:rPr lang="en-US" dirty="0"/>
              <a:t>Numeric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:38 }</a:t>
            </a:r>
          </a:p>
          <a:p>
            <a:r>
              <a:rPr lang="en-US" dirty="0"/>
              <a:t>JSON Object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"employee"</a:t>
            </a:r>
            <a:r>
              <a:rPr lang="en-US" dirty="0"/>
              <a:t>:{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:30,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city"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"New</a:t>
            </a:r>
            <a:r>
              <a:rPr lang="en-US" dirty="0">
                <a:solidFill>
                  <a:srgbClr val="00B050"/>
                </a:solidFill>
              </a:rPr>
              <a:t> York"</a:t>
            </a: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"employees"</a:t>
            </a:r>
            <a:r>
              <a:rPr lang="en-US" dirty="0"/>
              <a:t>:[ 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"Anna"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"Peter"</a:t>
            </a:r>
            <a:r>
              <a:rPr lang="en-US" dirty="0"/>
              <a:t> 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Boolean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male"</a:t>
            </a:r>
            <a:r>
              <a:rPr lang="en-US" dirty="0" err="1"/>
              <a:t>:</a:t>
            </a:r>
            <a:r>
              <a:rPr lang="en-US" b="1" i="1" dirty="0" err="1">
                <a:solidFill>
                  <a:schemeClr val="accent1"/>
                </a:solidFill>
              </a:rPr>
              <a:t>true</a:t>
            </a:r>
            <a:r>
              <a:rPr lang="en-US" dirty="0"/>
              <a:t> }</a:t>
            </a:r>
          </a:p>
          <a:p>
            <a:r>
              <a:rPr lang="en-US" dirty="0"/>
              <a:t>Null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midname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:</a:t>
            </a:r>
            <a:r>
              <a:rPr lang="en-US" b="1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}</a:t>
            </a:r>
          </a:p>
          <a:p>
            <a:r>
              <a:rPr lang="en-US" dirty="0"/>
              <a:t>How about </a:t>
            </a:r>
            <a:r>
              <a:rPr lang="en-US" b="1" dirty="0"/>
              <a:t>Date</a:t>
            </a:r>
            <a:r>
              <a:rPr lang="en-US" dirty="0"/>
              <a:t> values?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965F-9339-43B6-88EB-BA7CB2E065F6}"/>
              </a:ext>
            </a:extLst>
          </p:cNvPr>
          <p:cNvSpPr txBox="1"/>
          <p:nvPr/>
        </p:nvSpPr>
        <p:spPr>
          <a:xfrm>
            <a:off x="1069209" y="6158939"/>
            <a:ext cx="36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as string </a:t>
            </a:r>
            <a:r>
              <a:rPr lang="en-US" dirty="0">
                <a:sym typeface="Wingdings" panose="05000000000000000000" pitchFamily="2" charset="2"/>
              </a:rPr>
              <a:t> convert in R as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:[1, 2],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:[623.3, 515.2]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"ID"</a:t>
            </a:r>
            <a:r>
              <a:rPr lang="en-US" sz="1800" dirty="0"/>
              <a:t>:[1, 2, 3, 4, 5],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"Name"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"Rick"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"Dan"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"Michelle"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"Ryan"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"Gary"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"Salary"</a:t>
            </a:r>
            <a:r>
              <a:rPr lang="en-US" sz="1800" dirty="0"/>
              <a:t>:[623.3, 515.2, 611, 729, 843.25],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"StartDate"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"1/1/2012"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"9/23/2013"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"11/15/2014"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"5/11/2014"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"3/27/2015"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"Dept"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"IT"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"Operations"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"IT"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"HR"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"Finance"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591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[</a:t>
            </a:r>
          </a:p>
          <a:p>
            <a:pPr marL="0" indent="0"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623.3],</a:t>
            </a:r>
          </a:p>
          <a:p>
            <a:pPr marL="0" indent="0"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 515.2]</a:t>
            </a:r>
          </a:p>
          <a:p>
            <a:pPr marL="0" indent="0">
              <a:buNone/>
            </a:pPr>
            <a:r>
              <a:rPr lang="en-US" sz="1800" dirty="0"/>
              <a:t>]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80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2: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[</a:t>
            </a:r>
          </a:p>
          <a:p>
            <a:pPr marL="0" indent="0"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"Rick"</a:t>
            </a:r>
            <a:r>
              <a:rPr lang="en-US" sz="1800" dirty="0"/>
              <a:t>, 623.3, </a:t>
            </a:r>
            <a:r>
              <a:rPr lang="en-US" sz="1800" dirty="0">
                <a:solidFill>
                  <a:srgbClr val="00B050"/>
                </a:solidFill>
              </a:rPr>
              <a:t>"1/1/2012"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"IT"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"Dan"</a:t>
            </a:r>
            <a:r>
              <a:rPr lang="en-US" sz="1800" dirty="0"/>
              <a:t>, 515.2, </a:t>
            </a:r>
            <a:r>
              <a:rPr lang="en-US" sz="1800" dirty="0">
                <a:solidFill>
                  <a:srgbClr val="00B050"/>
                </a:solidFill>
              </a:rPr>
              <a:t>"9/23/2013"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"Operations"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[3, </a:t>
            </a:r>
            <a:r>
              <a:rPr lang="en-US" sz="1800" dirty="0">
                <a:solidFill>
                  <a:srgbClr val="00B050"/>
                </a:solidFill>
              </a:rPr>
              <a:t>"Michelle"</a:t>
            </a:r>
            <a:r>
              <a:rPr lang="en-US" sz="1800" dirty="0"/>
              <a:t>, 611, </a:t>
            </a:r>
            <a:r>
              <a:rPr lang="en-US" sz="1800" dirty="0">
                <a:solidFill>
                  <a:srgbClr val="00B050"/>
                </a:solidFill>
              </a:rPr>
              <a:t>"11/15/2014"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"IT"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[4, </a:t>
            </a:r>
            <a:r>
              <a:rPr lang="en-US" sz="1800" dirty="0">
                <a:solidFill>
                  <a:srgbClr val="00B050"/>
                </a:solidFill>
              </a:rPr>
              <a:t>"Ryan"</a:t>
            </a:r>
            <a:r>
              <a:rPr lang="en-US" sz="1800" dirty="0"/>
              <a:t>, 729, </a:t>
            </a:r>
            <a:r>
              <a:rPr lang="en-US" sz="1800" dirty="0">
                <a:solidFill>
                  <a:srgbClr val="00B050"/>
                </a:solidFill>
              </a:rPr>
              <a:t>"5/11/2014"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"HR"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[5, </a:t>
            </a:r>
            <a:r>
              <a:rPr lang="en-US" sz="1800" dirty="0">
                <a:solidFill>
                  <a:srgbClr val="00B050"/>
                </a:solidFill>
              </a:rPr>
              <a:t>"Gary"</a:t>
            </a:r>
            <a:r>
              <a:rPr lang="en-US" sz="1800" dirty="0"/>
              <a:t>, 843.25, </a:t>
            </a:r>
            <a:r>
              <a:rPr lang="en-US" sz="1800" dirty="0">
                <a:solidFill>
                  <a:srgbClr val="00B050"/>
                </a:solidFill>
              </a:rPr>
              <a:t>"3/27/2015"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"Finance"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]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927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Format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:623.3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:515.2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466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Format 3:</a:t>
            </a:r>
          </a:p>
          <a:p>
            <a:pPr marL="0" indent="0">
              <a:buNone/>
            </a:pPr>
            <a:r>
              <a:rPr lang="en-US" sz="1800" dirty="0"/>
              <a:t>#row-1</a:t>
            </a:r>
          </a:p>
          <a:p>
            <a:pPr marL="0" indent="0">
              <a:buNone/>
            </a:pPr>
            <a:r>
              <a:rPr lang="en-US" sz="1800" dirty="0"/>
              <a:t>[</a:t>
            </a:r>
          </a:p>
          <a:p>
            <a:pPr marL="0" indent="0">
              <a:buNone/>
            </a:pPr>
            <a:r>
              <a:rPr lang="en-US" sz="1800" dirty="0"/>
              <a:t> 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"ID"</a:t>
            </a:r>
            <a:r>
              <a:rPr lang="en-US" sz="1800" dirty="0"/>
              <a:t>:1,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Name"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"Rick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"Salary"</a:t>
            </a:r>
            <a:r>
              <a:rPr lang="en-US" sz="1800" dirty="0"/>
              <a:t>:623.3,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"StartDate"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B050"/>
                </a:solidFill>
              </a:rPr>
              <a:t>"1/1/2012"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Dept"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"IT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dirty="0"/>
              <a:t>  },</a:t>
            </a:r>
          </a:p>
          <a:p>
            <a:pPr marL="0" indent="0">
              <a:buNone/>
            </a:pPr>
            <a:r>
              <a:rPr lang="en-US" sz="1800" dirty="0"/>
              <a:t>  …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69115-52DE-4D87-A722-CC297E960E59}"/>
              </a:ext>
            </a:extLst>
          </p:cNvPr>
          <p:cNvSpPr txBox="1">
            <a:spLocks/>
          </p:cNvSpPr>
          <p:nvPr/>
        </p:nvSpPr>
        <p:spPr>
          <a:xfrm>
            <a:off x="3383975" y="18256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#row-2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…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"ID"</a:t>
            </a:r>
            <a:r>
              <a:rPr lang="en-US" sz="1800" dirty="0"/>
              <a:t>:2,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Name"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"Dan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"Salary"</a:t>
            </a:r>
            <a:r>
              <a:rPr lang="en-US" sz="1800" dirty="0"/>
              <a:t>:515.2,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"StartDate"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B050"/>
                </a:solidFill>
              </a:rPr>
              <a:t>"9/23/2013"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Dept"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"Operations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dirty="0"/>
              <a:t>  },</a:t>
            </a:r>
          </a:p>
          <a:p>
            <a:pPr marL="0" indent="0">
              <a:buNone/>
            </a:pPr>
            <a:r>
              <a:rPr lang="en-US" sz="1800" dirty="0"/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66F6E-6C7A-4224-B986-37BD51D83F88}"/>
              </a:ext>
            </a:extLst>
          </p:cNvPr>
          <p:cNvSpPr txBox="1">
            <a:spLocks/>
          </p:cNvSpPr>
          <p:nvPr/>
        </p:nvSpPr>
        <p:spPr>
          <a:xfrm>
            <a:off x="6210293" y="1825620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#row-3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…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"ID"</a:t>
            </a:r>
            <a:r>
              <a:rPr lang="en-US" sz="1800" dirty="0"/>
              <a:t>:3,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Name"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"Michelle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"Salary"</a:t>
            </a:r>
            <a:r>
              <a:rPr lang="en-US" sz="1800" dirty="0"/>
              <a:t>:611,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"StartDate"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B050"/>
                </a:solidFill>
              </a:rPr>
              <a:t>"11/15/2014"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Dept"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"IT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dirty="0"/>
              <a:t>  },</a:t>
            </a:r>
          </a:p>
          <a:p>
            <a:pPr marL="0" indent="0">
              <a:buNone/>
            </a:pPr>
            <a:r>
              <a:rPr lang="en-US" sz="1800" dirty="0"/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2F4AD5-ADFD-4829-97AD-B7B2C521AFEC}"/>
              </a:ext>
            </a:extLst>
          </p:cNvPr>
          <p:cNvSpPr txBox="1">
            <a:spLocks/>
          </p:cNvSpPr>
          <p:nvPr/>
        </p:nvSpPr>
        <p:spPr>
          <a:xfrm>
            <a:off x="8911916" y="182561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#row-4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…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"ID"</a:t>
            </a:r>
            <a:r>
              <a:rPr lang="en-US" sz="1800" dirty="0"/>
              <a:t>:4,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Name"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"Ryan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"Salary"</a:t>
            </a:r>
            <a:r>
              <a:rPr lang="en-US" sz="1800" dirty="0"/>
              <a:t>:611,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"StartDate"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B050"/>
                </a:solidFill>
              </a:rPr>
              <a:t>"5/11/2014"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Dept"</a:t>
            </a:r>
            <a:r>
              <a:rPr lang="en-US" sz="1800" dirty="0" err="1"/>
              <a:t>:</a:t>
            </a:r>
            <a:r>
              <a:rPr lang="en-US" sz="1800" dirty="0" err="1">
                <a:solidFill>
                  <a:srgbClr val="00B050"/>
                </a:solidFill>
              </a:rPr>
              <a:t>"HR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dirty="0"/>
              <a:t>  },</a:t>
            </a:r>
          </a:p>
          <a:p>
            <a:pPr marL="0" indent="0">
              <a:buNone/>
            </a:pPr>
            <a:r>
              <a:rPr lang="en-US" sz="1800" dirty="0"/>
              <a:t>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0469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Let’s Get 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Web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7A94-4E07-4527-82F3-0ACDFCF6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4312"/>
            <a:ext cx="5669280" cy="27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E059D-7C07-4296-A930-8313A34F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6" y="2854458"/>
            <a:ext cx="6675120" cy="3562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3F32A-8921-41AE-891C-65F93743458F}"/>
              </a:ext>
            </a:extLst>
          </p:cNvPr>
          <p:cNvSpPr/>
          <p:nvPr/>
        </p:nvSpPr>
        <p:spPr>
          <a:xfrm>
            <a:off x="6018663" y="4015149"/>
            <a:ext cx="3456432" cy="9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CDA2-0CE1-47A5-B491-C864F4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Level! </a:t>
            </a:r>
            <a:b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JSON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CD1B2-90C3-4605-85ED-567B63E2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Format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64C7-57A4-4AE0-98B2-31F5000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1" y="1922145"/>
            <a:ext cx="1981200" cy="42957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1DEEEE-6FBF-4948-9980-3318CB98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04" y="237858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E10D7-B6A2-48B0-8CF5-58B3B04A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96" y="1844314"/>
            <a:ext cx="53054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EC21F-4ADE-4C1C-A9D0-5249C90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960418"/>
            <a:ext cx="7572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2F3-ABCB-4448-B5CA-FD8561A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7B61EF-F8D7-49D3-9292-B6BF32481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7" y="2286794"/>
            <a:ext cx="6524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0A95-CFB1-4960-B8F0-B473FF57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r>
              <a:rPr lang="en-US" dirty="0"/>
              <a:t>Download at </a:t>
            </a:r>
            <a:r>
              <a:rPr lang="en-US" dirty="0">
                <a:hlinkClick r:id="rId4"/>
              </a:rPr>
              <a:t>https://github.com/aephidayatuloh/r_json_basic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jsonlite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tidyr</a:t>
            </a:r>
            <a:r>
              <a:rPr lang="en-US" dirty="0"/>
              <a:t> 	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2349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jsonlite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pic>
        <p:nvPicPr>
          <p:cNvPr id="4" name="Picture 2" descr="Image result for R">
            <a:extLst>
              <a:ext uri="{FF2B5EF4-FFF2-40B4-BE49-F238E27FC236}">
                <a16:creationId xmlns:a16="http://schemas.microsoft.com/office/drawing/2014/main" id="{819DCE34-90A9-41C9-B3D0-C6CF2416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221212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v logo png">
            <a:extLst>
              <a:ext uri="{FF2B5EF4-FFF2-40B4-BE49-F238E27FC236}">
                <a16:creationId xmlns:a16="http://schemas.microsoft.com/office/drawing/2014/main" id="{EF680298-22AA-463B-B083-5E90655BC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8167"/>
          <a:stretch/>
        </p:blipFill>
        <p:spPr bwMode="auto">
          <a:xfrm>
            <a:off x="8175422" y="2087037"/>
            <a:ext cx="813510" cy="10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t file logo png">
            <a:extLst>
              <a:ext uri="{FF2B5EF4-FFF2-40B4-BE49-F238E27FC236}">
                <a16:creationId xmlns:a16="http://schemas.microsoft.com/office/drawing/2014/main" id="{E8B215EF-758A-4328-8B2F-FF1B85D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4" y="1632990"/>
            <a:ext cx="89687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 file logo png">
            <a:extLst>
              <a:ext uri="{FF2B5EF4-FFF2-40B4-BE49-F238E27FC236}">
                <a16:creationId xmlns:a16="http://schemas.microsoft.com/office/drawing/2014/main" id="{14975249-7F3B-4034-B833-02D5E48B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43" y="5148294"/>
            <a:ext cx="74506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1F8-66DD-4E4C-AEFD-143F07B8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28" y="2296647"/>
            <a:ext cx="1710178" cy="6015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AC4D2A-8E2F-4AC6-83F5-20E24B3800CA}"/>
              </a:ext>
            </a:extLst>
          </p:cNvPr>
          <p:cNvGrpSpPr/>
          <p:nvPr/>
        </p:nvGrpSpPr>
        <p:grpSpPr>
          <a:xfrm>
            <a:off x="2074305" y="3395837"/>
            <a:ext cx="2011680" cy="1005840"/>
            <a:chOff x="2066691" y="3504152"/>
            <a:chExt cx="2011680" cy="1005840"/>
          </a:xfrm>
        </p:grpSpPr>
        <p:pic>
          <p:nvPicPr>
            <p:cNvPr id="1038" name="Picture 14" descr="Image result for document text file logo png">
              <a:extLst>
                <a:ext uri="{FF2B5EF4-FFF2-40B4-BE49-F238E27FC236}">
                  <a16:creationId xmlns:a16="http://schemas.microsoft.com/office/drawing/2014/main" id="{FD8D9D84-9167-4AC2-9F72-E481562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53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jpg logo png">
              <a:extLst>
                <a:ext uri="{FF2B5EF4-FFF2-40B4-BE49-F238E27FC236}">
                  <a16:creationId xmlns:a16="http://schemas.microsoft.com/office/drawing/2014/main" id="{DEC670D3-C4DD-46D9-AE52-EF17DFBA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94AC3A-8039-443D-8136-0C82D485CDD1}"/>
              </a:ext>
            </a:extLst>
          </p:cNvPr>
          <p:cNvSpPr txBox="1"/>
          <p:nvPr/>
        </p:nvSpPr>
        <p:spPr>
          <a:xfrm>
            <a:off x="3948137" y="532938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C023C-B199-40E8-A5CA-4A2D22E871D7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flipH="1">
            <a:off x="6096000" y="2455950"/>
            <a:ext cx="1" cy="76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C049D-8C53-4E0D-BC66-3BAD19B0EFE6}"/>
              </a:ext>
            </a:extLst>
          </p:cNvPr>
          <p:cNvCxnSpPr>
            <a:cxnSpLocks/>
            <a:stCxn id="1026" idx="1"/>
            <a:endCxn id="4" idx="3"/>
          </p:cNvCxnSpPr>
          <p:nvPr/>
        </p:nvCxnSpPr>
        <p:spPr>
          <a:xfrm flipH="1">
            <a:off x="6964680" y="2597419"/>
            <a:ext cx="1210742" cy="129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0399A-E583-4E2D-9362-67E066190FE4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 flipV="1">
            <a:off x="6964680" y="3894463"/>
            <a:ext cx="1244963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D7405-6CDB-4925-9CA3-C72C677AB77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6096000" y="4567714"/>
            <a:ext cx="0" cy="9463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75FF5-3E57-4DC0-AD7A-070D4B04EAF0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 flipV="1">
            <a:off x="4085985" y="3894463"/>
            <a:ext cx="1141335" cy="429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66BF3-627A-4DD3-A571-D149DA95729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88906" y="2597420"/>
            <a:ext cx="638414" cy="1297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6EE1A-2623-4BE1-AEA2-50A75F419BFD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76615" y="3894463"/>
            <a:ext cx="750705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457FF-A53D-4536-A1A4-084EDE64F66B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6964680" y="3893129"/>
            <a:ext cx="1779750" cy="1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8" descr="Image result for pdf file logo png">
            <a:extLst>
              <a:ext uri="{FF2B5EF4-FFF2-40B4-BE49-F238E27FC236}">
                <a16:creationId xmlns:a16="http://schemas.microsoft.com/office/drawing/2014/main" id="{A905C635-AFFB-42B8-9406-AFCA1595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551405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elated image">
            <a:extLst>
              <a:ext uri="{FF2B5EF4-FFF2-40B4-BE49-F238E27FC236}">
                <a16:creationId xmlns:a16="http://schemas.microsoft.com/office/drawing/2014/main" id="{45AF9C5F-7FE0-4F48-AEFE-C0D90A5D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r="29494"/>
          <a:stretch/>
        </p:blipFill>
        <p:spPr bwMode="auto">
          <a:xfrm>
            <a:off x="8744430" y="3245048"/>
            <a:ext cx="1009170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35AA0-3FF7-4329-8AF4-C0442C8017DA}"/>
              </a:ext>
            </a:extLst>
          </p:cNvPr>
          <p:cNvGrpSpPr/>
          <p:nvPr/>
        </p:nvGrpSpPr>
        <p:grpSpPr>
          <a:xfrm>
            <a:off x="1057831" y="2913908"/>
            <a:ext cx="3509821" cy="2164188"/>
            <a:chOff x="5227320" y="2913908"/>
            <a:chExt cx="3509821" cy="2164188"/>
          </a:xfrm>
        </p:grpSpPr>
        <p:pic>
          <p:nvPicPr>
            <p:cNvPr id="4" name="Picture 2" descr="Image result for R">
              <a:extLst>
                <a:ext uri="{FF2B5EF4-FFF2-40B4-BE49-F238E27FC236}">
                  <a16:creationId xmlns:a16="http://schemas.microsoft.com/office/drawing/2014/main" id="{819DCE34-90A9-41C9-B3D0-C6CF2416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322121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sv logo png">
              <a:extLst>
                <a:ext uri="{FF2B5EF4-FFF2-40B4-BE49-F238E27FC236}">
                  <a16:creationId xmlns:a16="http://schemas.microsoft.com/office/drawing/2014/main" id="{EF680298-22AA-463B-B083-5E90655BC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7" r="8167"/>
            <a:stretch/>
          </p:blipFill>
          <p:spPr bwMode="auto">
            <a:xfrm>
              <a:off x="7923631" y="4057332"/>
              <a:ext cx="813510" cy="102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xt file logo png">
              <a:extLst>
                <a:ext uri="{FF2B5EF4-FFF2-40B4-BE49-F238E27FC236}">
                  <a16:creationId xmlns:a16="http://schemas.microsoft.com/office/drawing/2014/main" id="{E8B215EF-758A-4328-8B2F-FF1B85D4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68" y="2913908"/>
              <a:ext cx="89687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C023C-B199-40E8-A5CA-4A2D22E871D7}"/>
                </a:ext>
              </a:extLst>
            </p:cNvPr>
            <p:cNvCxnSpPr>
              <a:cxnSpLocks/>
              <a:stCxn id="1028" idx="1"/>
              <a:endCxn id="4" idx="3"/>
            </p:cNvCxnSpPr>
            <p:nvPr/>
          </p:nvCxnSpPr>
          <p:spPr>
            <a:xfrm flipH="1">
              <a:off x="6964680" y="3325388"/>
              <a:ext cx="875588" cy="5690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2C049D-8C53-4E0D-BC66-3BAD19B0EFE6}"/>
                </a:ext>
              </a:extLst>
            </p:cNvPr>
            <p:cNvCxnSpPr>
              <a:cxnSpLocks/>
              <a:stCxn id="1026" idx="1"/>
              <a:endCxn id="4" idx="3"/>
            </p:cNvCxnSpPr>
            <p:nvPr/>
          </p:nvCxnSpPr>
          <p:spPr>
            <a:xfrm flipH="1" flipV="1">
              <a:off x="6964680" y="3894463"/>
              <a:ext cx="958951" cy="6732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8BE63F-2CCD-4F5E-88F2-E4F679B6B4B3}"/>
              </a:ext>
            </a:extLst>
          </p:cNvPr>
          <p:cNvSpPr txBox="1"/>
          <p:nvPr/>
        </p:nvSpPr>
        <p:spPr>
          <a:xfrm>
            <a:off x="4874612" y="2828836"/>
            <a:ext cx="667192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~.txt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x1 &lt;- </a:t>
            </a:r>
            <a:r>
              <a:rPr lang="en-US" b="1" dirty="0" err="1">
                <a:solidFill>
                  <a:srgbClr val="0070C0"/>
                </a:solidFill>
              </a:rPr>
              <a:t>read.table</a:t>
            </a:r>
            <a:r>
              <a:rPr lang="en-US" b="1" dirty="0">
                <a:solidFill>
                  <a:srgbClr val="0070C0"/>
                </a:solidFill>
              </a:rPr>
              <a:t>("path/to/file.txt", header = TRUE)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~.csv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x2 &lt;- read.csv("path/to/file.csv", header = TRUE)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In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D64-57CB-4156-8FE1-6F94632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Vector: 1D same type</a:t>
            </a:r>
          </a:p>
          <a:p>
            <a:r>
              <a:rPr lang="en-US" dirty="0"/>
              <a:t>Matrix: 2D same type</a:t>
            </a:r>
          </a:p>
          <a:p>
            <a:r>
              <a:rPr lang="en-US" dirty="0"/>
              <a:t>Array: matrix with &gt; 2D</a:t>
            </a:r>
          </a:p>
          <a:p>
            <a:r>
              <a:rPr lang="en-US" dirty="0" err="1"/>
              <a:t>Dataframe</a:t>
            </a:r>
            <a:r>
              <a:rPr lang="en-US" dirty="0"/>
              <a:t>: mostly 2D and can be different type for each column</a:t>
            </a:r>
          </a:p>
          <a:p>
            <a:r>
              <a:rPr lang="en-US" dirty="0"/>
              <a:t>List:</a:t>
            </a:r>
          </a:p>
          <a:p>
            <a:pPr lvl="1"/>
            <a:r>
              <a:rPr lang="en-US" dirty="0"/>
              <a:t>Different R object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6A5-70A9-4AEA-8629-01DA81F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" y="1891334"/>
            <a:ext cx="8696325" cy="13525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911BBD-A4D5-4790-A699-A06AFF42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9" y="3243884"/>
            <a:ext cx="4877481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 logo png">
            <a:extLst>
              <a:ext uri="{FF2B5EF4-FFF2-40B4-BE49-F238E27FC236}">
                <a16:creationId xmlns:a16="http://schemas.microsoft.com/office/drawing/2014/main" id="{26394C23-B16A-4F65-AE1B-A96441F7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8" y="334948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Rules</a:t>
            </a:r>
            <a:endParaRPr lang="en-US" sz="7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objects, {objects} </a:t>
            </a:r>
            <a:r>
              <a:rPr lang="en-US" dirty="0">
                <a:sym typeface="Wingdings" panose="05000000000000000000" pitchFamily="2" charset="2"/>
              </a:rPr>
              <a:t> value of data</a:t>
            </a:r>
            <a:endParaRPr lang="en-US" dirty="0"/>
          </a:p>
          <a:p>
            <a:pPr lvl="1"/>
            <a:r>
              <a:rPr lang="en-US" dirty="0"/>
              <a:t>Square brackets hold arrays [arrays]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8F6B0-6F5F-46F4-8CC5-2CF1251E0D8E}"/>
              </a:ext>
            </a:extLst>
          </p:cNvPr>
          <p:cNvSpPr txBox="1"/>
          <p:nvPr/>
        </p:nvSpPr>
        <p:spPr>
          <a:xfrm>
            <a:off x="4156364" y="4001293"/>
            <a:ext cx="268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name"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"John</a:t>
            </a:r>
            <a:r>
              <a:rPr lang="en-US" sz="2800" dirty="0">
                <a:solidFill>
                  <a:srgbClr val="00B050"/>
                </a:solidFill>
              </a:rPr>
              <a:t>"}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46969-1F28-4E15-9F2D-09B93DF863B5}"/>
              </a:ext>
            </a:extLst>
          </p:cNvPr>
          <p:cNvSpPr txBox="1"/>
          <p:nvPr/>
        </p:nvSpPr>
        <p:spPr>
          <a:xfrm>
            <a:off x="4339477" y="5483195"/>
            <a:ext cx="234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key"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"value</a:t>
            </a:r>
            <a:r>
              <a:rPr lang="en-US" sz="2800" dirty="0">
                <a:solidFill>
                  <a:srgbClr val="00B050"/>
                </a:solidFill>
              </a:rPr>
              <a:t>"}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241D1-9FD9-4673-BF68-16BB6888F721}"/>
              </a:ext>
            </a:extLst>
          </p:cNvPr>
          <p:cNvCxnSpPr>
            <a:cxnSpLocks/>
          </p:cNvCxnSpPr>
          <p:nvPr/>
        </p:nvCxnSpPr>
        <p:spPr>
          <a:xfrm>
            <a:off x="4971671" y="4521344"/>
            <a:ext cx="0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B7600-C7BB-47DA-9F50-0A3F11517FDC}"/>
              </a:ext>
            </a:extLst>
          </p:cNvPr>
          <p:cNvCxnSpPr>
            <a:cxnSpLocks/>
          </p:cNvCxnSpPr>
          <p:nvPr/>
        </p:nvCxnSpPr>
        <p:spPr>
          <a:xfrm>
            <a:off x="6011298" y="4521344"/>
            <a:ext cx="0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JSON, values must be one of the following data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"string"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object (JSON 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array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boolean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null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B281-46F0-4C18-8AB2-63BBF8AB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5" y="4532243"/>
            <a:ext cx="9586791" cy="14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779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</vt:lpstr>
      <vt:lpstr>Workshop {Pre-requisite}</vt:lpstr>
      <vt:lpstr>{Pre-requisite}</vt:lpstr>
      <vt:lpstr>{Import Data Into R}</vt:lpstr>
      <vt:lpstr>{Import Data Into R}</vt:lpstr>
      <vt:lpstr>{Objects In R}</vt:lpstr>
      <vt:lpstr>{JSON}</vt:lpstr>
      <vt:lpstr>{JSON} – Syntax Rules</vt:lpstr>
      <vt:lpstr>{JSON} – Data Types</vt:lpstr>
      <vt:lpstr>{JSON} – Data Types</vt:lpstr>
      <vt:lpstr>Simplest {Format}</vt:lpstr>
      <vt:lpstr>{JSON} – Format </vt:lpstr>
      <vt:lpstr>{JSON} – Format </vt:lpstr>
      <vt:lpstr>{JSON} – Format </vt:lpstr>
      <vt:lpstr>{JSON} – Format </vt:lpstr>
      <vt:lpstr>{JSON} – Format </vt:lpstr>
      <vt:lpstr>{JSON} – Format </vt:lpstr>
      <vt:lpstr>Let’s Get  {Dirty}!</vt:lpstr>
      <vt:lpstr>{JSON} – From Web</vt:lpstr>
      <vt:lpstr>Next Level!  {Nested JSON}</vt:lpstr>
      <vt:lpstr>{JSON} – Simple Format</vt:lpstr>
      <vt:lpstr>{JSON} – Nested </vt:lpstr>
      <vt:lpstr>{JSON} – Tidy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90</cp:revision>
  <dcterms:created xsi:type="dcterms:W3CDTF">2019-03-21T01:35:59Z</dcterms:created>
  <dcterms:modified xsi:type="dcterms:W3CDTF">2019-03-26T10:23:35Z</dcterms:modified>
</cp:coreProperties>
</file>