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61" r:id="rId6"/>
    <p:sldId id="274" r:id="rId7"/>
    <p:sldId id="280" r:id="rId8"/>
    <p:sldId id="258" r:id="rId9"/>
    <p:sldId id="259" r:id="rId10"/>
    <p:sldId id="260" r:id="rId11"/>
    <p:sldId id="262" r:id="rId12"/>
    <p:sldId id="267" r:id="rId13"/>
    <p:sldId id="268" r:id="rId14"/>
    <p:sldId id="266" r:id="rId15"/>
    <p:sldId id="282" r:id="rId16"/>
    <p:sldId id="285" r:id="rId17"/>
    <p:sldId id="283" r:id="rId18"/>
    <p:sldId id="284" r:id="rId19"/>
    <p:sldId id="273" r:id="rId20"/>
    <p:sldId id="286" r:id="rId21"/>
    <p:sldId id="287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nfopemilu.kpu.go.id/pilkada2018/pemilih/dpt/1/JAWA%20BARAT/BOGOR/DRAMAG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nfopemilu.kpu.go.i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nfopemilu.kpu.go.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basic_r_js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8000" b="1" dirty="0">
                <a:latin typeface="+mn-lt"/>
              </a:rPr>
            </a:br>
            <a:endParaRPr lang="en-US" sz="8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37EA-D643-4060-8665-11BE323C5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976" y="2491514"/>
            <a:ext cx="6400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{</a:t>
            </a:r>
            <a:r>
              <a:rPr lang="en-US" sz="97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JSON</a:t>
            </a:r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}</a:t>
            </a:r>
            <a:endParaRPr lang="en-US" sz="3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52" y="2463804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781877" y="5777950"/>
            <a:ext cx="566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Aep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B391-5A02-42B7-8F5B-8E609DC9B7B9}"/>
              </a:ext>
            </a:extLst>
          </p:cNvPr>
          <p:cNvSpPr/>
          <p:nvPr/>
        </p:nvSpPr>
        <p:spPr>
          <a:xfrm>
            <a:off x="4297153" y="2425850"/>
            <a:ext cx="10743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C05B-382F-4FF6-8853-825D6B3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JSON, values must be one of the following data 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"string"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number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object (JSON object)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array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boolean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i="1" dirty="0"/>
              <a:t>null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AB281-46F0-4C18-8AB2-63BBF8AB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5" y="4532243"/>
            <a:ext cx="9586791" cy="14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 }</a:t>
            </a:r>
          </a:p>
          <a:p>
            <a:r>
              <a:rPr lang="en-US" dirty="0"/>
              <a:t>Numeric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:38 }</a:t>
            </a:r>
          </a:p>
          <a:p>
            <a:r>
              <a:rPr lang="en-US" dirty="0"/>
              <a:t>JSON Object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B050"/>
                </a:solidFill>
              </a:rPr>
              <a:t>"employee"</a:t>
            </a:r>
            <a:r>
              <a:rPr lang="en-US" dirty="0"/>
              <a:t>:{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:30,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city"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"New</a:t>
            </a:r>
            <a:r>
              <a:rPr lang="en-US" dirty="0">
                <a:solidFill>
                  <a:srgbClr val="00B050"/>
                </a:solidFill>
              </a:rPr>
              <a:t> York"</a:t>
            </a:r>
            <a:r>
              <a:rPr lang="en-US" dirty="0"/>
              <a:t> 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Array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"employees"</a:t>
            </a:r>
            <a:r>
              <a:rPr lang="en-US" dirty="0"/>
              <a:t>:[ </a:t>
            </a:r>
            <a:r>
              <a:rPr lang="en-US" dirty="0">
                <a:solidFill>
                  <a:srgbClr val="00B050"/>
                </a:solidFill>
              </a:rPr>
              <a:t>"John"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"Anna"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"Peter"</a:t>
            </a:r>
            <a:r>
              <a:rPr lang="en-US" dirty="0"/>
              <a:t> ]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Boolean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male"</a:t>
            </a:r>
            <a:r>
              <a:rPr lang="en-US" dirty="0" err="1"/>
              <a:t>:</a:t>
            </a:r>
            <a:r>
              <a:rPr lang="en-US" b="1" i="1" dirty="0" err="1">
                <a:solidFill>
                  <a:schemeClr val="accent1"/>
                </a:solidFill>
              </a:rPr>
              <a:t>true</a:t>
            </a:r>
            <a:r>
              <a:rPr lang="en-US" dirty="0"/>
              <a:t> }</a:t>
            </a:r>
          </a:p>
          <a:p>
            <a:r>
              <a:rPr lang="en-US" dirty="0"/>
              <a:t>Null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midname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:</a:t>
            </a:r>
            <a:r>
              <a:rPr lang="en-US" b="1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}</a:t>
            </a:r>
          </a:p>
          <a:p>
            <a:r>
              <a:rPr lang="en-US" dirty="0"/>
              <a:t>How about </a:t>
            </a:r>
            <a:r>
              <a:rPr lang="en-US" b="1" dirty="0"/>
              <a:t>Date</a:t>
            </a:r>
            <a:r>
              <a:rPr lang="en-US" dirty="0"/>
              <a:t> values?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4965F-9339-43B6-88EB-BA7CB2E065F6}"/>
              </a:ext>
            </a:extLst>
          </p:cNvPr>
          <p:cNvSpPr txBox="1"/>
          <p:nvPr/>
        </p:nvSpPr>
        <p:spPr>
          <a:xfrm>
            <a:off x="1069209" y="6158939"/>
            <a:ext cx="363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as string </a:t>
            </a:r>
            <a:r>
              <a:rPr lang="en-US" dirty="0">
                <a:sym typeface="Wingdings" panose="05000000000000000000" pitchFamily="2" charset="2"/>
              </a:rPr>
              <a:t> convert in R as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4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Simplest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Format 1: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"var1"</a:t>
            </a:r>
            <a:r>
              <a:rPr lang="en-US" sz="1800" dirty="0"/>
              <a:t>:[1, 2],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"var2"</a:t>
            </a:r>
            <a:r>
              <a:rPr lang="en-US" sz="1800" dirty="0"/>
              <a:t>:[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"var3"</a:t>
            </a:r>
            <a:r>
              <a:rPr lang="en-US" sz="1800" dirty="0"/>
              <a:t>:[623.3, 515.2]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4DAF8-2450-442E-AE80-EF1060157228}"/>
              </a:ext>
            </a:extLst>
          </p:cNvPr>
          <p:cNvSpPr txBox="1">
            <a:spLocks/>
          </p:cNvSpPr>
          <p:nvPr/>
        </p:nvSpPr>
        <p:spPr>
          <a:xfrm>
            <a:off x="4630056" y="1825625"/>
            <a:ext cx="754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Format 2: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[1, 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623.3],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[2,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, 515.2]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B69C5-17AD-4C78-8D07-5130959E6CE4}"/>
              </a:ext>
            </a:extLst>
          </p:cNvPr>
          <p:cNvSpPr txBox="1">
            <a:spLocks/>
          </p:cNvSpPr>
          <p:nvPr/>
        </p:nvSpPr>
        <p:spPr>
          <a:xfrm>
            <a:off x="7748814" y="1825625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Format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"value1"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:623.3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"value2"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:515.2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58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Let’s Get 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json1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'{ 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"ID":[1,2,3,4,5],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"Name":["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Rick","Dan","Michelle","Ryan","Gary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"Salary":[623.3,515.2,611,729,843.25],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"StartDate":["1/1/2012","9/23/2013","11/15/2014","5/11/2014","3/27/2015"],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"Dept":["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IT","Operations","IT","HR","Finance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}’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(json1)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</a:t>
            </a: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as.data.frame(x1,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</a:t>
            </a:r>
          </a:p>
        </p:txBody>
      </p:sp>
    </p:spTree>
    <p:extLst>
      <p:ext uri="{BB962C8B-B14F-4D97-AF65-F5344CB8AC3E}">
        <p14:creationId xmlns:p14="http://schemas.microsoft.com/office/powerpoint/2010/main" val="190066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json2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[1, "Rick", 623.3, "1/1/2012",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[2, "Dan", 515.2, "9/23/2013", "Operations"],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[3, "Michelle", 611, "11/15/2014",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[4, "Ryan", 729, "5/11/2014", "HR"],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[5, "Gary", 843.25, "3/27/2015", "Finance"]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(json2)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</a:t>
            </a: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as.data.frame(x2,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</a:t>
            </a:r>
          </a:p>
        </p:txBody>
      </p:sp>
    </p:spTree>
    <p:extLst>
      <p:ext uri="{BB962C8B-B14F-4D97-AF65-F5344CB8AC3E}">
        <p14:creationId xmlns:p14="http://schemas.microsoft.com/office/powerpoint/2010/main" val="254731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10682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json3 &lt;- 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"ID":1, "Name":"Rick", "Salary":623.3, "StartDate":"1/1/2012", "Dept":"IT" },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"ID":2, "Name":"Dan", "Salary":515.2, "StartDate":"9/23/2013", "Dept":"Operations" }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"ID":3,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Name":"Michelle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"Salary":611, "StartDate":"11/15/2014",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Dept":"IT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"ID":4,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Name":"Ryan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"Salary":729, "StartDate":"5/11/2014",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Dept":"HR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"ID":5,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Name":"Gary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"Salary":843.25, "StartDate":"3/27/2015",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Dept":"Finance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x3 &lt;- fromJSON(json3)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str(x3)</a:t>
            </a:r>
          </a:p>
        </p:txBody>
      </p:sp>
    </p:spTree>
    <p:extLst>
      <p:ext uri="{BB962C8B-B14F-4D97-AF65-F5344CB8AC3E}">
        <p14:creationId xmlns:p14="http://schemas.microsoft.com/office/powerpoint/2010/main" val="324885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File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CABE0D-9354-4CB9-A837-DC128E6599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2362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data from local .json file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jsondata &lt;- fromJSON(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"RJson/datajson.json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str(jsondata$data)</a:t>
            </a:r>
          </a:p>
        </p:txBody>
      </p:sp>
    </p:spTree>
    <p:extLst>
      <p:ext uri="{BB962C8B-B14F-4D97-AF65-F5344CB8AC3E}">
        <p14:creationId xmlns:p14="http://schemas.microsoft.com/office/powerpoint/2010/main" val="424801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Web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87A94-4E07-4527-82F3-0ACDFCF6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4312"/>
            <a:ext cx="5669280" cy="27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E059D-7C07-4296-A930-8313A34F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56" y="2854458"/>
            <a:ext cx="6675120" cy="35623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3F32A-8921-41AE-891C-65F93743458F}"/>
              </a:ext>
            </a:extLst>
          </p:cNvPr>
          <p:cNvSpPr/>
          <p:nvPr/>
        </p:nvSpPr>
        <p:spPr>
          <a:xfrm>
            <a:off x="6018663" y="4015149"/>
            <a:ext cx="3456432" cy="996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19ED4D-F64A-49BA-A7B3-AFD2EC2A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1" y="2594192"/>
            <a:ext cx="2377440" cy="2377440"/>
          </a:xfr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716"/>
              </p:ext>
            </p:extLst>
          </p:nvPr>
        </p:nvGraphicFramePr>
        <p:xfrm>
          <a:off x="3715657" y="2594192"/>
          <a:ext cx="8128000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13714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Panggilan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Aep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3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Daerah </a:t>
                      </a:r>
                      <a:r>
                        <a:rPr lang="en-US" dirty="0" err="1"/>
                        <a:t>Asal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5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Angkatan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STK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Pekerjaan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Senior Data Analyst at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Customer Value Management at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Statistician &amp; App Developer at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49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7" y="4971632"/>
            <a:ext cx="1524000" cy="1524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5181601" y="5209666"/>
            <a:ext cx="329184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/>
              <a:t>R Indonesia</a:t>
            </a:r>
          </a:p>
          <a:p>
            <a:r>
              <a:rPr lang="en-US" dirty="0"/>
              <a:t>https://t.me/GNURIndonesia</a:t>
            </a:r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9F336-1101-4488-86E1-CE5BB067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692029"/>
            <a:ext cx="10698480" cy="48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48BC6-ADE2-4F9A-A470-01C9D20A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4340"/>
            <a:ext cx="12192000" cy="49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8CDA2-0CE1-47A5-B491-C864F4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Level! </a:t>
            </a:r>
            <a:b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JSON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CD1B2-90C3-4605-85ED-567B63E2F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Format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D64C7-57A4-4AE0-98B2-31F50001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1" y="1922145"/>
            <a:ext cx="1981200" cy="42957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1DEEEE-6FBF-4948-9980-3318CB98D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604" y="2378580"/>
            <a:ext cx="6886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E10D7-B6A2-48B0-8CF5-58B3B04A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96" y="1844314"/>
            <a:ext cx="5305425" cy="418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0EC21F-4ADE-4C1C-A9D0-5249C900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4" y="1960418"/>
            <a:ext cx="7572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22F3-ABCB-4448-B5CA-FD8561AA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(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)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 Data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D14CDB-8887-4A95-AF04-1CABFA8458AB}"/>
              </a:ext>
            </a:extLst>
          </p:cNvPr>
          <p:cNvSpPr txBox="1">
            <a:spLocks/>
          </p:cNvSpPr>
          <p:nvPr/>
        </p:nvSpPr>
        <p:spPr>
          <a:xfrm>
            <a:off x="6966857" y="1825625"/>
            <a:ext cx="4615543" cy="3910158"/>
          </a:xfrm>
          <a:prstGeom prst="roundRect">
            <a:avLst>
              <a:gd name="adj" fmla="val 6228"/>
            </a:avLst>
          </a:prstGeom>
          <a:solidFill>
            <a:schemeClr val="accent3">
              <a:lumMod val="20000"/>
              <a:lumOff val="80000"/>
            </a:schemeClr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recipes &lt;- fromJSON(</a:t>
            </a:r>
            <a:r>
              <a:rPr lang="sv-SE" sz="1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"RJson/recipes.json"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str(recipes)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batters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mutate(batters = batters[[</a:t>
            </a:r>
            <a:r>
              <a:rPr lang="sv-SE" sz="1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]])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unnest(batters)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rename(batter_id = id1, batter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toppings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unnest(topping)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rename(topping_id = id1,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topping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tidy_recipes &lt;- left_join(batters,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	      toppings)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31BC82-3B9F-4505-8431-53AEB5D1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43" y="1825625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0A95-CFB1-4960-B8F0-B473FF57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Materials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at </a:t>
            </a:r>
            <a:r>
              <a:rPr lang="en-US" dirty="0">
                <a:hlinkClick r:id="rId4"/>
              </a:rPr>
              <a:t>https://github.com/aephidayatuloh/basic_r_json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jsonlite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tidyr</a:t>
            </a:r>
            <a:r>
              <a:rPr lang="en-US" dirty="0"/>
              <a:t> 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"ggplot2"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all those packages or simply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</a:t>
            </a:r>
            <a:r>
              <a:rPr lang="en-US" dirty="0" err="1"/>
              <a:t>jsonlite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ggplot2, </a:t>
            </a:r>
            <a:r>
              <a:rPr lang="en-US" dirty="0" err="1"/>
              <a:t>tidyr</a:t>
            </a:r>
            <a:r>
              <a:rPr lang="en-US" dirty="0"/>
              <a:t> and other useful packages.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pic>
        <p:nvPicPr>
          <p:cNvPr id="4" name="Picture 2" descr="Image result for R">
            <a:extLst>
              <a:ext uri="{FF2B5EF4-FFF2-40B4-BE49-F238E27FC236}">
                <a16:creationId xmlns:a16="http://schemas.microsoft.com/office/drawing/2014/main" id="{819DCE34-90A9-41C9-B3D0-C6CF2416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3221212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sv logo png">
            <a:extLst>
              <a:ext uri="{FF2B5EF4-FFF2-40B4-BE49-F238E27FC236}">
                <a16:creationId xmlns:a16="http://schemas.microsoft.com/office/drawing/2014/main" id="{EF680298-22AA-463B-B083-5E90655BC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8167"/>
          <a:stretch/>
        </p:blipFill>
        <p:spPr bwMode="auto">
          <a:xfrm>
            <a:off x="8175422" y="2087037"/>
            <a:ext cx="813510" cy="102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xt file logo png">
            <a:extLst>
              <a:ext uri="{FF2B5EF4-FFF2-40B4-BE49-F238E27FC236}">
                <a16:creationId xmlns:a16="http://schemas.microsoft.com/office/drawing/2014/main" id="{E8B215EF-758A-4328-8B2F-FF1B85D4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4" y="1632990"/>
            <a:ext cx="896873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cel file logo png">
            <a:extLst>
              <a:ext uri="{FF2B5EF4-FFF2-40B4-BE49-F238E27FC236}">
                <a16:creationId xmlns:a16="http://schemas.microsoft.com/office/drawing/2014/main" id="{14975249-7F3B-4034-B833-02D5E48B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43" y="5148294"/>
            <a:ext cx="745068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411F8-66DD-4E4C-AEFD-143F07B87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728" y="2296647"/>
            <a:ext cx="1710178" cy="6015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AC4D2A-8E2F-4AC6-83F5-20E24B3800CA}"/>
              </a:ext>
            </a:extLst>
          </p:cNvPr>
          <p:cNvGrpSpPr/>
          <p:nvPr/>
        </p:nvGrpSpPr>
        <p:grpSpPr>
          <a:xfrm>
            <a:off x="2074305" y="3395837"/>
            <a:ext cx="2011680" cy="1005840"/>
            <a:chOff x="2066691" y="3504152"/>
            <a:chExt cx="2011680" cy="1005840"/>
          </a:xfrm>
        </p:grpSpPr>
        <p:pic>
          <p:nvPicPr>
            <p:cNvPr id="1038" name="Picture 14" descr="Image result for document text file logo png">
              <a:extLst>
                <a:ext uri="{FF2B5EF4-FFF2-40B4-BE49-F238E27FC236}">
                  <a16:creationId xmlns:a16="http://schemas.microsoft.com/office/drawing/2014/main" id="{FD8D9D84-9167-4AC2-9F72-E48156273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53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jpg logo png">
              <a:extLst>
                <a:ext uri="{FF2B5EF4-FFF2-40B4-BE49-F238E27FC236}">
                  <a16:creationId xmlns:a16="http://schemas.microsoft.com/office/drawing/2014/main" id="{DEC670D3-C4DD-46D9-AE52-EF17DFBAF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69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94AC3A-8039-443D-8136-0C82D485CDD1}"/>
              </a:ext>
            </a:extLst>
          </p:cNvPr>
          <p:cNvSpPr txBox="1"/>
          <p:nvPr/>
        </p:nvSpPr>
        <p:spPr>
          <a:xfrm>
            <a:off x="3948137" y="5329388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AC023C-B199-40E8-A5CA-4A2D22E871D7}"/>
              </a:ext>
            </a:extLst>
          </p:cNvPr>
          <p:cNvCxnSpPr>
            <a:stCxn id="1028" idx="2"/>
            <a:endCxn id="4" idx="0"/>
          </p:cNvCxnSpPr>
          <p:nvPr/>
        </p:nvCxnSpPr>
        <p:spPr>
          <a:xfrm flipH="1">
            <a:off x="6096000" y="2455950"/>
            <a:ext cx="1" cy="7652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C049D-8C53-4E0D-BC66-3BAD19B0EFE6}"/>
              </a:ext>
            </a:extLst>
          </p:cNvPr>
          <p:cNvCxnSpPr>
            <a:cxnSpLocks/>
            <a:stCxn id="1026" idx="1"/>
            <a:endCxn id="4" idx="3"/>
          </p:cNvCxnSpPr>
          <p:nvPr/>
        </p:nvCxnSpPr>
        <p:spPr>
          <a:xfrm flipH="1">
            <a:off x="6964680" y="2597419"/>
            <a:ext cx="1210742" cy="129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D0399A-E583-4E2D-9362-67E066190FE4}"/>
              </a:ext>
            </a:extLst>
          </p:cNvPr>
          <p:cNvCxnSpPr>
            <a:cxnSpLocks/>
            <a:stCxn id="1030" idx="1"/>
            <a:endCxn id="4" idx="3"/>
          </p:cNvCxnSpPr>
          <p:nvPr/>
        </p:nvCxnSpPr>
        <p:spPr>
          <a:xfrm flipH="1" flipV="1">
            <a:off x="6964680" y="3894463"/>
            <a:ext cx="1244963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3D7405-6CDB-4925-9CA3-C72C677AB77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6096000" y="4567714"/>
            <a:ext cx="0" cy="9463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75FF5-3E57-4DC0-AD7A-070D4B04EAF0}"/>
              </a:ext>
            </a:extLst>
          </p:cNvPr>
          <p:cNvCxnSpPr>
            <a:cxnSpLocks/>
            <a:stCxn id="1038" idx="3"/>
            <a:endCxn id="4" idx="1"/>
          </p:cNvCxnSpPr>
          <p:nvPr/>
        </p:nvCxnSpPr>
        <p:spPr>
          <a:xfrm flipV="1">
            <a:off x="4085985" y="3894463"/>
            <a:ext cx="1141335" cy="429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66BF3-627A-4DD3-A571-D149DA95729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588906" y="2597420"/>
            <a:ext cx="638414" cy="12970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C6EE1A-2623-4BE1-AEA2-50A75F419BFD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476615" y="3894463"/>
            <a:ext cx="750705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6457FF-A53D-4536-A1A4-084EDE64F66B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>
            <a:off x="6964680" y="3893129"/>
            <a:ext cx="1779750" cy="1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8" descr="Image result for pdf file logo png">
            <a:extLst>
              <a:ext uri="{FF2B5EF4-FFF2-40B4-BE49-F238E27FC236}">
                <a16:creationId xmlns:a16="http://schemas.microsoft.com/office/drawing/2014/main" id="{A905C635-AFFB-42B8-9406-AFCA1595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0" y="551405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Related image">
            <a:extLst>
              <a:ext uri="{FF2B5EF4-FFF2-40B4-BE49-F238E27FC236}">
                <a16:creationId xmlns:a16="http://schemas.microsoft.com/office/drawing/2014/main" id="{45AF9C5F-7FE0-4F48-AEFE-C0D90A5D9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r="29494"/>
          <a:stretch/>
        </p:blipFill>
        <p:spPr bwMode="auto">
          <a:xfrm>
            <a:off x="8744430" y="3245048"/>
            <a:ext cx="1009170" cy="12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35AA0-3FF7-4329-8AF4-C0442C8017DA}"/>
              </a:ext>
            </a:extLst>
          </p:cNvPr>
          <p:cNvGrpSpPr/>
          <p:nvPr/>
        </p:nvGrpSpPr>
        <p:grpSpPr>
          <a:xfrm>
            <a:off x="1057831" y="2913908"/>
            <a:ext cx="3509821" cy="2164188"/>
            <a:chOff x="5227320" y="2913908"/>
            <a:chExt cx="3509821" cy="2164188"/>
          </a:xfrm>
        </p:grpSpPr>
        <p:pic>
          <p:nvPicPr>
            <p:cNvPr id="4" name="Picture 2" descr="Image result for R">
              <a:extLst>
                <a:ext uri="{FF2B5EF4-FFF2-40B4-BE49-F238E27FC236}">
                  <a16:creationId xmlns:a16="http://schemas.microsoft.com/office/drawing/2014/main" id="{819DCE34-90A9-41C9-B3D0-C6CF24162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7320" y="3221212"/>
              <a:ext cx="1737360" cy="1346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sv logo png">
              <a:extLst>
                <a:ext uri="{FF2B5EF4-FFF2-40B4-BE49-F238E27FC236}">
                  <a16:creationId xmlns:a16="http://schemas.microsoft.com/office/drawing/2014/main" id="{EF680298-22AA-463B-B083-5E90655BC4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7" r="8167"/>
            <a:stretch/>
          </p:blipFill>
          <p:spPr bwMode="auto">
            <a:xfrm>
              <a:off x="7923631" y="4057332"/>
              <a:ext cx="813510" cy="102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xt file logo png">
              <a:extLst>
                <a:ext uri="{FF2B5EF4-FFF2-40B4-BE49-F238E27FC236}">
                  <a16:creationId xmlns:a16="http://schemas.microsoft.com/office/drawing/2014/main" id="{E8B215EF-758A-4328-8B2F-FF1B85D4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68" y="2913908"/>
              <a:ext cx="896873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AC023C-B199-40E8-A5CA-4A2D22E871D7}"/>
                </a:ext>
              </a:extLst>
            </p:cNvPr>
            <p:cNvCxnSpPr>
              <a:cxnSpLocks/>
              <a:stCxn id="1028" idx="1"/>
              <a:endCxn id="4" idx="3"/>
            </p:cNvCxnSpPr>
            <p:nvPr/>
          </p:nvCxnSpPr>
          <p:spPr>
            <a:xfrm flipH="1">
              <a:off x="6964680" y="3325388"/>
              <a:ext cx="875588" cy="56907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2C049D-8C53-4E0D-BC66-3BAD19B0EFE6}"/>
                </a:ext>
              </a:extLst>
            </p:cNvPr>
            <p:cNvCxnSpPr>
              <a:cxnSpLocks/>
              <a:stCxn id="1026" idx="1"/>
              <a:endCxn id="4" idx="3"/>
            </p:cNvCxnSpPr>
            <p:nvPr/>
          </p:nvCxnSpPr>
          <p:spPr>
            <a:xfrm flipH="1" flipV="1">
              <a:off x="6964680" y="3894463"/>
              <a:ext cx="958951" cy="6732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8BE63F-2CCD-4F5E-88F2-E4F679B6B4B3}"/>
              </a:ext>
            </a:extLst>
          </p:cNvPr>
          <p:cNvSpPr txBox="1"/>
          <p:nvPr/>
        </p:nvSpPr>
        <p:spPr>
          <a:xfrm>
            <a:off x="4874612" y="2828836"/>
            <a:ext cx="6671929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~.txt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x1 &lt;- </a:t>
            </a:r>
            <a:r>
              <a:rPr lang="en-US" b="1" dirty="0" err="1">
                <a:solidFill>
                  <a:srgbClr val="0070C0"/>
                </a:solidFill>
              </a:rPr>
              <a:t>read.table</a:t>
            </a:r>
            <a:r>
              <a:rPr lang="en-US" b="1" dirty="0">
                <a:solidFill>
                  <a:srgbClr val="0070C0"/>
                </a:solidFill>
              </a:rPr>
              <a:t>("path/to/file.txt", header = TRUE)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~.csv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x2 &lt;- read.csv("path/to/file.csv", header = TRUE)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In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DD64-57CB-4156-8FE1-6F946325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</a:t>
            </a:r>
            <a:r>
              <a:rPr lang="en-US" dirty="0"/>
              <a:t>: 1D same type</a:t>
            </a:r>
          </a:p>
          <a:p>
            <a:r>
              <a:rPr lang="en-US" b="1" dirty="0"/>
              <a:t>Matrix</a:t>
            </a:r>
            <a:r>
              <a:rPr lang="en-US" dirty="0"/>
              <a:t>: 2D same type</a:t>
            </a:r>
          </a:p>
          <a:p>
            <a:r>
              <a:rPr lang="en-US" b="1" dirty="0"/>
              <a:t>Array</a:t>
            </a:r>
            <a:r>
              <a:rPr lang="en-US" dirty="0"/>
              <a:t>: matrix with &gt; 2D</a:t>
            </a:r>
          </a:p>
          <a:p>
            <a:r>
              <a:rPr lang="en-US" b="1" dirty="0" err="1"/>
              <a:t>Dataframe</a:t>
            </a:r>
            <a:r>
              <a:rPr lang="en-US" dirty="0"/>
              <a:t>: mostly 2D and can be different type for each column</a:t>
            </a:r>
          </a:p>
          <a:p>
            <a:r>
              <a:rPr lang="en-US" b="1" dirty="0"/>
              <a:t>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contains different R object</a:t>
            </a:r>
          </a:p>
          <a:p>
            <a:pPr lvl="1"/>
            <a:r>
              <a:rPr lang="en-US" dirty="0"/>
              <a:t>No coercion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66F09-36C3-4521-AFB1-103CE3F46624}"/>
              </a:ext>
            </a:extLst>
          </p:cNvPr>
          <p:cNvSpPr txBox="1"/>
          <p:nvPr/>
        </p:nvSpPr>
        <p:spPr>
          <a:xfrm>
            <a:off x="1015457" y="2393408"/>
            <a:ext cx="10161086" cy="230832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Consist of different object types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list(c("</a:t>
            </a:r>
            <a:r>
              <a:rPr lang="en-US" b="1" dirty="0" err="1">
                <a:solidFill>
                  <a:srgbClr val="0070C0"/>
                </a:solidFill>
              </a:rPr>
              <a:t>Feb","Mar","Apr</a:t>
            </a:r>
            <a:r>
              <a:rPr lang="en-US" b="1" dirty="0">
                <a:solidFill>
                  <a:srgbClr val="0070C0"/>
                </a:solidFill>
              </a:rPr>
              <a:t>"), matrix(c(3,9,5,1), </a:t>
            </a:r>
            <a:r>
              <a:rPr lang="en-US" b="1" dirty="0" err="1">
                <a:solidFill>
                  <a:srgbClr val="0070C0"/>
                </a:solidFill>
              </a:rPr>
              <a:t>nrow</a:t>
            </a:r>
            <a:r>
              <a:rPr lang="en-US" b="1" dirty="0">
                <a:solidFill>
                  <a:srgbClr val="0070C0"/>
                </a:solidFill>
              </a:rPr>
              <a:t> = 2), list("green",12.3))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coerced to character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No coercion</a:t>
            </a:r>
          </a:p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6A5-70A9-4AEA-8629-01DA81FD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6" y="1891334"/>
            <a:ext cx="8696325" cy="135255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A911BBD-A4D5-4790-A699-A06AFF42D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59" y="3243884"/>
            <a:ext cx="4877481" cy="19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son logo png">
            <a:extLst>
              <a:ext uri="{FF2B5EF4-FFF2-40B4-BE49-F238E27FC236}">
                <a16:creationId xmlns:a16="http://schemas.microsoft.com/office/drawing/2014/main" id="{26394C23-B16A-4F65-AE1B-A96441F7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8" y="334948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5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Rules</a:t>
            </a:r>
            <a:endParaRPr lang="en-US" sz="7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objects, {objects} </a:t>
            </a:r>
            <a:r>
              <a:rPr lang="en-US" dirty="0">
                <a:sym typeface="Wingdings" panose="05000000000000000000" pitchFamily="2" charset="2"/>
              </a:rPr>
              <a:t> value of data</a:t>
            </a:r>
            <a:endParaRPr lang="en-US" dirty="0"/>
          </a:p>
          <a:p>
            <a:pPr lvl="1"/>
            <a:r>
              <a:rPr lang="en-US" dirty="0"/>
              <a:t>Square brackets hold arrays [arrays] </a:t>
            </a:r>
            <a:r>
              <a:rPr lang="en-US" dirty="0">
                <a:sym typeface="Wingdings" panose="05000000000000000000" pitchFamily="2" charset="2"/>
              </a:rPr>
              <a:t> 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8F6B0-6F5F-46F4-8CC5-2CF1251E0D8E}"/>
              </a:ext>
            </a:extLst>
          </p:cNvPr>
          <p:cNvSpPr txBox="1"/>
          <p:nvPr/>
        </p:nvSpPr>
        <p:spPr>
          <a:xfrm>
            <a:off x="4066310" y="4001293"/>
            <a:ext cx="4059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</a:t>
            </a:r>
            <a:r>
              <a:rPr lang="en-US" sz="2800" dirty="0" err="1">
                <a:solidFill>
                  <a:srgbClr val="00B050"/>
                </a:solidFill>
              </a:rPr>
              <a:t>name"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00B050"/>
                </a:solidFill>
              </a:rPr>
              <a:t>"John</a:t>
            </a:r>
            <a:r>
              <a:rPr lang="en-US" sz="2800" dirty="0">
                <a:solidFill>
                  <a:srgbClr val="00B050"/>
                </a:solidFill>
              </a:rPr>
              <a:t>", "age"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38}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46969-1F28-4E15-9F2D-09B93DF863B5}"/>
              </a:ext>
            </a:extLst>
          </p:cNvPr>
          <p:cNvSpPr txBox="1"/>
          <p:nvPr/>
        </p:nvSpPr>
        <p:spPr>
          <a:xfrm>
            <a:off x="3500450" y="5483195"/>
            <a:ext cx="4902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{"key1"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"value1", "key2"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value2}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241D1-9FD9-4673-BF68-16BB6888F721}"/>
              </a:ext>
            </a:extLst>
          </p:cNvPr>
          <p:cNvCxnSpPr>
            <a:cxnSpLocks/>
          </p:cNvCxnSpPr>
          <p:nvPr/>
        </p:nvCxnSpPr>
        <p:spPr>
          <a:xfrm flipH="1">
            <a:off x="4322619" y="4521344"/>
            <a:ext cx="455624" cy="961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B7600-C7BB-47DA-9F50-0A3F11517FDC}"/>
              </a:ext>
            </a:extLst>
          </p:cNvPr>
          <p:cNvCxnSpPr>
            <a:cxnSpLocks/>
          </p:cNvCxnSpPr>
          <p:nvPr/>
        </p:nvCxnSpPr>
        <p:spPr>
          <a:xfrm flipH="1">
            <a:off x="5430982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6E1E09-2F01-40CC-BE6F-CDBEF0FD6ADC}"/>
              </a:ext>
            </a:extLst>
          </p:cNvPr>
          <p:cNvCxnSpPr>
            <a:cxnSpLocks/>
          </p:cNvCxnSpPr>
          <p:nvPr/>
        </p:nvCxnSpPr>
        <p:spPr>
          <a:xfrm flipH="1">
            <a:off x="6550523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657D2-3E77-48D3-A898-225BA7A9DCB2}"/>
              </a:ext>
            </a:extLst>
          </p:cNvPr>
          <p:cNvCxnSpPr>
            <a:cxnSpLocks/>
          </p:cNvCxnSpPr>
          <p:nvPr/>
        </p:nvCxnSpPr>
        <p:spPr>
          <a:xfrm>
            <a:off x="7728475" y="4513551"/>
            <a:ext cx="88664" cy="969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1309</Words>
  <Application>Microsoft Office PowerPoint</Application>
  <PresentationFormat>Widescreen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Lucida Console</vt:lpstr>
      <vt:lpstr>Office Theme</vt:lpstr>
      <vt:lpstr>Introduction To </vt:lpstr>
      <vt:lpstr>{Aep Hidayatuloh}</vt:lpstr>
      <vt:lpstr>{Pre-requisite}</vt:lpstr>
      <vt:lpstr>{Import Data Into R}</vt:lpstr>
      <vt:lpstr>{Import Data Into R}</vt:lpstr>
      <vt:lpstr>{Objects In R}</vt:lpstr>
      <vt:lpstr>{List}</vt:lpstr>
      <vt:lpstr>{JSON}</vt:lpstr>
      <vt:lpstr>{JSON} – Syntax Rules</vt:lpstr>
      <vt:lpstr>{JSON} – Data Types</vt:lpstr>
      <vt:lpstr>{JSON} – Data Types</vt:lpstr>
      <vt:lpstr>Simplest {Format}</vt:lpstr>
      <vt:lpstr>{JSON} – Format </vt:lpstr>
      <vt:lpstr>Let’s Get  {Dirty}!</vt:lpstr>
      <vt:lpstr>{JSON} – Text</vt:lpstr>
      <vt:lpstr>{JSON} – Text</vt:lpstr>
      <vt:lpstr>{JSON} – Text</vt:lpstr>
      <vt:lpstr>{JSON} – Local File</vt:lpstr>
      <vt:lpstr>{JSON} – From Web</vt:lpstr>
      <vt:lpstr>{JSON} – Visualization</vt:lpstr>
      <vt:lpstr>{JSON} – Visualization</vt:lpstr>
      <vt:lpstr>Next Level!  {Nested JSON}</vt:lpstr>
      <vt:lpstr>{JSON} – Simple Format</vt:lpstr>
      <vt:lpstr>{JSON} – Nested </vt:lpstr>
      <vt:lpstr>{JSON} – (Desired) Tidy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127</cp:revision>
  <dcterms:created xsi:type="dcterms:W3CDTF">2019-03-21T01:35:59Z</dcterms:created>
  <dcterms:modified xsi:type="dcterms:W3CDTF">2019-11-11T21:47:01Z</dcterms:modified>
</cp:coreProperties>
</file>