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30" r:id="rId3"/>
    <p:sldId id="319" r:id="rId4"/>
    <p:sldId id="257" r:id="rId5"/>
    <p:sldId id="256" r:id="rId6"/>
    <p:sldId id="258" r:id="rId7"/>
    <p:sldId id="260" r:id="rId8"/>
    <p:sldId id="322" r:id="rId9"/>
    <p:sldId id="261" r:id="rId10"/>
    <p:sldId id="293" r:id="rId11"/>
    <p:sldId id="331" r:id="rId12"/>
    <p:sldId id="332" r:id="rId13"/>
    <p:sldId id="296" r:id="rId14"/>
    <p:sldId id="297" r:id="rId15"/>
    <p:sldId id="298" r:id="rId16"/>
    <p:sldId id="294" r:id="rId17"/>
    <p:sldId id="295" r:id="rId18"/>
    <p:sldId id="325" r:id="rId19"/>
    <p:sldId id="328" r:id="rId20"/>
    <p:sldId id="264" r:id="rId21"/>
    <p:sldId id="265" r:id="rId22"/>
    <p:sldId id="285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B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5B3825-E974-475B-AF77-048ADC65483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EE59066-1651-4DC7-9E08-B1031C5F089A}">
      <dgm:prSet/>
      <dgm:spPr/>
      <dgm:t>
        <a:bodyPr/>
        <a:lstStyle/>
        <a:p>
          <a:r>
            <a:rPr lang="en-US"/>
            <a:t>We can create interactive apps for data visualization, i.e. dashboard, spatial maps etc, or data entry form.</a:t>
          </a:r>
        </a:p>
      </dgm:t>
    </dgm:pt>
    <dgm:pt modelId="{EB720532-9984-463B-A233-D88EF26C2A07}" type="parTrans" cxnId="{9DD4F751-EBF7-4913-A4AF-BA3FFC260AC6}">
      <dgm:prSet/>
      <dgm:spPr/>
      <dgm:t>
        <a:bodyPr/>
        <a:lstStyle/>
        <a:p>
          <a:endParaRPr lang="en-US"/>
        </a:p>
      </dgm:t>
    </dgm:pt>
    <dgm:pt modelId="{38DC4B89-71F0-42B3-9180-39CB441549A7}" type="sibTrans" cxnId="{9DD4F751-EBF7-4913-A4AF-BA3FFC260AC6}">
      <dgm:prSet/>
      <dgm:spPr/>
      <dgm:t>
        <a:bodyPr/>
        <a:lstStyle/>
        <a:p>
          <a:endParaRPr lang="en-US"/>
        </a:p>
      </dgm:t>
    </dgm:pt>
    <dgm:pt modelId="{E9FD1E41-EE65-4510-AA12-50F6D7C083C5}">
      <dgm:prSet/>
      <dgm:spPr/>
      <dgm:t>
        <a:bodyPr/>
        <a:lstStyle/>
        <a:p>
          <a:r>
            <a:rPr lang="en-US"/>
            <a:t>Shiny apps is very extensible – HTML, CSS, JavaScript and JQuery.</a:t>
          </a:r>
        </a:p>
      </dgm:t>
    </dgm:pt>
    <dgm:pt modelId="{89A5563A-189C-4263-8AA4-96743B762E7F}" type="parTrans" cxnId="{7F29B7A3-EBA6-4F19-B1B2-F288DEFABBFA}">
      <dgm:prSet/>
      <dgm:spPr/>
      <dgm:t>
        <a:bodyPr/>
        <a:lstStyle/>
        <a:p>
          <a:endParaRPr lang="en-US"/>
        </a:p>
      </dgm:t>
    </dgm:pt>
    <dgm:pt modelId="{C64A57D2-5B98-43BD-A4A8-6B166B0D86A4}" type="sibTrans" cxnId="{7F29B7A3-EBA6-4F19-B1B2-F288DEFABBFA}">
      <dgm:prSet/>
      <dgm:spPr/>
      <dgm:t>
        <a:bodyPr/>
        <a:lstStyle/>
        <a:p>
          <a:endParaRPr lang="en-US"/>
        </a:p>
      </dgm:t>
    </dgm:pt>
    <dgm:pt modelId="{9F1EF600-5599-4408-B7BE-07A64189C408}">
      <dgm:prSet/>
      <dgm:spPr/>
      <dgm:t>
        <a:bodyPr/>
        <a:lstStyle/>
        <a:p>
          <a:r>
            <a:rPr lang="en-US"/>
            <a:t>Create Shiny Apps with UI and Server</a:t>
          </a:r>
        </a:p>
      </dgm:t>
    </dgm:pt>
    <dgm:pt modelId="{B0DCFBAB-C13E-4F37-96DF-984BE27C557C}" type="parTrans" cxnId="{F33931E4-50B7-4E0F-A69E-5B7D180457C6}">
      <dgm:prSet/>
      <dgm:spPr/>
      <dgm:t>
        <a:bodyPr/>
        <a:lstStyle/>
        <a:p>
          <a:endParaRPr lang="en-US"/>
        </a:p>
      </dgm:t>
    </dgm:pt>
    <dgm:pt modelId="{8542D1A5-C2DE-46A9-8CB5-D24DD349EE5C}" type="sibTrans" cxnId="{F33931E4-50B7-4E0F-A69E-5B7D180457C6}">
      <dgm:prSet/>
      <dgm:spPr/>
      <dgm:t>
        <a:bodyPr/>
        <a:lstStyle/>
        <a:p>
          <a:endParaRPr lang="en-US"/>
        </a:p>
      </dgm:t>
    </dgm:pt>
    <dgm:pt modelId="{637A54CD-F13A-47B9-A541-499AC15BF8A3}" type="pres">
      <dgm:prSet presAssocID="{2E5B3825-E974-475B-AF77-048ADC654836}" presName="linear" presStyleCnt="0">
        <dgm:presLayoutVars>
          <dgm:animLvl val="lvl"/>
          <dgm:resizeHandles val="exact"/>
        </dgm:presLayoutVars>
      </dgm:prSet>
      <dgm:spPr/>
    </dgm:pt>
    <dgm:pt modelId="{A0F8FFB3-B93D-49E1-87CE-E17A3EB5870F}" type="pres">
      <dgm:prSet presAssocID="{8EE59066-1651-4DC7-9E08-B1031C5F089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0DCC657-03B1-4D9B-B945-DA93E094C06F}" type="pres">
      <dgm:prSet presAssocID="{38DC4B89-71F0-42B3-9180-39CB441549A7}" presName="spacer" presStyleCnt="0"/>
      <dgm:spPr/>
    </dgm:pt>
    <dgm:pt modelId="{00ADF6B6-1827-457C-AD49-1AAFF5785BF2}" type="pres">
      <dgm:prSet presAssocID="{E9FD1E41-EE65-4510-AA12-50F6D7C083C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166154A-F9D8-4948-867C-84C643AD30CB}" type="pres">
      <dgm:prSet presAssocID="{C64A57D2-5B98-43BD-A4A8-6B166B0D86A4}" presName="spacer" presStyleCnt="0"/>
      <dgm:spPr/>
    </dgm:pt>
    <dgm:pt modelId="{3EFE813A-4281-4332-9B8F-3DD45432C327}" type="pres">
      <dgm:prSet presAssocID="{9F1EF600-5599-4408-B7BE-07A64189C40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DD4F751-EBF7-4913-A4AF-BA3FFC260AC6}" srcId="{2E5B3825-E974-475B-AF77-048ADC654836}" destId="{8EE59066-1651-4DC7-9E08-B1031C5F089A}" srcOrd="0" destOrd="0" parTransId="{EB720532-9984-463B-A233-D88EF26C2A07}" sibTransId="{38DC4B89-71F0-42B3-9180-39CB441549A7}"/>
    <dgm:cxn modelId="{81E51256-CE43-4295-8827-5A959ED0A9F0}" type="presOf" srcId="{2E5B3825-E974-475B-AF77-048ADC654836}" destId="{637A54CD-F13A-47B9-A541-499AC15BF8A3}" srcOrd="0" destOrd="0" presId="urn:microsoft.com/office/officeart/2005/8/layout/vList2"/>
    <dgm:cxn modelId="{9311A483-A4CD-4C51-A299-C4E3BA2CD45F}" type="presOf" srcId="{E9FD1E41-EE65-4510-AA12-50F6D7C083C5}" destId="{00ADF6B6-1827-457C-AD49-1AAFF5785BF2}" srcOrd="0" destOrd="0" presId="urn:microsoft.com/office/officeart/2005/8/layout/vList2"/>
    <dgm:cxn modelId="{2B929092-976B-46D0-BF11-F5EED5CE7E6A}" type="presOf" srcId="{8EE59066-1651-4DC7-9E08-B1031C5F089A}" destId="{A0F8FFB3-B93D-49E1-87CE-E17A3EB5870F}" srcOrd="0" destOrd="0" presId="urn:microsoft.com/office/officeart/2005/8/layout/vList2"/>
    <dgm:cxn modelId="{7F29B7A3-EBA6-4F19-B1B2-F288DEFABBFA}" srcId="{2E5B3825-E974-475B-AF77-048ADC654836}" destId="{E9FD1E41-EE65-4510-AA12-50F6D7C083C5}" srcOrd="1" destOrd="0" parTransId="{89A5563A-189C-4263-8AA4-96743B762E7F}" sibTransId="{C64A57D2-5B98-43BD-A4A8-6B166B0D86A4}"/>
    <dgm:cxn modelId="{F33931E4-50B7-4E0F-A69E-5B7D180457C6}" srcId="{2E5B3825-E974-475B-AF77-048ADC654836}" destId="{9F1EF600-5599-4408-B7BE-07A64189C408}" srcOrd="2" destOrd="0" parTransId="{B0DCFBAB-C13E-4F37-96DF-984BE27C557C}" sibTransId="{8542D1A5-C2DE-46A9-8CB5-D24DD349EE5C}"/>
    <dgm:cxn modelId="{8725F7F3-7B17-4421-8B42-658558402D4E}" type="presOf" srcId="{9F1EF600-5599-4408-B7BE-07A64189C408}" destId="{3EFE813A-4281-4332-9B8F-3DD45432C327}" srcOrd="0" destOrd="0" presId="urn:microsoft.com/office/officeart/2005/8/layout/vList2"/>
    <dgm:cxn modelId="{F8CDEB29-58A4-41AF-A825-6B653A180CC9}" type="presParOf" srcId="{637A54CD-F13A-47B9-A541-499AC15BF8A3}" destId="{A0F8FFB3-B93D-49E1-87CE-E17A3EB5870F}" srcOrd="0" destOrd="0" presId="urn:microsoft.com/office/officeart/2005/8/layout/vList2"/>
    <dgm:cxn modelId="{A5B48259-E348-4B3F-8833-B970F35EC258}" type="presParOf" srcId="{637A54CD-F13A-47B9-A541-499AC15BF8A3}" destId="{00DCC657-03B1-4D9B-B945-DA93E094C06F}" srcOrd="1" destOrd="0" presId="urn:microsoft.com/office/officeart/2005/8/layout/vList2"/>
    <dgm:cxn modelId="{CCE26DBC-2760-4399-B2C1-C28D7D9E9094}" type="presParOf" srcId="{637A54CD-F13A-47B9-A541-499AC15BF8A3}" destId="{00ADF6B6-1827-457C-AD49-1AAFF5785BF2}" srcOrd="2" destOrd="0" presId="urn:microsoft.com/office/officeart/2005/8/layout/vList2"/>
    <dgm:cxn modelId="{818B7F30-B044-4F1F-8057-F8EAE762D450}" type="presParOf" srcId="{637A54CD-F13A-47B9-A541-499AC15BF8A3}" destId="{8166154A-F9D8-4948-867C-84C643AD30CB}" srcOrd="3" destOrd="0" presId="urn:microsoft.com/office/officeart/2005/8/layout/vList2"/>
    <dgm:cxn modelId="{5A3D8305-D7F2-4489-BD44-79981F639976}" type="presParOf" srcId="{637A54CD-F13A-47B9-A541-499AC15BF8A3}" destId="{3EFE813A-4281-4332-9B8F-3DD45432C32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8FFB3-B93D-49E1-87CE-E17A3EB5870F}">
      <dsp:nvSpPr>
        <dsp:cNvPr id="0" name=""/>
        <dsp:cNvSpPr/>
      </dsp:nvSpPr>
      <dsp:spPr>
        <a:xfrm>
          <a:off x="0" y="38728"/>
          <a:ext cx="6478587" cy="14297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We can create interactive apps for data visualization, i.e. dashboard, spatial maps etc, or data entry form.</a:t>
          </a:r>
        </a:p>
      </dsp:txBody>
      <dsp:txXfrm>
        <a:off x="69794" y="108522"/>
        <a:ext cx="6338999" cy="1290152"/>
      </dsp:txXfrm>
    </dsp:sp>
    <dsp:sp modelId="{00ADF6B6-1827-457C-AD49-1AAFF5785BF2}">
      <dsp:nvSpPr>
        <dsp:cNvPr id="0" name=""/>
        <dsp:cNvSpPr/>
      </dsp:nvSpPr>
      <dsp:spPr>
        <a:xfrm>
          <a:off x="0" y="1543349"/>
          <a:ext cx="6478587" cy="14297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Shiny apps is very extensible – HTML, CSS, JavaScript and JQuery.</a:t>
          </a:r>
        </a:p>
      </dsp:txBody>
      <dsp:txXfrm>
        <a:off x="69794" y="1613143"/>
        <a:ext cx="6338999" cy="1290152"/>
      </dsp:txXfrm>
    </dsp:sp>
    <dsp:sp modelId="{3EFE813A-4281-4332-9B8F-3DD45432C327}">
      <dsp:nvSpPr>
        <dsp:cNvPr id="0" name=""/>
        <dsp:cNvSpPr/>
      </dsp:nvSpPr>
      <dsp:spPr>
        <a:xfrm>
          <a:off x="0" y="3047969"/>
          <a:ext cx="6478587" cy="14297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Create Shiny Apps with UI and Server</a:t>
          </a:r>
        </a:p>
      </dsp:txBody>
      <dsp:txXfrm>
        <a:off x="69794" y="3117763"/>
        <a:ext cx="6338999" cy="1290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8D64-8636-438D-AB4F-6E81021AE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A64AE-DF88-4A81-933B-4E80B05D2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7CB87-16F5-474B-B4A6-728CE799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1D2D5-5B5E-4498-9E4B-8E3E9DF7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3E090-3C38-4097-A055-2F88AD70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4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AA87-022D-4474-840D-E277A6E1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62055-C58E-4500-B6AA-DE1D10766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D9D1C-9D7D-4E54-8875-5F40FDE0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FED45-FAF4-433F-8277-C97C408D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2881-D0F4-497A-A2BD-EFFB2071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0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5EC85-785B-45BB-A900-DFECC1149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6A736-E10E-4FF7-B0D1-6EE2FA770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FF2D-B26C-4698-829B-6E7A3C9B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4C57D-75F2-4BF1-9627-F7EABC78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385D-807B-4CA5-A7E7-10C54022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85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8D64-8636-438D-AB4F-6E81021AE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A64AE-DF88-4A81-933B-4E80B05D2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7CB87-16F5-474B-B4A6-728CE799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1D2D5-5B5E-4498-9E4B-8E3E9DF7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3E090-3C38-4097-A055-2F88AD70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88646AE0-156E-4DB0-9C92-3F84B6736829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FEFD5E0E-9314-4768-8D1A-8CD35143F9F3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Half Frame 22">
            <a:extLst>
              <a:ext uri="{FF2B5EF4-FFF2-40B4-BE49-F238E27FC236}">
                <a16:creationId xmlns:a16="http://schemas.microsoft.com/office/drawing/2014/main" id="{8A602800-857A-4A36-AF16-3B4BC6A38490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Half Frame 24">
            <a:extLst>
              <a:ext uri="{FF2B5EF4-FFF2-40B4-BE49-F238E27FC236}">
                <a16:creationId xmlns:a16="http://schemas.microsoft.com/office/drawing/2014/main" id="{A385265E-6F5D-4B53-953D-AE205E5AC0A8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3D1FECEF-6EA3-45AF-B4A3-1BB012381428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CF3E8C91-95FC-44DA-9BE6-8050328B69E5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86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E65E-3EBA-422A-B371-B99E43AA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FC4D0-40DF-4E46-8810-4E1258E8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69C8F-69C8-40F8-B252-A6D9727D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A63E2-22F9-46D5-A793-0D94646E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DCB5E-137A-49A0-BB10-13556FA5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E05B1772-93A9-431B-8935-B7C383A5242C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89F7577D-2CD4-4F4F-BB1B-0D20BBFD7D0F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DCDF2177-367D-4A3B-A898-6C56BC1352C5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Half Frame 15">
            <a:extLst>
              <a:ext uri="{FF2B5EF4-FFF2-40B4-BE49-F238E27FC236}">
                <a16:creationId xmlns:a16="http://schemas.microsoft.com/office/drawing/2014/main" id="{0BD5972D-C493-44C8-943E-08C3B8221EA6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7015D02A-3F40-4949-AEF3-F4594ADB33C1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9F2BB3E9-6AEC-47DE-8A89-EE1871065646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62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75E98B3-3321-44E4-B93B-3BF23BAE11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536" y="6136"/>
            <a:ext cx="12192000" cy="684572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6C27D-EF75-44AB-9AFF-62B508C0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D70D2-2A8B-4B1E-A39B-DE0E9CD1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A9960-CB3C-42E1-8F1D-2762D7F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782D95B-4C76-476F-B71A-C65532A8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algn="ctr"/>
            <a:endParaRPr lang="en-US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03AA737-E9A1-4EF1-B8C0-CCF17EE956D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41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7F28-93F5-4C6D-A062-3BF5F748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400" b="1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35EF6-AB8B-46EC-9701-24CFAB481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38D8A-A4E4-40E1-9B64-1164700F4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69652-986F-4A3A-A45D-EE909419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C75A1-0BAB-4B3B-859F-168D17E1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4000B-AE17-4634-912D-EA31A520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51F99D35-59F9-4EE7-9AD2-6631FC6329AC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0D4A3B12-5061-4781-B409-73212DC19662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FBC02496-EE1C-46B9-B2C5-3926A39D92B4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44DB3219-6A4C-4943-BC5A-7F39A77078F7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2A660D6B-2EF1-4260-B2F5-DD23599F9C10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200EEE73-8928-4CCB-8B3B-074F01B64AF7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0CFC-B667-4000-9796-25970D51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024EC-BE1E-4383-80F5-9A709694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F42DA-B77E-4E51-8D96-6DB2A35F6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16219-800E-42FF-9E86-2970125BB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09DDA-2C02-4F03-992A-2582D35AF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26EDA-96C5-4BA1-99A9-40EB61D0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3496E-142C-4366-BE4C-DE1705D7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3F73E-1F5D-4C47-9EC1-1F788B1B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5EC807AF-D40F-42A1-A5A7-1116293CA2D1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5BD5401D-224C-4063-9A31-4ABD786C805F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12370927-3162-4EAA-A501-F8B6C0745C7A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DCA497F6-B428-4FD7-9DB1-426CAF3EC3A4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2EF6D139-6BE6-4E8E-80A7-0BE4E9E74861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DAC9CF2E-52C2-4AFD-8B0E-6C6D7CE620B4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08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027-AA2A-4B59-A0F8-318C3D80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39E32-DB36-4491-9C76-0FEA654D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6FD0E-E5B8-441D-B30B-5E44C858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2F044-27F5-4373-8BFE-3D81590A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526C4F1C-D16E-4319-870A-738BF20EA10E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EEAD9135-78D9-4773-A895-0398B9C2DCAC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EA2735A5-498A-49EC-9303-D428B409FBA6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B3A289C5-395C-4343-928E-3728FB34BA36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9E051A1D-74AC-4E25-9769-5E6EA4A7EA36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E83FF414-7A41-4927-8FDF-F46DF4D7FDDF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656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AAC7B-F992-4738-858F-D44F6E5A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3C193-63B4-4267-8D1C-FF0E8E64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68944-1BAA-4CBE-9595-BDE0619A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122A5BDA-B420-4CCC-B055-7A9CD0294335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1F30CF5F-582A-4D6B-AE11-644B16013BD5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C8484AEB-A4BE-4456-B0A2-E2DF43B452CE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5174676E-0C18-4C60-A3B9-B473E529BC65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D730C86B-B775-47BE-AAFD-B6B09FD548A2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64B5C409-474A-4E88-ADF4-329295B0B329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1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8B48-2C23-4B34-8D25-6D12E617A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E190-DF25-471E-820A-DB55A760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90383-C532-4C95-A3D8-5F873E5F8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024CC-98C6-4436-926B-1FFE2AD51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2D250-2A88-4B6C-AAF8-1854DB65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B4688-8AAA-4C8B-B92A-0638360C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42ECA73C-D852-4343-B994-B9C77F3BD38C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5450D321-1CF9-4485-AA7B-FCDCCAC498EF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0FD6F452-DC59-4D47-AAEF-6C752190B075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15F335C2-36F9-48DE-B18C-5922BB64AC2B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0985F494-5DF7-426E-AE8A-34348CC0AC9C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E0FE8374-3CAA-4AA6-98D7-2C5958F6BFC0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1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E65E-3EBA-422A-B371-B99E43AA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FC4D0-40DF-4E46-8810-4E1258E8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69C8F-69C8-40F8-B252-A6D9727D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A63E2-22F9-46D5-A793-0D94646E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DCB5E-137A-49A0-BB10-13556FA5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9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4AB2-13C4-4AA8-AFF6-46AE580E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34DD1-C5A0-4B32-A0F3-C5730FD27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6B09B-5180-405B-980C-C5B5DACD9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5EA71-9A54-44BD-AD81-5A336FC8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B0D23-E72B-4C71-96FC-C34C3564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F3871-394D-4A50-B6ED-ADBC29CF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6E490DEA-86CB-4AD9-9520-A184A395AE50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DD8E9A5E-3A90-4632-8E19-00BD79E2CD10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FF73CA80-BE55-4DA6-9DFF-229E0F989FC0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3CBF6390-03C4-4AE3-A709-CC33780F5964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FAB272A3-025B-4BAE-B226-DB64624D787A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2912B4D4-53F8-4077-B45E-F34995EAFDEE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23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AA87-022D-4474-840D-E277A6E1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62055-C58E-4500-B6AA-DE1D10766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D9D1C-9D7D-4E54-8875-5F40FDE0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FED45-FAF4-433F-8277-C97C408D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2881-D0F4-497A-A2BD-EFFB2071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2F9FFB72-63F1-4BDF-A6F2-3BB48669C914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2089E7EB-D626-4F8B-BB61-C00393E0C3B8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BD0F9C94-AC3D-4831-BA54-CACB619994A1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75E0C823-50B0-4D32-B033-D3AFD42848A8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ADFD2D37-3E9D-4746-8B0F-E7D575BA58E2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EA05ED4B-3533-4E60-A3FD-74CB190FAC06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426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5EC85-785B-45BB-A900-DFECC1149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6A736-E10E-4FF7-B0D1-6EE2FA770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FF2D-B26C-4698-829B-6E7A3C9B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4C57D-75F2-4BF1-9627-F7EABC78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385D-807B-4CA5-A7E7-10C54022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2CC02171-C1D1-41CC-A028-71037519C137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BDFD1918-B4AD-4CD3-B204-C049319F55B2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FDAB3E45-C1EE-4002-8DBB-DD3F115DE49B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E6C33B03-38D5-4948-AB5F-FE89583714C8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CE8FDC9A-9FE7-4C70-82C6-F00DEF3C17E7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8FFAF0FB-1664-4F9F-853D-14D763A75E18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108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41A1-6BD4-44A6-844E-5A03F7E5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E62AD-C269-4090-93A4-5FC4CB597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CF3BB-BE50-4F1E-AEFD-BE61E516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8C972-4FF5-40D1-BDF5-91DBECAA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1565-136F-4B9B-80C5-32F98332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F5C1760E-60DB-4D02-B399-A0235825F3A4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1CF0B77A-2551-4B4B-8233-2D6C58D8052A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1BCF205B-3D7A-4925-A034-26483723043B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7246276F-0596-4E4C-988A-E878E6C6BA30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CB0400FC-A988-46E5-AA96-583C0F9CF8B2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3F73369D-08C7-445F-83B9-F86C1754349C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319-2533-4937-B606-34B6747C2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D71B9-DFF4-45AB-B758-7BD6E4563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6C27D-EF75-44AB-9AFF-62B508C0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D70D2-2A8B-4B1E-A39B-DE0E9CD1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A9960-CB3C-42E1-8F1D-2762D7F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5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7F28-93F5-4C6D-A062-3BF5F748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35EF6-AB8B-46EC-9701-24CFAB481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38D8A-A4E4-40E1-9B64-1164700F4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69652-986F-4A3A-A45D-EE909419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C75A1-0BAB-4B3B-859F-168D17E1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4000B-AE17-4634-912D-EA31A520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9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0CFC-B667-4000-9796-25970D51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024EC-BE1E-4383-80F5-9A709694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F42DA-B77E-4E51-8D96-6DB2A35F6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16219-800E-42FF-9E86-2970125BB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09DDA-2C02-4F03-992A-2582D35AF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26EDA-96C5-4BA1-99A9-40EB61D0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3496E-142C-4366-BE4C-DE1705D7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3F73E-1F5D-4C47-9EC1-1F788B1B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1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027-AA2A-4B59-A0F8-318C3D80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39E32-DB36-4491-9C76-0FEA654D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6FD0E-E5B8-441D-B30B-5E44C858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2F044-27F5-4373-8BFE-3D81590A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3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AAC7B-F992-4738-858F-D44F6E5A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3C193-63B4-4267-8D1C-FF0E8E64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68944-1BAA-4CBE-9595-BDE0619A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8B48-2C23-4B34-8D25-6D12E617A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E190-DF25-471E-820A-DB55A760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90383-C532-4C95-A3D8-5F873E5F8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024CC-98C6-4436-926B-1FFE2AD51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2D250-2A88-4B6C-AAF8-1854DB65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B4688-8AAA-4C8B-B92A-0638360C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6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4AB2-13C4-4AA8-AFF6-46AE580E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34DD1-C5A0-4B32-A0F3-C5730FD27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6B09B-5180-405B-980C-C5B5DACD9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5EA71-9A54-44BD-AD81-5A336FC8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B0D23-E72B-4C71-96FC-C34C3564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F3871-394D-4A50-B6ED-ADBC29CF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9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443CC-47EA-4CE8-AC75-86FBA210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FB5AF-7848-4678-88CA-14371BBC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F205-2C86-4609-A631-4079865C9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0A96-39DD-483F-AC03-4733D777D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D757E-40E6-4F86-9B05-5A902EAF7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5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443CC-47EA-4CE8-AC75-86FBA210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FB5AF-7848-4678-88CA-14371BBC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F205-2C86-4609-A631-4079865C9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0A96-39DD-483F-AC03-4733D777D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D757E-40E6-4F86-9B05-5A902EAF7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1BFAABDC-B5F2-413D-A18D-E9DB89C941E4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7FE8F1B5-1544-4D5C-87E7-A9EDF1B2F491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1D8C3F44-17B6-47B5-8549-6E2B0946E761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B5376BD0-8A6B-4434-9340-C0FE547A2CE8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9E21E922-A085-468E-B58C-B33B1AFEF2DD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3DBCD5B6-9165-4788-BDAA-3D265FA22B64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49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ephidayatuloh" TargetMode="External"/><Relationship Id="rId2" Type="http://schemas.openxmlformats.org/officeDocument/2006/relationships/hyperlink" Target="mailto:aephidayatuloh.mail@gmail.com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it.ly/STCExp1" TargetMode="Externa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rstudio.com/products/rstudio/downloa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76E3-9D29-4AB8-8C28-C74487497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126" y="579875"/>
            <a:ext cx="9850582" cy="2375697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b="1">
                <a:latin typeface="Arial" panose="020B0604020202020204" pitchFamily="34" charset="0"/>
                <a:cs typeface="Arial" panose="020B0604020202020204" pitchFamily="34" charset="0"/>
              </a:rPr>
              <a:t>Build Interactive Web App with R &amp; Shiny</a:t>
            </a:r>
            <a:endParaRPr lang="en-US" sz="8000" b="1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F80F2-86A8-46A4-8A73-AAC835B5F8BA}"/>
              </a:ext>
            </a:extLst>
          </p:cNvPr>
          <p:cNvSpPr txBox="1"/>
          <p:nvPr/>
        </p:nvSpPr>
        <p:spPr>
          <a:xfrm>
            <a:off x="845126" y="5592395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Prepared by	: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Aep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Hidayatuloh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Email	: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aephidayatuloh.mail@gmail.com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	: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https://github.com/aephidayatuloh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RPubs	: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https://rpubs.com/aephidayatuloh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03975-6B75-42FF-8D96-A0C9F8E6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F4DEC-8208-446A-9E6D-0E3E6C2BB4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5C250A-1D1B-4961-AAE1-9CBA17902259}"/>
              </a:ext>
            </a:extLst>
          </p:cNvPr>
          <p:cNvSpPr txBox="1"/>
          <p:nvPr/>
        </p:nvSpPr>
        <p:spPr>
          <a:xfrm>
            <a:off x="1342860" y="2876238"/>
            <a:ext cx="2086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1 of ShinyApps series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1AE88F-95A7-420D-90EF-A7C04CC1B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92" y="3195790"/>
            <a:ext cx="914400" cy="1059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0971D3-B280-4DE9-9779-3626F2CA9B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753" y="3268070"/>
            <a:ext cx="3791694" cy="3088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7B3B41-AEAA-405E-B42B-809F177FC7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892" y="3184015"/>
            <a:ext cx="914400" cy="105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2D09-1235-40F7-B571-2691C4FE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Shiny Apps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944FBB-4229-4452-906A-094E242D2FFE}"/>
              </a:ext>
            </a:extLst>
          </p:cNvPr>
          <p:cNvSpPr/>
          <p:nvPr/>
        </p:nvSpPr>
        <p:spPr>
          <a:xfrm>
            <a:off x="838200" y="2114758"/>
            <a:ext cx="4333460" cy="5091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Title/Header Panel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665BA6-50CC-443C-BE7E-94DCFDBBC42E}"/>
              </a:ext>
            </a:extLst>
          </p:cNvPr>
          <p:cNvSpPr/>
          <p:nvPr/>
        </p:nvSpPr>
        <p:spPr>
          <a:xfrm>
            <a:off x="838200" y="2703444"/>
            <a:ext cx="1609209" cy="1929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Sidebar/Input Panel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1A2972-DC25-4877-B194-930FE52963E9}"/>
              </a:ext>
            </a:extLst>
          </p:cNvPr>
          <p:cNvSpPr/>
          <p:nvPr/>
        </p:nvSpPr>
        <p:spPr>
          <a:xfrm>
            <a:off x="2532938" y="2703444"/>
            <a:ext cx="2638722" cy="1929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Main/Output Panel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546A73-7C7A-4F22-A416-4781F1F971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576"/>
          <a:stretch/>
        </p:blipFill>
        <p:spPr>
          <a:xfrm>
            <a:off x="5363205" y="2114758"/>
            <a:ext cx="6545246" cy="25179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047396-9668-4577-B2B7-6C7A8299952F}"/>
              </a:ext>
            </a:extLst>
          </p:cNvPr>
          <p:cNvSpPr txBox="1"/>
          <p:nvPr/>
        </p:nvSpPr>
        <p:spPr>
          <a:xfrm>
            <a:off x="838200" y="4770781"/>
            <a:ext cx="727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create shiny apps with single file </a:t>
            </a:r>
            <a:r>
              <a:rPr lang="en-US" b="1" dirty="0" err="1">
                <a:latin typeface="+mj-lt"/>
              </a:rPr>
              <a:t>app.R</a:t>
            </a:r>
            <a:r>
              <a:rPr lang="en-US" dirty="0"/>
              <a:t> or two files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ui.R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server.R</a:t>
            </a: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FAC69-60A5-405A-8A3A-E7F92FD46CEF}"/>
              </a:ext>
            </a:extLst>
          </p:cNvPr>
          <p:cNvSpPr txBox="1"/>
          <p:nvPr/>
        </p:nvSpPr>
        <p:spPr>
          <a:xfrm>
            <a:off x="838200" y="1506022"/>
            <a:ext cx="1018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Layout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3836CB-B3D1-4EA3-8506-B820246FC7EF}"/>
              </a:ext>
            </a:extLst>
          </p:cNvPr>
          <p:cNvSpPr/>
          <p:nvPr/>
        </p:nvSpPr>
        <p:spPr>
          <a:xfrm>
            <a:off x="3339548" y="5518493"/>
            <a:ext cx="1073426" cy="371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ui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47F17D-05A0-4160-B3CB-689ADAE606AC}"/>
              </a:ext>
            </a:extLst>
          </p:cNvPr>
          <p:cNvSpPr/>
          <p:nvPr/>
        </p:nvSpPr>
        <p:spPr>
          <a:xfrm>
            <a:off x="6818243" y="5518493"/>
            <a:ext cx="1013792" cy="371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5FE1D2C-BB3B-4C0A-B337-65215156789A}"/>
              </a:ext>
            </a:extLst>
          </p:cNvPr>
          <p:cNvCxnSpPr>
            <a:cxnSpLocks/>
            <a:stCxn id="12" idx="0"/>
            <a:endCxn id="13" idx="0"/>
          </p:cNvCxnSpPr>
          <p:nvPr/>
        </p:nvCxnSpPr>
        <p:spPr>
          <a:xfrm rot="5400000" flipH="1" flipV="1">
            <a:off x="5600700" y="3794054"/>
            <a:ext cx="12700" cy="3448878"/>
          </a:xfrm>
          <a:prstGeom prst="bentConnector3">
            <a:avLst>
              <a:gd name="adj1" fmla="val 1800000"/>
            </a:avLst>
          </a:prstGeom>
          <a:ln w="28575">
            <a:solidFill>
              <a:schemeClr val="bg2">
                <a:lumMod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EC6B246-409A-4770-8A1F-315B7A6EE925}"/>
              </a:ext>
            </a:extLst>
          </p:cNvPr>
          <p:cNvCxnSpPr>
            <a:cxnSpLocks/>
            <a:stCxn id="13" idx="2"/>
            <a:endCxn id="12" idx="2"/>
          </p:cNvCxnSpPr>
          <p:nvPr/>
        </p:nvCxnSpPr>
        <p:spPr>
          <a:xfrm rot="5400000">
            <a:off x="5600700" y="4165115"/>
            <a:ext cx="12700" cy="3448878"/>
          </a:xfrm>
          <a:prstGeom prst="bentConnector3">
            <a:avLst>
              <a:gd name="adj1" fmla="val 1800000"/>
            </a:avLst>
          </a:prstGeom>
          <a:ln w="28575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1AC38E7-89DD-46F1-97DB-85DD53321337}"/>
              </a:ext>
            </a:extLst>
          </p:cNvPr>
          <p:cNvSpPr txBox="1"/>
          <p:nvPr/>
        </p:nvSpPr>
        <p:spPr>
          <a:xfrm>
            <a:off x="2374954" y="5867806"/>
            <a:ext cx="15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Interface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143F5B-164F-4F7D-A30E-32790820B88A}"/>
              </a:ext>
            </a:extLst>
          </p:cNvPr>
          <p:cNvSpPr txBox="1"/>
          <p:nvPr/>
        </p:nvSpPr>
        <p:spPr>
          <a:xfrm>
            <a:off x="7355016" y="5867806"/>
            <a:ext cx="238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Computation Processes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8CFD2CD-8246-4576-B87E-B4040E452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75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2D09-1235-40F7-B571-2691C4FE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Shiny </a:t>
            </a:r>
            <a:r>
              <a:rPr lang="en-US" b="1" dirty="0" err="1">
                <a:solidFill>
                  <a:srgbClr val="00B0F0"/>
                </a:solidFill>
              </a:rPr>
              <a:t>ui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B0F0"/>
                </a:solidFill>
              </a:rPr>
              <a:t>server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4A6034D-7A13-492D-9C3D-383BA3E0D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5878" y="3882887"/>
            <a:ext cx="5157787" cy="1789044"/>
          </a:xfrm>
        </p:spPr>
        <p:txBody>
          <a:bodyPr>
            <a:normAutofit/>
          </a:bodyPr>
          <a:lstStyle/>
          <a:p>
            <a:r>
              <a:rPr lang="en-US" sz="2000" b="1" dirty="0"/>
              <a:t>User Interface</a:t>
            </a:r>
          </a:p>
          <a:p>
            <a:pPr marL="0" indent="0">
              <a:buNone/>
            </a:pPr>
            <a:r>
              <a:rPr lang="en-US" sz="2000" dirty="0"/>
              <a:t>Control the layout, appearance, widget for user inputs and display the output.</a:t>
            </a:r>
          </a:p>
          <a:p>
            <a:pPr marL="0" indent="0">
              <a:buNone/>
            </a:pPr>
            <a:r>
              <a:rPr lang="en-US" sz="2000" dirty="0"/>
              <a:t>E.g. the title, page layout, text input, radio button, dropdown menu, graphics output etc. 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7F6B082-C874-4ABB-9B2F-A3FB5670F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8290" y="3882887"/>
            <a:ext cx="5183188" cy="1789044"/>
          </a:xfrm>
        </p:spPr>
        <p:txBody>
          <a:bodyPr>
            <a:normAutofit/>
          </a:bodyPr>
          <a:lstStyle/>
          <a:p>
            <a:r>
              <a:rPr lang="en-US" sz="2000" b="1" dirty="0"/>
              <a:t>Server</a:t>
            </a:r>
          </a:p>
          <a:p>
            <a:pPr marL="0" indent="0">
              <a:buNone/>
            </a:pPr>
            <a:r>
              <a:rPr lang="en-US" sz="2000" dirty="0"/>
              <a:t>Set of instructions that uses the input provided by user, process them and produces the required output which is further displayed by </a:t>
            </a:r>
            <a:r>
              <a:rPr lang="en-US" sz="2000" dirty="0" err="1"/>
              <a:t>ui.R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3836CB-B3D1-4EA3-8506-B820246FC7EF}"/>
              </a:ext>
            </a:extLst>
          </p:cNvPr>
          <p:cNvSpPr/>
          <p:nvPr/>
        </p:nvSpPr>
        <p:spPr>
          <a:xfrm>
            <a:off x="2146853" y="2036451"/>
            <a:ext cx="1629603" cy="777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ui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47F17D-05A0-4160-B3CB-689ADAE606AC}"/>
              </a:ext>
            </a:extLst>
          </p:cNvPr>
          <p:cNvSpPr/>
          <p:nvPr/>
        </p:nvSpPr>
        <p:spPr>
          <a:xfrm>
            <a:off x="7287899" y="2036451"/>
            <a:ext cx="1501985" cy="777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5FE1D2C-BB3B-4C0A-B337-65215156789A}"/>
              </a:ext>
            </a:extLst>
          </p:cNvPr>
          <p:cNvCxnSpPr>
            <a:cxnSpLocks/>
            <a:stCxn id="12" idx="0"/>
            <a:endCxn id="13" idx="0"/>
          </p:cNvCxnSpPr>
          <p:nvPr/>
        </p:nvCxnSpPr>
        <p:spPr>
          <a:xfrm rot="5400000" flipH="1" flipV="1">
            <a:off x="5500273" y="-502167"/>
            <a:ext cx="12700" cy="5077237"/>
          </a:xfrm>
          <a:prstGeom prst="bentConnector3">
            <a:avLst>
              <a:gd name="adj1" fmla="val 1800000"/>
            </a:avLst>
          </a:prstGeom>
          <a:ln w="28575">
            <a:solidFill>
              <a:schemeClr val="bg2">
                <a:lumMod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EC6B246-409A-4770-8A1F-315B7A6EE925}"/>
              </a:ext>
            </a:extLst>
          </p:cNvPr>
          <p:cNvCxnSpPr>
            <a:cxnSpLocks/>
            <a:stCxn id="13" idx="2"/>
            <a:endCxn id="12" idx="2"/>
          </p:cNvCxnSpPr>
          <p:nvPr/>
        </p:nvCxnSpPr>
        <p:spPr>
          <a:xfrm rot="5400000">
            <a:off x="5500274" y="275673"/>
            <a:ext cx="12700" cy="5077237"/>
          </a:xfrm>
          <a:prstGeom prst="bentConnector3">
            <a:avLst>
              <a:gd name="adj1" fmla="val 1800000"/>
            </a:avLst>
          </a:prstGeom>
          <a:ln w="28575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5494EB65-5A66-4614-85C2-0AE1A1097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C85E74-0326-417C-AAD4-E5BC87DD01FF}"/>
              </a:ext>
            </a:extLst>
          </p:cNvPr>
          <p:cNvSpPr txBox="1"/>
          <p:nvPr/>
        </p:nvSpPr>
        <p:spPr>
          <a:xfrm>
            <a:off x="1393024" y="2807941"/>
            <a:ext cx="15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91A439-CBC2-4716-8F66-B64EB242A6F7}"/>
              </a:ext>
            </a:extLst>
          </p:cNvPr>
          <p:cNvSpPr txBox="1"/>
          <p:nvPr/>
        </p:nvSpPr>
        <p:spPr>
          <a:xfrm>
            <a:off x="8045242" y="2807941"/>
            <a:ext cx="238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Computation Processes</a:t>
            </a:r>
          </a:p>
        </p:txBody>
      </p:sp>
    </p:spTree>
    <p:extLst>
      <p:ext uri="{BB962C8B-B14F-4D97-AF65-F5344CB8AC3E}">
        <p14:creationId xmlns:p14="http://schemas.microsoft.com/office/powerpoint/2010/main" val="1609174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C744F2-1611-4061-ABB6-4BFF0AF6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 Code – Single File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EF1C72-7091-4E06-833B-4DB8BE005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1175"/>
          </a:xfrm>
        </p:spPr>
        <p:txBody>
          <a:bodyPr/>
          <a:lstStyle/>
          <a:p>
            <a:pPr marL="0" indent="0">
              <a:buNone/>
            </a:pPr>
            <a:r>
              <a:rPr lang="en-US" sz="2000" b="0" dirty="0" err="1"/>
              <a:t>ui</a:t>
            </a:r>
            <a:r>
              <a:rPr lang="en-US" sz="2000" b="0" dirty="0"/>
              <a:t> &amp; server in a file named</a:t>
            </a:r>
            <a:r>
              <a:rPr lang="en-US" b="0" dirty="0"/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app.R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7F5DFF-F9D5-4A3E-818A-01213DA5B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B67FD5-4B4E-4669-9096-52D2364A9DF6}"/>
              </a:ext>
            </a:extLst>
          </p:cNvPr>
          <p:cNvSpPr/>
          <p:nvPr/>
        </p:nvSpPr>
        <p:spPr>
          <a:xfrm>
            <a:off x="1020416" y="2680062"/>
            <a:ext cx="9706708" cy="2298337"/>
          </a:xfrm>
          <a:prstGeom prst="roundRect">
            <a:avLst>
              <a:gd name="adj" fmla="val 7625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file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app.R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(shiny) </a:t>
            </a:r>
          </a:p>
          <a:p>
            <a:pPr lvl="1"/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fluidPage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 &lt;- function(input, output </a:t>
            </a:r>
            <a:r>
              <a:rPr lang="en-US" sz="1600" b="1" i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&lt;, session&gt;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</a:p>
          <a:p>
            <a:pPr lvl="1"/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shinyApp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server)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97280B-A80A-45B2-8348-108F8F614A58}"/>
              </a:ext>
            </a:extLst>
          </p:cNvPr>
          <p:cNvSpPr/>
          <p:nvPr/>
        </p:nvSpPr>
        <p:spPr>
          <a:xfrm>
            <a:off x="1127031" y="5450505"/>
            <a:ext cx="57031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&lt;, session&gt; </a:t>
            </a:r>
            <a:r>
              <a:rPr lang="en-US" sz="2000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means </a:t>
            </a:r>
            <a:r>
              <a:rPr lang="en-US" sz="2000" i="1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session </a:t>
            </a:r>
            <a:r>
              <a:rPr lang="en-US" sz="2000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argument is optional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2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C744F2-1611-4061-ABB6-4BFF0AF6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 Code – Multiple File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7F5DFF-F9D5-4A3E-818A-01213DA5B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F77918-C0A7-4AC8-ACA0-86938FC5D726}"/>
              </a:ext>
            </a:extLst>
          </p:cNvPr>
          <p:cNvSpPr/>
          <p:nvPr/>
        </p:nvSpPr>
        <p:spPr>
          <a:xfrm>
            <a:off x="1020416" y="2150065"/>
            <a:ext cx="9706708" cy="18159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file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ui.R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(shiny) </a:t>
            </a:r>
          </a:p>
          <a:p>
            <a:pPr lvl="1"/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fluidPage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0BFECD-F00A-4763-95C2-7342B1E1928E}"/>
              </a:ext>
            </a:extLst>
          </p:cNvPr>
          <p:cNvSpPr/>
          <p:nvPr/>
        </p:nvSpPr>
        <p:spPr>
          <a:xfrm>
            <a:off x="1020416" y="4194628"/>
            <a:ext cx="9706708" cy="17588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file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server.R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(shiny) </a:t>
            </a:r>
          </a:p>
          <a:p>
            <a:pPr lvl="1"/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(function(input, output </a:t>
            </a:r>
            <a:r>
              <a:rPr lang="en-US" sz="1600" b="1" i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&lt;, session&gt;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425CDE-4BDB-4583-BB46-02B23AB8A85C}"/>
              </a:ext>
            </a:extLst>
          </p:cNvPr>
          <p:cNvSpPr txBox="1">
            <a:spLocks/>
          </p:cNvSpPr>
          <p:nvPr/>
        </p:nvSpPr>
        <p:spPr>
          <a:xfrm>
            <a:off x="838200" y="1578884"/>
            <a:ext cx="10515600" cy="5111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ui</a:t>
            </a:r>
            <a:r>
              <a:rPr lang="en-US" sz="2000" dirty="0"/>
              <a:t> &amp; server in separated file named</a:t>
            </a:r>
            <a:r>
              <a:rPr lang="en-US" dirty="0"/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ui.R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and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but in the same folder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7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E758-F925-4D36-8DD3-BF3ED942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 The App!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20F533-C967-487C-A1B7-640449CD9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A305CA-74F8-490F-AAB8-326321CAC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08" y="1450354"/>
            <a:ext cx="8503920" cy="45416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0876E1-0A0A-4832-8CAD-85BC474B8A3F}"/>
              </a:ext>
            </a:extLst>
          </p:cNvPr>
          <p:cNvSpPr txBox="1"/>
          <p:nvPr/>
        </p:nvSpPr>
        <p:spPr>
          <a:xfrm>
            <a:off x="947387" y="3721181"/>
            <a:ext cx="2488541" cy="1077575"/>
          </a:xfrm>
          <a:prstGeom prst="cloud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Single or Multiple file?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EBF7A-D2C6-4F3B-9505-F3E5BA0EC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506" y="2964483"/>
            <a:ext cx="3931920" cy="362783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0946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E758-F925-4D36-8DD3-BF3ED942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 The App!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20F533-C967-487C-A1B7-640449CD9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5402A-664C-4CD0-99D0-437B00F61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601" y="1359157"/>
            <a:ext cx="4070805" cy="523508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4F45FA6-CB1A-4DCB-80BC-36EA3A010E1C}"/>
              </a:ext>
            </a:extLst>
          </p:cNvPr>
          <p:cNvGrpSpPr/>
          <p:nvPr/>
        </p:nvGrpSpPr>
        <p:grpSpPr>
          <a:xfrm>
            <a:off x="5297716" y="1321356"/>
            <a:ext cx="5691680" cy="369332"/>
            <a:chOff x="2191657" y="1321356"/>
            <a:chExt cx="5691680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5B2C467-6F55-4FBD-B428-650518ADAA3A}"/>
                </a:ext>
              </a:extLst>
            </p:cNvPr>
            <p:cNvCxnSpPr/>
            <p:nvPr/>
          </p:nvCxnSpPr>
          <p:spPr>
            <a:xfrm>
              <a:off x="2191657" y="1524000"/>
              <a:ext cx="31350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6869C4-1D73-461D-A8B0-81A69807E7AA}"/>
                </a:ext>
              </a:extLst>
            </p:cNvPr>
            <p:cNvSpPr txBox="1"/>
            <p:nvPr/>
          </p:nvSpPr>
          <p:spPr>
            <a:xfrm>
              <a:off x="5486399" y="1321356"/>
              <a:ext cx="239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Load the shiny package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8E1413-F54A-4073-B7D2-063816222D00}"/>
              </a:ext>
            </a:extLst>
          </p:cNvPr>
          <p:cNvGrpSpPr/>
          <p:nvPr/>
        </p:nvGrpSpPr>
        <p:grpSpPr>
          <a:xfrm>
            <a:off x="6241143" y="2272040"/>
            <a:ext cx="3479092" cy="369332"/>
            <a:chOff x="3156852" y="1321356"/>
            <a:chExt cx="3479092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6B10CF7-E24F-433A-BA41-B1E7777DE5C7}"/>
                </a:ext>
              </a:extLst>
            </p:cNvPr>
            <p:cNvCxnSpPr>
              <a:cxnSpLocks/>
            </p:cNvCxnSpPr>
            <p:nvPr/>
          </p:nvCxnSpPr>
          <p:spPr>
            <a:xfrm>
              <a:off x="3156852" y="1524000"/>
              <a:ext cx="21698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C87EAA-1B4D-43C9-8C06-D705D64EA69D}"/>
                </a:ext>
              </a:extLst>
            </p:cNvPr>
            <p:cNvSpPr txBox="1"/>
            <p:nvPr/>
          </p:nvSpPr>
          <p:spPr>
            <a:xfrm>
              <a:off x="5486399" y="1321356"/>
              <a:ext cx="1149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App’s title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E63F3B-0853-4C40-B74D-28FCF91F09E6}"/>
              </a:ext>
            </a:extLst>
          </p:cNvPr>
          <p:cNvGrpSpPr/>
          <p:nvPr/>
        </p:nvGrpSpPr>
        <p:grpSpPr>
          <a:xfrm>
            <a:off x="8309434" y="3744686"/>
            <a:ext cx="2841206" cy="957940"/>
            <a:chOff x="8309434" y="3744686"/>
            <a:chExt cx="2841206" cy="95794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228835-8CA2-480E-A16A-BCAA2FEDD484}"/>
                </a:ext>
              </a:extLst>
            </p:cNvPr>
            <p:cNvSpPr txBox="1"/>
            <p:nvPr/>
          </p:nvSpPr>
          <p:spPr>
            <a:xfrm>
              <a:off x="8538322" y="4038990"/>
              <a:ext cx="2612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Slider as interactive input</a:t>
              </a:r>
            </a:p>
          </p:txBody>
        </p: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D02708D4-D24E-4167-A6F1-252CAACEA957}"/>
                </a:ext>
              </a:extLst>
            </p:cNvPr>
            <p:cNvSpPr/>
            <p:nvPr/>
          </p:nvSpPr>
          <p:spPr>
            <a:xfrm>
              <a:off x="8309434" y="3744686"/>
              <a:ext cx="101600" cy="95794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6F45E8B-099B-4F78-B7FE-E07FA3E87005}"/>
              </a:ext>
            </a:extLst>
          </p:cNvPr>
          <p:cNvGrpSpPr/>
          <p:nvPr/>
        </p:nvGrpSpPr>
        <p:grpSpPr>
          <a:xfrm>
            <a:off x="7643417" y="3237241"/>
            <a:ext cx="3018991" cy="1668581"/>
            <a:chOff x="7643417" y="3237241"/>
            <a:chExt cx="3018991" cy="166858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D8430C-DB9C-466D-86D0-A91533810DA5}"/>
                </a:ext>
              </a:extLst>
            </p:cNvPr>
            <p:cNvSpPr txBox="1"/>
            <p:nvPr/>
          </p:nvSpPr>
          <p:spPr>
            <a:xfrm>
              <a:off x="8563435" y="3237241"/>
              <a:ext cx="2098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Sidebar/Input Panel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2ECDAF-88F5-4D92-9DB7-A448A90FC03A}"/>
                </a:ext>
              </a:extLst>
            </p:cNvPr>
            <p:cNvGrpSpPr/>
            <p:nvPr/>
          </p:nvGrpSpPr>
          <p:grpSpPr>
            <a:xfrm>
              <a:off x="7643417" y="3468717"/>
              <a:ext cx="767617" cy="1437105"/>
              <a:chOff x="7643417" y="3468717"/>
              <a:chExt cx="767617" cy="1437105"/>
            </a:xfrm>
          </p:grpSpPr>
          <p:sp>
            <p:nvSpPr>
              <p:cNvPr id="23" name="Right Bracket 22">
                <a:extLst>
                  <a:ext uri="{FF2B5EF4-FFF2-40B4-BE49-F238E27FC236}">
                    <a16:creationId xmlns:a16="http://schemas.microsoft.com/office/drawing/2014/main" id="{A13CBDF5-A24B-4DC8-A680-36F5739C7915}"/>
                  </a:ext>
                </a:extLst>
              </p:cNvPr>
              <p:cNvSpPr/>
              <p:nvPr/>
            </p:nvSpPr>
            <p:spPr>
              <a:xfrm>
                <a:off x="7643417" y="3468717"/>
                <a:ext cx="165269" cy="1437105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ABD382A-7C79-4770-91A1-F4FD1D32DC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3417" y="3468717"/>
                <a:ext cx="76761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DE3953-3F13-4468-B31E-581D9B0DE36F}"/>
              </a:ext>
            </a:extLst>
          </p:cNvPr>
          <p:cNvGrpSpPr/>
          <p:nvPr/>
        </p:nvGrpSpPr>
        <p:grpSpPr>
          <a:xfrm>
            <a:off x="7650672" y="5069504"/>
            <a:ext cx="2966091" cy="1189417"/>
            <a:chOff x="7650672" y="5069504"/>
            <a:chExt cx="2966091" cy="118941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8EB7599-DAA0-4AAD-B740-264BF1573B41}"/>
                </a:ext>
              </a:extLst>
            </p:cNvPr>
            <p:cNvSpPr txBox="1"/>
            <p:nvPr/>
          </p:nvSpPr>
          <p:spPr>
            <a:xfrm>
              <a:off x="8570690" y="5069504"/>
              <a:ext cx="2046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Main/Output Panel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38A26F6-30FC-495A-BE5F-5FC6CBD4F095}"/>
                </a:ext>
              </a:extLst>
            </p:cNvPr>
            <p:cNvGrpSpPr/>
            <p:nvPr/>
          </p:nvGrpSpPr>
          <p:grpSpPr>
            <a:xfrm>
              <a:off x="7650672" y="5300981"/>
              <a:ext cx="767617" cy="957940"/>
              <a:chOff x="7643417" y="3468717"/>
              <a:chExt cx="767617" cy="1437105"/>
            </a:xfrm>
          </p:grpSpPr>
          <p:sp>
            <p:nvSpPr>
              <p:cNvPr id="33" name="Right Bracket 32">
                <a:extLst>
                  <a:ext uri="{FF2B5EF4-FFF2-40B4-BE49-F238E27FC236}">
                    <a16:creationId xmlns:a16="http://schemas.microsoft.com/office/drawing/2014/main" id="{98BB32D8-91CF-4C92-AB5D-A51A12266660}"/>
                  </a:ext>
                </a:extLst>
              </p:cNvPr>
              <p:cNvSpPr/>
              <p:nvPr/>
            </p:nvSpPr>
            <p:spPr>
              <a:xfrm>
                <a:off x="7643417" y="3468717"/>
                <a:ext cx="165269" cy="1437105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791D823-92F5-40CB-9962-7903DCB18E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3417" y="3468717"/>
                <a:ext cx="76761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F9D5B8F-EC88-4127-B8C5-655A5472B7FD}"/>
              </a:ext>
            </a:extLst>
          </p:cNvPr>
          <p:cNvGrpSpPr/>
          <p:nvPr/>
        </p:nvGrpSpPr>
        <p:grpSpPr>
          <a:xfrm>
            <a:off x="6807200" y="5646612"/>
            <a:ext cx="3911151" cy="369332"/>
            <a:chOff x="3351903" y="1321356"/>
            <a:chExt cx="4778300" cy="369332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B537C53-2DE5-43E4-965B-23FD3AB05AA1}"/>
                </a:ext>
              </a:extLst>
            </p:cNvPr>
            <p:cNvCxnSpPr>
              <a:cxnSpLocks/>
            </p:cNvCxnSpPr>
            <p:nvPr/>
          </p:nvCxnSpPr>
          <p:spPr>
            <a:xfrm>
              <a:off x="3351903" y="1524000"/>
              <a:ext cx="19748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BEBB370-7057-433D-9B20-4C77B520DEF2}"/>
                </a:ext>
              </a:extLst>
            </p:cNvPr>
            <p:cNvSpPr txBox="1"/>
            <p:nvPr/>
          </p:nvSpPr>
          <p:spPr>
            <a:xfrm>
              <a:off x="5486399" y="1321356"/>
              <a:ext cx="2643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Output from server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D3EE8FF-8BC4-4563-B3F3-7E1AA32FBBFE}"/>
              </a:ext>
            </a:extLst>
          </p:cNvPr>
          <p:cNvGrpSpPr/>
          <p:nvPr/>
        </p:nvGrpSpPr>
        <p:grpSpPr>
          <a:xfrm>
            <a:off x="635994" y="2786551"/>
            <a:ext cx="3592400" cy="3585217"/>
            <a:chOff x="635994" y="2786551"/>
            <a:chExt cx="3592400" cy="3585217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9077D6F-F3F8-41FF-8D10-CEB786FFFC2A}"/>
                </a:ext>
              </a:extLst>
            </p:cNvPr>
            <p:cNvGrpSpPr/>
            <p:nvPr/>
          </p:nvGrpSpPr>
          <p:grpSpPr>
            <a:xfrm flipH="1">
              <a:off x="3126951" y="2971217"/>
              <a:ext cx="1101443" cy="3400551"/>
              <a:chOff x="7643417" y="3468717"/>
              <a:chExt cx="1101443" cy="1437105"/>
            </a:xfrm>
          </p:grpSpPr>
          <p:sp>
            <p:nvSpPr>
              <p:cNvPr id="39" name="Right Bracket 38">
                <a:extLst>
                  <a:ext uri="{FF2B5EF4-FFF2-40B4-BE49-F238E27FC236}">
                    <a16:creationId xmlns:a16="http://schemas.microsoft.com/office/drawing/2014/main" id="{814B9A16-1F2D-4D52-B030-4271AB05126B}"/>
                  </a:ext>
                </a:extLst>
              </p:cNvPr>
              <p:cNvSpPr/>
              <p:nvPr/>
            </p:nvSpPr>
            <p:spPr>
              <a:xfrm>
                <a:off x="7643417" y="3468717"/>
                <a:ext cx="165269" cy="1437105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BC5B48C-A393-4327-B9DF-A51182044A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7580" y="3468717"/>
                <a:ext cx="10972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176AF7A-E570-4541-B764-19F5E40950F3}"/>
                </a:ext>
              </a:extLst>
            </p:cNvPr>
            <p:cNvSpPr txBox="1"/>
            <p:nvPr/>
          </p:nvSpPr>
          <p:spPr>
            <a:xfrm>
              <a:off x="635994" y="2786551"/>
              <a:ext cx="2479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Page with Sidebar Panel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AF0AB8A-FCCD-45D0-9E96-13DBA1FEB413}"/>
              </a:ext>
            </a:extLst>
          </p:cNvPr>
          <p:cNvGrpSpPr/>
          <p:nvPr/>
        </p:nvGrpSpPr>
        <p:grpSpPr>
          <a:xfrm>
            <a:off x="1670643" y="1823927"/>
            <a:ext cx="2275600" cy="4668944"/>
            <a:chOff x="1670643" y="1823927"/>
            <a:chExt cx="2275600" cy="466894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2F63DC-F529-4DBF-9D26-2B44F53245FA}"/>
                </a:ext>
              </a:extLst>
            </p:cNvPr>
            <p:cNvSpPr txBox="1"/>
            <p:nvPr/>
          </p:nvSpPr>
          <p:spPr>
            <a:xfrm>
              <a:off x="1670643" y="1823927"/>
              <a:ext cx="1449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Define the UI</a:t>
              </a:r>
            </a:p>
          </p:txBody>
        </p:sp>
        <p:sp>
          <p:nvSpPr>
            <p:cNvPr id="50" name="Right Bracket 49">
              <a:extLst>
                <a:ext uri="{FF2B5EF4-FFF2-40B4-BE49-F238E27FC236}">
                  <a16:creationId xmlns:a16="http://schemas.microsoft.com/office/drawing/2014/main" id="{A89BDE5A-2C87-41AA-B5D3-83ED14047BFC}"/>
                </a:ext>
              </a:extLst>
            </p:cNvPr>
            <p:cNvSpPr/>
            <p:nvPr/>
          </p:nvSpPr>
          <p:spPr>
            <a:xfrm flipH="1">
              <a:off x="3768354" y="2008593"/>
              <a:ext cx="177888" cy="4484278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80C0292-C5D5-44F2-A7E5-4F32C68712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0014" y="2008593"/>
              <a:ext cx="826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227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8AB1F631-46BA-4F2A-A096-F15E8138D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628" y="1557018"/>
            <a:ext cx="5459433" cy="5037214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0EE758-F925-4D36-8DD3-BF3ED942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 The App!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20F533-C967-487C-A1B7-640449CD9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AF2C9D8-AB95-412E-9676-43696C440B18}"/>
              </a:ext>
            </a:extLst>
          </p:cNvPr>
          <p:cNvGrpSpPr/>
          <p:nvPr/>
        </p:nvGrpSpPr>
        <p:grpSpPr>
          <a:xfrm flipH="1">
            <a:off x="297997" y="4697488"/>
            <a:ext cx="3136727" cy="471926"/>
            <a:chOff x="8557818" y="4644570"/>
            <a:chExt cx="3136727" cy="47192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228835-8CA2-480E-A16A-BCAA2FEDD484}"/>
                </a:ext>
              </a:extLst>
            </p:cNvPr>
            <p:cNvSpPr txBox="1"/>
            <p:nvPr/>
          </p:nvSpPr>
          <p:spPr>
            <a:xfrm>
              <a:off x="9879368" y="4688070"/>
              <a:ext cx="1815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Create histogram</a:t>
              </a:r>
            </a:p>
          </p:txBody>
        </p: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D02708D4-D24E-4167-A6F1-252CAACEA957}"/>
                </a:ext>
              </a:extLst>
            </p:cNvPr>
            <p:cNvSpPr/>
            <p:nvPr/>
          </p:nvSpPr>
          <p:spPr>
            <a:xfrm>
              <a:off x="8557818" y="4644570"/>
              <a:ext cx="165270" cy="47192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F9D5B8F-EC88-4127-B8C5-655A5472B7FD}"/>
              </a:ext>
            </a:extLst>
          </p:cNvPr>
          <p:cNvGrpSpPr/>
          <p:nvPr/>
        </p:nvGrpSpPr>
        <p:grpSpPr>
          <a:xfrm>
            <a:off x="6821714" y="6198155"/>
            <a:ext cx="4317546" cy="369332"/>
            <a:chOff x="2855406" y="1321356"/>
            <a:chExt cx="5274797" cy="369332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B537C53-2DE5-43E4-965B-23FD3AB05AA1}"/>
                </a:ext>
              </a:extLst>
            </p:cNvPr>
            <p:cNvCxnSpPr>
              <a:cxnSpLocks/>
            </p:cNvCxnSpPr>
            <p:nvPr/>
          </p:nvCxnSpPr>
          <p:spPr>
            <a:xfrm>
              <a:off x="2855406" y="1506022"/>
              <a:ext cx="21698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BEBB370-7057-433D-9B20-4C77B520DEF2}"/>
                </a:ext>
              </a:extLst>
            </p:cNvPr>
            <p:cNvSpPr txBox="1"/>
            <p:nvPr/>
          </p:nvSpPr>
          <p:spPr>
            <a:xfrm>
              <a:off x="5486399" y="1321356"/>
              <a:ext cx="2643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Run the app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A21C39F-0E36-45FC-94AF-F1B1416A50A6}"/>
              </a:ext>
            </a:extLst>
          </p:cNvPr>
          <p:cNvGrpSpPr/>
          <p:nvPr/>
        </p:nvGrpSpPr>
        <p:grpSpPr>
          <a:xfrm>
            <a:off x="217468" y="3443908"/>
            <a:ext cx="3140066" cy="2100549"/>
            <a:chOff x="217468" y="3443908"/>
            <a:chExt cx="3140066" cy="210054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9077D6F-F3F8-41FF-8D10-CEB786FFFC2A}"/>
                </a:ext>
              </a:extLst>
            </p:cNvPr>
            <p:cNvGrpSpPr/>
            <p:nvPr/>
          </p:nvGrpSpPr>
          <p:grpSpPr>
            <a:xfrm flipH="1">
              <a:off x="2589917" y="3744686"/>
              <a:ext cx="767617" cy="1799771"/>
              <a:chOff x="7643417" y="3468717"/>
              <a:chExt cx="767617" cy="1437105"/>
            </a:xfrm>
          </p:grpSpPr>
          <p:sp>
            <p:nvSpPr>
              <p:cNvPr id="39" name="Right Bracket 38">
                <a:extLst>
                  <a:ext uri="{FF2B5EF4-FFF2-40B4-BE49-F238E27FC236}">
                    <a16:creationId xmlns:a16="http://schemas.microsoft.com/office/drawing/2014/main" id="{814B9A16-1F2D-4D52-B030-4271AB05126B}"/>
                  </a:ext>
                </a:extLst>
              </p:cNvPr>
              <p:cNvSpPr/>
              <p:nvPr/>
            </p:nvSpPr>
            <p:spPr>
              <a:xfrm>
                <a:off x="7643417" y="3468717"/>
                <a:ext cx="165269" cy="1437105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BC5B48C-A393-4327-B9DF-A51182044A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3417" y="3468717"/>
                <a:ext cx="76761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176AF7A-E570-4541-B764-19F5E40950F3}"/>
                </a:ext>
              </a:extLst>
            </p:cNvPr>
            <p:cNvSpPr txBox="1"/>
            <p:nvPr/>
          </p:nvSpPr>
          <p:spPr>
            <a:xfrm>
              <a:off x="217468" y="3443908"/>
              <a:ext cx="228299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Create output with </a:t>
              </a: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output$</a:t>
              </a:r>
              <a:r>
                <a:rPr lang="en-US" sz="1600" b="1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sz="1600" b="1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outputId</a:t>
              </a:r>
              <a:r>
                <a:rPr lang="en-US" sz="1600" b="1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en-US" b="1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D67D5C4-EF83-48F9-95A5-27DD428F7E62}"/>
              </a:ext>
            </a:extLst>
          </p:cNvPr>
          <p:cNvGrpSpPr/>
          <p:nvPr/>
        </p:nvGrpSpPr>
        <p:grpSpPr>
          <a:xfrm>
            <a:off x="322128" y="1655461"/>
            <a:ext cx="2558663" cy="4193795"/>
            <a:chOff x="322128" y="1655461"/>
            <a:chExt cx="2558663" cy="419379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E3553B6-1193-4B94-83A7-09247C870C43}"/>
                </a:ext>
              </a:extLst>
            </p:cNvPr>
            <p:cNvSpPr txBox="1"/>
            <p:nvPr/>
          </p:nvSpPr>
          <p:spPr>
            <a:xfrm>
              <a:off x="322128" y="1655461"/>
              <a:ext cx="1850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Define the Server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676AD6C-6091-4304-8C0C-057B5AC664FD}"/>
                </a:ext>
              </a:extLst>
            </p:cNvPr>
            <p:cNvGrpSpPr/>
            <p:nvPr/>
          </p:nvGrpSpPr>
          <p:grpSpPr>
            <a:xfrm flipH="1">
              <a:off x="2113174" y="1840127"/>
              <a:ext cx="767617" cy="4009129"/>
              <a:chOff x="7643417" y="3468717"/>
              <a:chExt cx="767617" cy="1437105"/>
            </a:xfrm>
          </p:grpSpPr>
          <p:sp>
            <p:nvSpPr>
              <p:cNvPr id="46" name="Right Bracket 45">
                <a:extLst>
                  <a:ext uri="{FF2B5EF4-FFF2-40B4-BE49-F238E27FC236}">
                    <a16:creationId xmlns:a16="http://schemas.microsoft.com/office/drawing/2014/main" id="{4AE8B30C-C88A-414A-8BBE-15B343B6845B}"/>
                  </a:ext>
                </a:extLst>
              </p:cNvPr>
              <p:cNvSpPr/>
              <p:nvPr/>
            </p:nvSpPr>
            <p:spPr>
              <a:xfrm>
                <a:off x="7643417" y="3468717"/>
                <a:ext cx="165269" cy="1437105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B161444-F28A-4EA6-ADF9-804F12DF08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3417" y="3468717"/>
                <a:ext cx="76761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040F7EE-DE7D-47D9-A3AD-30E8CF7BBF43}"/>
              </a:ext>
            </a:extLst>
          </p:cNvPr>
          <p:cNvGrpSpPr/>
          <p:nvPr/>
        </p:nvGrpSpPr>
        <p:grpSpPr>
          <a:xfrm>
            <a:off x="6865256" y="3482534"/>
            <a:ext cx="4070805" cy="646331"/>
            <a:chOff x="3156852" y="1208710"/>
            <a:chExt cx="4973351" cy="646331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01522AE-A4CB-4E0A-8DB4-93AF2E95CE26}"/>
                </a:ext>
              </a:extLst>
            </p:cNvPr>
            <p:cNvCxnSpPr>
              <a:cxnSpLocks/>
            </p:cNvCxnSpPr>
            <p:nvPr/>
          </p:nvCxnSpPr>
          <p:spPr>
            <a:xfrm>
              <a:off x="3156852" y="1524000"/>
              <a:ext cx="21698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5D9DB69-FFC0-43D8-B786-B05DC35D1B54}"/>
                </a:ext>
              </a:extLst>
            </p:cNvPr>
            <p:cNvSpPr txBox="1"/>
            <p:nvPr/>
          </p:nvSpPr>
          <p:spPr>
            <a:xfrm>
              <a:off x="5486399" y="1208710"/>
              <a:ext cx="2643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Render the output </a:t>
              </a:r>
              <a:r>
                <a:rPr lang="en-US" dirty="0"/>
                <a:t>(</a:t>
              </a:r>
              <a:r>
                <a:rPr lang="en-US" dirty="0" err="1"/>
                <a:t>i.e</a:t>
              </a:r>
              <a:r>
                <a:rPr lang="en-US" dirty="0"/>
                <a:t> histogram plot)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8BA259B-B430-4BCD-BE43-070CED18A4A2}"/>
              </a:ext>
            </a:extLst>
          </p:cNvPr>
          <p:cNvGrpSpPr/>
          <p:nvPr/>
        </p:nvGrpSpPr>
        <p:grpSpPr>
          <a:xfrm>
            <a:off x="8689410" y="2245760"/>
            <a:ext cx="2081629" cy="1498925"/>
            <a:chOff x="8689410" y="2245760"/>
            <a:chExt cx="2081629" cy="1498925"/>
          </a:xfrm>
        </p:grpSpPr>
        <p:sp>
          <p:nvSpPr>
            <p:cNvPr id="52" name="Right Brace 51">
              <a:extLst>
                <a:ext uri="{FF2B5EF4-FFF2-40B4-BE49-F238E27FC236}">
                  <a16:creationId xmlns:a16="http://schemas.microsoft.com/office/drawing/2014/main" id="{F0B6404D-95C6-4312-BB46-2818FB687B12}"/>
                </a:ext>
              </a:extLst>
            </p:cNvPr>
            <p:cNvSpPr/>
            <p:nvPr/>
          </p:nvSpPr>
          <p:spPr>
            <a:xfrm>
              <a:off x="8689410" y="2245760"/>
              <a:ext cx="240798" cy="149892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D844D6D-3324-4239-A9A6-EBFE3B553F43}"/>
                </a:ext>
              </a:extLst>
            </p:cNvPr>
            <p:cNvSpPr txBox="1"/>
            <p:nvPr/>
          </p:nvSpPr>
          <p:spPr>
            <a:xfrm>
              <a:off x="8991898" y="2672056"/>
              <a:ext cx="17791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Comment in the </a:t>
              </a:r>
            </a:p>
            <a:p>
              <a:pPr algn="ctr"/>
              <a:r>
                <a:rPr lang="en-US" b="1" dirty="0"/>
                <a:t>script using </a:t>
              </a:r>
              <a:r>
                <a:rPr lang="en-US" b="1" i="1" dirty="0"/>
                <a:t>#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54B4D8-218B-42C0-8914-395568B26CA7}"/>
              </a:ext>
            </a:extLst>
          </p:cNvPr>
          <p:cNvGrpSpPr/>
          <p:nvPr/>
        </p:nvGrpSpPr>
        <p:grpSpPr>
          <a:xfrm>
            <a:off x="8065828" y="4157822"/>
            <a:ext cx="2978669" cy="615553"/>
            <a:chOff x="4375354" y="1359106"/>
            <a:chExt cx="3639076" cy="615553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FDF3371-2559-47B3-9B3F-C08E91F766B6}"/>
                </a:ext>
              </a:extLst>
            </p:cNvPr>
            <p:cNvCxnSpPr>
              <a:cxnSpLocks/>
            </p:cNvCxnSpPr>
            <p:nvPr/>
          </p:nvCxnSpPr>
          <p:spPr>
            <a:xfrm>
              <a:off x="4375354" y="1524000"/>
              <a:ext cx="9513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C7C4331-6920-4B26-9E7D-374C532E84BC}"/>
                </a:ext>
              </a:extLst>
            </p:cNvPr>
            <p:cNvSpPr txBox="1"/>
            <p:nvPr/>
          </p:nvSpPr>
          <p:spPr>
            <a:xfrm>
              <a:off x="5370626" y="1359106"/>
              <a:ext cx="26438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Read the input value</a:t>
              </a: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input$&lt;</a:t>
              </a:r>
              <a:r>
                <a:rPr lang="en-US" sz="1600" b="1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inputId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86E660-E28F-4CB3-88FB-044E6C24478E}"/>
              </a:ext>
            </a:extLst>
          </p:cNvPr>
          <p:cNvCxnSpPr>
            <a:cxnSpLocks/>
          </p:cNvCxnSpPr>
          <p:nvPr/>
        </p:nvCxnSpPr>
        <p:spPr>
          <a:xfrm flipH="1">
            <a:off x="2113174" y="4933128"/>
            <a:ext cx="11787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01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5E8CBF-5EA7-42E9-9219-80A1FF78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Create Shiny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59DEE-A3C5-422B-BF47-2880F1250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2135" y="4001587"/>
            <a:ext cx="518803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Create Simple Shiny App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2997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c 8" descr="Programmer">
            <a:extLst>
              <a:ext uri="{FF2B5EF4-FFF2-40B4-BE49-F238E27FC236}">
                <a16:creationId xmlns:a16="http://schemas.microsoft.com/office/drawing/2014/main" id="{3B47CC95-E9CE-4213-A851-E547733F8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C49C0F-EC6F-4560-9D85-3D7FD42580BA}"/>
              </a:ext>
            </a:extLst>
          </p:cNvPr>
          <p:cNvSpPr txBox="1"/>
          <p:nvPr/>
        </p:nvSpPr>
        <p:spPr>
          <a:xfrm>
            <a:off x="5450691" y="858130"/>
            <a:ext cx="5845666" cy="5202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rgbClr val="000000"/>
                </a:solidFill>
              </a:rPr>
              <a:t>Programming is a skill best acquired by practice and example rather than from books.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3200" b="1" dirty="0">
              <a:solidFill>
                <a:srgbClr val="000000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rgbClr val="000000"/>
                </a:solidFill>
              </a:rPr>
              <a:t>-Alan Turing-</a:t>
            </a:r>
          </a:p>
        </p:txBody>
      </p:sp>
    </p:spTree>
    <p:extLst>
      <p:ext uri="{BB962C8B-B14F-4D97-AF65-F5344CB8AC3E}">
        <p14:creationId xmlns:p14="http://schemas.microsoft.com/office/powerpoint/2010/main" val="3288357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921878C-C1EA-4954-A9FA-1DE310040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15" y="1239711"/>
            <a:ext cx="8583061" cy="536441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9BC0FDA-1996-40B9-80FB-F11A704B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br>
              <a:rPr lang="en-US" dirty="0"/>
            </a:br>
            <a:r>
              <a:rPr lang="en-US" sz="2400" dirty="0"/>
              <a:t>Simple Statistical Descriptive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8631D0-97BC-4348-9075-36120AF20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2C65FC-DB49-4FD9-A51D-229693522BDF}"/>
              </a:ext>
            </a:extLst>
          </p:cNvPr>
          <p:cNvSpPr txBox="1"/>
          <p:nvPr/>
        </p:nvSpPr>
        <p:spPr>
          <a:xfrm>
            <a:off x="405485" y="1550555"/>
            <a:ext cx="34686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an single file app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app.R</a:t>
            </a:r>
            <a:r>
              <a:rPr lang="en-US" dirty="0"/>
              <a:t>)  and multiple file to display statistical descriptive from the typed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use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textInput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or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textAreaInput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as input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 data by space, convert list object as vector using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convert as numeric vector with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Last, compute simple statistics with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summary()</a:t>
            </a:r>
            <a:r>
              <a:rPr lang="en-US" dirty="0"/>
              <a:t>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BF59C96-2095-4154-AEC6-1AE32EADC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480027" y="1747841"/>
            <a:ext cx="6492773" cy="35474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7670B5-1C4B-4544-84F3-49F08C0C6149}"/>
              </a:ext>
            </a:extLst>
          </p:cNvPr>
          <p:cNvSpPr txBox="1"/>
          <p:nvPr/>
        </p:nvSpPr>
        <p:spPr>
          <a:xfrm>
            <a:off x="6362032" y="3812712"/>
            <a:ext cx="3592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app’s full code is available on </a:t>
            </a:r>
            <a:r>
              <a:rPr lang="en-US" dirty="0">
                <a:hlinkClick r:id="rId5"/>
              </a:rPr>
              <a:t>http://bit.ly/STCExp1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107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A9418A-272F-4314-8421-700947AC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C8D51-61A1-403F-9222-56BDA6B9B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2135" y="4001587"/>
            <a:ext cx="518803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0525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9FF9-926F-4F70-8280-8FC78657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RStudio</a:t>
            </a:r>
            <a:r>
              <a:rPr lang="en-US" dirty="0"/>
              <a:t>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AF3CB-422E-44DF-8261-DF82C465F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shiny apps template from </a:t>
            </a:r>
            <a:r>
              <a:rPr lang="en-US" dirty="0" err="1"/>
              <a:t>RStudio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602A2-721B-4ED1-9E68-813E64552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95" y="2415381"/>
            <a:ext cx="1581150" cy="31718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DB005E-6659-4BD2-A84A-560B361BBCFC}"/>
              </a:ext>
            </a:extLst>
          </p:cNvPr>
          <p:cNvSpPr/>
          <p:nvPr/>
        </p:nvSpPr>
        <p:spPr>
          <a:xfrm>
            <a:off x="1144243" y="3843131"/>
            <a:ext cx="1581150" cy="27829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DE5868-CA6F-438B-87D7-1C60FCB3D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606" y="2415381"/>
            <a:ext cx="5210175" cy="2295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A53E30-538D-4243-9D6C-A7D15A29F338}"/>
              </a:ext>
            </a:extLst>
          </p:cNvPr>
          <p:cNvSpPr txBox="1"/>
          <p:nvPr/>
        </p:nvSpPr>
        <p:spPr>
          <a:xfrm>
            <a:off x="4607831" y="4950553"/>
            <a:ext cx="50298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Application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</a:t>
            </a:r>
            <a:r>
              <a:rPr lang="en-US" b="1" dirty="0"/>
              <a:t>Single File (</a:t>
            </a:r>
            <a:r>
              <a:rPr lang="en-US" b="1" dirty="0" err="1"/>
              <a:t>app.R</a:t>
            </a:r>
            <a:r>
              <a:rPr lang="en-US" b="1" dirty="0"/>
              <a:t>)</a:t>
            </a:r>
            <a:r>
              <a:rPr lang="en-US" dirty="0"/>
              <a:t> or </a:t>
            </a:r>
          </a:p>
          <a:p>
            <a:pPr indent="287338"/>
            <a:r>
              <a:rPr lang="en-US" b="1" dirty="0"/>
              <a:t>Multiple File (</a:t>
            </a:r>
            <a:r>
              <a:rPr lang="en-US" b="1" dirty="0" err="1"/>
              <a:t>ui.R</a:t>
            </a:r>
            <a:r>
              <a:rPr lang="en-US" b="1" dirty="0"/>
              <a:t>/</a:t>
            </a:r>
            <a:r>
              <a:rPr lang="en-US" b="1" dirty="0" err="1"/>
              <a:t>server.R</a:t>
            </a:r>
            <a:r>
              <a:rPr lang="en-US" b="1" dirty="0"/>
              <a:t>) </a:t>
            </a:r>
            <a:r>
              <a:rPr lang="en-US" dirty="0"/>
              <a:t>for Application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folder for created shiny apps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CEFC9FB-7325-4DA3-AC3A-07B076DBBABF}"/>
              </a:ext>
            </a:extLst>
          </p:cNvPr>
          <p:cNvSpPr/>
          <p:nvPr/>
        </p:nvSpPr>
        <p:spPr>
          <a:xfrm>
            <a:off x="2964246" y="3723861"/>
            <a:ext cx="1417983" cy="51683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2CD871-2AFC-47D7-8725-26A79FA4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15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68619-7525-4328-986A-373AD7F5F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ctr">
            <a:normAutofit/>
          </a:bodyPr>
          <a:lstStyle/>
          <a:p>
            <a:r>
              <a:rPr lang="en-US" sz="3600"/>
              <a:t>Summary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B88A8C8D-9C2F-49D1-ABB0-32EB2D0AC6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838592"/>
              </p:ext>
            </p:extLst>
          </p:nvPr>
        </p:nvGraphicFramePr>
        <p:xfrm>
          <a:off x="5070475" y="1698625"/>
          <a:ext cx="6478588" cy="4516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4376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AD561B-5497-47CB-802A-19ADCBBA1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20" y="643467"/>
            <a:ext cx="8842960" cy="5571065"/>
          </a:xfrm>
          <a:prstGeom prst="rect">
            <a:avLst/>
          </a:prstGeom>
          <a:ln>
            <a:noFill/>
          </a:ln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7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D1CF-33F9-43F9-8FCC-6AF452BD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Arial Black" panose="020B0A04020102020204" pitchFamily="34" charset="0"/>
              </a:rPr>
              <a:t>Welcome to Shiny!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AC716-4E61-4F59-AEF6-157E2AD6D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00B0F0"/>
                </a:solidFill>
              </a:rPr>
              <a:t>Shiny</a:t>
            </a:r>
            <a:r>
              <a:rPr lang="en-US" sz="2400" dirty="0"/>
              <a:t> is an R package that makes it easy to build interactive web applications (apps) straight from R.</a:t>
            </a:r>
          </a:p>
          <a:p>
            <a:pPr lvl="1"/>
            <a:r>
              <a:rPr lang="en-US" sz="2000" dirty="0"/>
              <a:t>i.e. for Entry data form, analytic dashboard, interactive demos for teaching statistics, etc.</a:t>
            </a:r>
          </a:p>
          <a:p>
            <a:pPr lvl="1"/>
            <a:endParaRPr lang="en-US" sz="2000" dirty="0"/>
          </a:p>
          <a:p>
            <a:r>
              <a:rPr lang="en-US" sz="2400" dirty="0"/>
              <a:t>The default styling of a Shiny application is </a:t>
            </a:r>
            <a:r>
              <a:rPr lang="en-US" sz="2400" b="1" dirty="0">
                <a:solidFill>
                  <a:srgbClr val="00B0F0"/>
                </a:solidFill>
              </a:rPr>
              <a:t>clean and effective</a:t>
            </a:r>
            <a:r>
              <a:rPr lang="en-US" sz="2400" dirty="0"/>
              <a:t>.</a:t>
            </a:r>
            <a:endParaRPr lang="en-US" sz="2400" b="1" dirty="0"/>
          </a:p>
          <a:p>
            <a:r>
              <a:rPr lang="en-US" sz="2400" b="1" dirty="0">
                <a:solidFill>
                  <a:srgbClr val="00B0F0"/>
                </a:solidFill>
              </a:rPr>
              <a:t>Very extensible</a:t>
            </a:r>
            <a:r>
              <a:rPr lang="en-US" sz="2400" b="1" dirty="0"/>
              <a:t> </a:t>
            </a:r>
            <a:r>
              <a:rPr lang="en-US" sz="2400" dirty="0"/>
              <a:t>and it is easy to integrate Shiny apps with your own web content using HTML and CSS. 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JavaScript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B0F0"/>
                </a:solidFill>
              </a:rPr>
              <a:t>jQuery</a:t>
            </a:r>
            <a:r>
              <a:rPr lang="en-US" sz="2400" b="1" dirty="0"/>
              <a:t> </a:t>
            </a:r>
            <a:r>
              <a:rPr lang="en-US" sz="2400" dirty="0"/>
              <a:t>can also be used to further extend the scope of Shiny apps.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51159-C855-415A-ACE2-626716AE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85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B5C0CC-54CF-4879-B366-DE5D985FB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47" y="2898775"/>
            <a:ext cx="3309938" cy="1831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4ADDC4-3F12-4485-92AB-CB0CB2228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47" y="4799013"/>
            <a:ext cx="1519238" cy="12303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E2BDC3-AB40-4D6C-A8B0-6FBEB80F79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334" y="4799013"/>
            <a:ext cx="1720850" cy="1230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257E3A-F29F-43DF-959D-8B126B483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ln w="9525">
                  <a:noFill/>
                  <a:prstDash val="solid"/>
                </a:ln>
                <a:solidFill>
                  <a:srgbClr val="FFFFFF"/>
                </a:solidFill>
              </a:rPr>
              <a:t>Shiny Apps</a:t>
            </a:r>
            <a:endParaRPr lang="en-US" sz="4000" b="1" dirty="0">
              <a:ln w="9525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pic>
        <p:nvPicPr>
          <p:cNvPr id="1026" name="Picture 2" descr="FIFA 19 Dashboard with R Shiny | Kaggle">
            <a:extLst>
              <a:ext uri="{FF2B5EF4-FFF2-40B4-BE49-F238E27FC236}">
                <a16:creationId xmlns:a16="http://schemas.microsoft.com/office/drawing/2014/main" id="{08736DD7-CA16-4881-A812-755CFFA9A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496" y="2898775"/>
            <a:ext cx="4766118" cy="313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reate an r shiny app or dashboard by Faustolopez110 | Fiverr">
            <a:extLst>
              <a:ext uri="{FF2B5EF4-FFF2-40B4-BE49-F238E27FC236}">
                <a16:creationId xmlns:a16="http://schemas.microsoft.com/office/drawing/2014/main" id="{B541CF9B-4EAC-48E5-90B0-B6DEEE7D09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7"/>
          <a:stretch/>
        </p:blipFill>
        <p:spPr bwMode="auto">
          <a:xfrm>
            <a:off x="8403769" y="2898775"/>
            <a:ext cx="3653820" cy="304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46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8A9BB3-B350-46F3-8C50-BAF11C5D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71190"/>
            <a:ext cx="3363170" cy="2183042"/>
          </a:xfrm>
        </p:spPr>
        <p:txBody>
          <a:bodyPr anchor="b">
            <a:normAutofit/>
          </a:bodyPr>
          <a:lstStyle/>
          <a:p>
            <a:r>
              <a:rPr lang="en-US" sz="3400" b="1">
                <a:latin typeface="Arial Black" panose="020B0A04020102020204" pitchFamily="34" charset="0"/>
              </a:rPr>
              <a:t>Requirement</a:t>
            </a:r>
            <a:endParaRPr lang="en-US" sz="3400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Graphic 7" descr="Tools outline">
            <a:extLst>
              <a:ext uri="{FF2B5EF4-FFF2-40B4-BE49-F238E27FC236}">
                <a16:creationId xmlns:a16="http://schemas.microsoft.com/office/drawing/2014/main" id="{827D091A-E693-4565-8F5F-FB1960253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196964" y="1108946"/>
            <a:ext cx="1846470" cy="18464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6FC0-57AF-40EE-92C6-24FC7B0A9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3729161"/>
            <a:ext cx="5690043" cy="2277321"/>
          </a:xfrm>
        </p:spPr>
        <p:txBody>
          <a:bodyPr>
            <a:normAutofit/>
          </a:bodyPr>
          <a:lstStyle/>
          <a:p>
            <a:r>
              <a:rPr lang="en-US" sz="1500"/>
              <a:t>Tools</a:t>
            </a:r>
          </a:p>
          <a:p>
            <a:pPr lvl="1"/>
            <a:r>
              <a:rPr lang="en-US" sz="1500"/>
              <a:t>Latest version of </a:t>
            </a:r>
            <a:r>
              <a:rPr lang="en-US" sz="1500" b="1"/>
              <a:t>R</a:t>
            </a:r>
            <a:r>
              <a:rPr lang="en-US" sz="1500"/>
              <a:t> program</a:t>
            </a:r>
          </a:p>
          <a:p>
            <a:pPr lvl="1"/>
            <a:r>
              <a:rPr lang="en-US" sz="1500"/>
              <a:t>Latest version of </a:t>
            </a:r>
            <a:r>
              <a:rPr lang="en-US" sz="1500" b="1"/>
              <a:t>RStudio</a:t>
            </a:r>
            <a:r>
              <a:rPr lang="en-US" sz="1500"/>
              <a:t> and </a:t>
            </a:r>
            <a:r>
              <a:rPr lang="en-US" sz="1500" b="1"/>
              <a:t>shiny</a:t>
            </a:r>
            <a:r>
              <a:rPr lang="en-US" sz="1500"/>
              <a:t> package</a:t>
            </a:r>
          </a:p>
          <a:p>
            <a:pPr lvl="1"/>
            <a:r>
              <a:rPr lang="en-US" sz="1500"/>
              <a:t>Browser (Mozilla Firefox, Google Chrome etc.)</a:t>
            </a:r>
          </a:p>
          <a:p>
            <a:pPr lvl="1"/>
            <a:endParaRPr lang="en-US" sz="1500"/>
          </a:p>
          <a:p>
            <a:r>
              <a:rPr lang="en-US" sz="1500"/>
              <a:t>Knowledge</a:t>
            </a:r>
          </a:p>
          <a:p>
            <a:pPr lvl="1"/>
            <a:r>
              <a:rPr lang="en-US" sz="1500"/>
              <a:t>R programming</a:t>
            </a:r>
          </a:p>
          <a:p>
            <a:pPr lvl="1"/>
            <a:r>
              <a:rPr lang="en-US" sz="1500"/>
              <a:t>Basic web knowledges</a:t>
            </a:r>
          </a:p>
          <a:p>
            <a:endParaRPr lang="en-US" sz="1500"/>
          </a:p>
        </p:txBody>
      </p:sp>
      <p:pic>
        <p:nvPicPr>
          <p:cNvPr id="6" name="Graphic 5" descr="Web design outline">
            <a:extLst>
              <a:ext uri="{FF2B5EF4-FFF2-40B4-BE49-F238E27FC236}">
                <a16:creationId xmlns:a16="http://schemas.microsoft.com/office/drawing/2014/main" id="{1BCEE09A-0AE2-464E-B1DB-DB42E86EB6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050038" y="2354401"/>
            <a:ext cx="2713512" cy="27135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4F2992-0A5A-4B1E-A0FA-E9822DFD4F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41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38ED-9B83-49FF-BF68-FAB90513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Get Started!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CFDE0-95DF-483C-80D6-988FEDC73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R and RStudio </a:t>
            </a:r>
          </a:p>
          <a:p>
            <a:pPr lvl="1"/>
            <a:r>
              <a:rPr lang="en-US" sz="2000" dirty="0"/>
              <a:t>R : https://cran.r-project.org/</a:t>
            </a:r>
          </a:p>
          <a:p>
            <a:pPr lvl="1"/>
            <a:r>
              <a:rPr lang="en-US" sz="2000" dirty="0"/>
              <a:t>RStudio : </a:t>
            </a:r>
            <a:r>
              <a:rPr lang="en-US" sz="2000" dirty="0">
                <a:hlinkClick r:id="rId2"/>
              </a:rPr>
              <a:t>https://www.rstudio.com/products/rstudio/download/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dirty="0"/>
              <a:t>Install shiny package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F6C65-C8A3-4FB6-A5FE-26D6FEFEF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E774B6-CC4F-4156-A1E5-572A4D260860}"/>
              </a:ext>
            </a:extLst>
          </p:cNvPr>
          <p:cNvSpPr/>
          <p:nvPr/>
        </p:nvSpPr>
        <p:spPr>
          <a:xfrm>
            <a:off x="1020416" y="4033951"/>
            <a:ext cx="9706708" cy="900906"/>
          </a:xfrm>
          <a:prstGeom prst="roundRect">
            <a:avLst>
              <a:gd name="adj" fmla="val 897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Install shiny package</a:t>
            </a:r>
          </a:p>
          <a:p>
            <a:pPr lvl="1"/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("shiny") </a:t>
            </a:r>
          </a:p>
        </p:txBody>
      </p:sp>
    </p:spTree>
    <p:extLst>
      <p:ext uri="{BB962C8B-B14F-4D97-AF65-F5344CB8AC3E}">
        <p14:creationId xmlns:p14="http://schemas.microsoft.com/office/powerpoint/2010/main" val="3872060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76AA1D-92D6-49A0-AE28-523A1778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Basic Shiny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88589-90FF-43F3-9A4B-EDD197B60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2135" y="4001587"/>
            <a:ext cx="518803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Layout And Structure Of Shiny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29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E758-F925-4D36-8DD3-BF3ED942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Shiny!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EE597F-E6FE-470F-BF57-C4ACCB8C7EFD}"/>
              </a:ext>
            </a:extLst>
          </p:cNvPr>
          <p:cNvSpPr/>
          <p:nvPr/>
        </p:nvSpPr>
        <p:spPr>
          <a:xfrm>
            <a:off x="1242646" y="1477358"/>
            <a:ext cx="9706708" cy="1118620"/>
          </a:xfrm>
          <a:prstGeom prst="roundRect">
            <a:avLst>
              <a:gd name="adj" fmla="val 923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Example of shiny app</a:t>
            </a:r>
          </a:p>
          <a:p>
            <a:pPr lvl="1"/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pPr lvl="1"/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runExample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("01_hello")</a:t>
            </a:r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354D0-F06D-4922-827A-0213D4B58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829" y="2759099"/>
            <a:ext cx="7460342" cy="39813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EDAB3C-AD51-4DF6-8868-A14EA1401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6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98D3BD9-FA3C-4728-BC74-BF75A6016C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94" r="3259" b="26933"/>
          <a:stretch/>
        </p:blipFill>
        <p:spPr>
          <a:xfrm>
            <a:off x="1390135" y="2394857"/>
            <a:ext cx="9455191" cy="36185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AF2D09-1235-40F7-B571-2691C4FE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Shiny Apps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944FBB-4229-4452-906A-094E242D2FFE}"/>
              </a:ext>
            </a:extLst>
          </p:cNvPr>
          <p:cNvSpPr/>
          <p:nvPr/>
        </p:nvSpPr>
        <p:spPr>
          <a:xfrm>
            <a:off x="1390134" y="2565693"/>
            <a:ext cx="9411730" cy="381433"/>
          </a:xfrm>
          <a:prstGeom prst="rect">
            <a:avLst/>
          </a:prstGeom>
          <a:noFill/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Title/Header Panel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665BA6-50CC-443C-BE7E-94DCFDBBC42E}"/>
              </a:ext>
            </a:extLst>
          </p:cNvPr>
          <p:cNvSpPr/>
          <p:nvPr/>
        </p:nvSpPr>
        <p:spPr>
          <a:xfrm>
            <a:off x="1390134" y="2964727"/>
            <a:ext cx="3181865" cy="2870461"/>
          </a:xfrm>
          <a:prstGeom prst="rect">
            <a:avLst/>
          </a:prstGeom>
          <a:noFill/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Sidebar/Input Panel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FAC69-60A5-405A-8A3A-E7F92FD46CEF}"/>
              </a:ext>
            </a:extLst>
          </p:cNvPr>
          <p:cNvSpPr txBox="1"/>
          <p:nvPr/>
        </p:nvSpPr>
        <p:spPr>
          <a:xfrm>
            <a:off x="838200" y="1506022"/>
            <a:ext cx="1018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Layout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8CFD2CD-8246-4576-B87E-B4040E452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6670F4E-CC20-4CB8-A59E-705A42D7DD74}"/>
              </a:ext>
            </a:extLst>
          </p:cNvPr>
          <p:cNvSpPr/>
          <p:nvPr/>
        </p:nvSpPr>
        <p:spPr>
          <a:xfrm>
            <a:off x="4688113" y="2964727"/>
            <a:ext cx="6113751" cy="2870461"/>
          </a:xfrm>
          <a:prstGeom prst="rect">
            <a:avLst/>
          </a:prstGeom>
          <a:noFill/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 dirty="0">
                <a:solidFill>
                  <a:schemeClr val="accent1"/>
                </a:solidFill>
              </a:rPr>
              <a:t>                      Main/Output Panel</a:t>
            </a:r>
          </a:p>
          <a:p>
            <a:pPr algn="ctr"/>
            <a:endParaRPr lang="en-US" b="1" dirty="0">
              <a:solidFill>
                <a:schemeClr val="accent1"/>
              </a:solidFill>
            </a:endParaRPr>
          </a:p>
          <a:p>
            <a:pPr algn="ctr"/>
            <a:endParaRPr lang="en-US" b="1" dirty="0">
              <a:solidFill>
                <a:schemeClr val="accent1"/>
              </a:solidFill>
            </a:endParaRPr>
          </a:p>
          <a:p>
            <a:pPr algn="ctr"/>
            <a:endParaRPr lang="en-US" b="1" dirty="0">
              <a:solidFill>
                <a:schemeClr val="accent1"/>
              </a:solidFill>
            </a:endParaRPr>
          </a:p>
          <a:p>
            <a:pPr algn="ctr"/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71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9022</TotalTime>
  <Words>787</Words>
  <Application>Microsoft Office PowerPoint</Application>
  <PresentationFormat>Widescreen</PresentationFormat>
  <Paragraphs>138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Courier New</vt:lpstr>
      <vt:lpstr>Office Theme</vt:lpstr>
      <vt:lpstr>1_Office Theme</vt:lpstr>
      <vt:lpstr>Build Interactive Web App with R &amp; Shiny</vt:lpstr>
      <vt:lpstr>Introduction</vt:lpstr>
      <vt:lpstr>Welcome to Shiny!</vt:lpstr>
      <vt:lpstr>Shiny Apps</vt:lpstr>
      <vt:lpstr>Requirement</vt:lpstr>
      <vt:lpstr>Lets Get Started!</vt:lpstr>
      <vt:lpstr>Basic Shiny App</vt:lpstr>
      <vt:lpstr>Hello Shiny!</vt:lpstr>
      <vt:lpstr>Basic Shiny Apps</vt:lpstr>
      <vt:lpstr>Basic Shiny Apps</vt:lpstr>
      <vt:lpstr>Shiny ui and server</vt:lpstr>
      <vt:lpstr>Shiny App Code – Single File</vt:lpstr>
      <vt:lpstr>Shiny App Code – Multiple File</vt:lpstr>
      <vt:lpstr>Inspect The App!</vt:lpstr>
      <vt:lpstr>Inspect The App!</vt:lpstr>
      <vt:lpstr>Inspect The App!</vt:lpstr>
      <vt:lpstr>Create Shiny App</vt:lpstr>
      <vt:lpstr>PowerPoint Presentation</vt:lpstr>
      <vt:lpstr>Example 1 Simple Statistical Descriptive</vt:lpstr>
      <vt:lpstr>Using RStudio Menu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Apps Visualisasi Data</dc:title>
  <dc:creator>Aep Hidayatuloh</dc:creator>
  <cp:lastModifiedBy>25085</cp:lastModifiedBy>
  <cp:revision>199</cp:revision>
  <dcterms:created xsi:type="dcterms:W3CDTF">2017-09-09T03:53:51Z</dcterms:created>
  <dcterms:modified xsi:type="dcterms:W3CDTF">2021-04-17T22:06:42Z</dcterms:modified>
</cp:coreProperties>
</file>