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0" r:id="rId3"/>
    <p:sldId id="322" r:id="rId4"/>
    <p:sldId id="293" r:id="rId5"/>
    <p:sldId id="332" r:id="rId6"/>
    <p:sldId id="296" r:id="rId7"/>
    <p:sldId id="297" r:id="rId8"/>
    <p:sldId id="298" r:id="rId9"/>
    <p:sldId id="309" r:id="rId10"/>
    <p:sldId id="267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3" r:id="rId21"/>
    <p:sldId id="288" r:id="rId22"/>
    <p:sldId id="263" r:id="rId23"/>
    <p:sldId id="324" r:id="rId24"/>
    <p:sldId id="26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88646AE0-156E-4DB0-9C92-3F84B6736829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FEFD5E0E-9314-4768-8D1A-8CD35143F9F3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8A602800-857A-4A36-AF16-3B4BC6A3849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A385265E-6F5D-4B53-953D-AE205E5AC0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D1FECEF-6EA3-45AF-B4A3-1BB012381428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CF3E8C91-95FC-44DA-9BE6-8050328B69E5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8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05B1772-93A9-431B-8935-B7C383A5242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9F7577D-2CD4-4F4F-BB1B-0D20BBFD7D0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DCDF2177-367D-4A3B-A898-6C56BC1352C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0BD5972D-C493-44C8-943E-08C3B8221EA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7015D02A-3F40-4949-AEF3-F4594ADB33C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9F2BB3E9-6AEC-47DE-8A89-EE187106564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6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5E98B3-3321-44E4-B93B-3BF23BAE11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6" y="6136"/>
            <a:ext cx="12192000" cy="6845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82D95B-4C76-476F-B71A-C65532A8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algn="ctr"/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3AA737-E9A1-4EF1-B8C0-CCF17EE956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1F99D35-59F9-4EE7-9AD2-6631FC6329A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D4A3B12-5061-4781-B409-73212DC1966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FBC02496-EE1C-46B9-B2C5-3926A39D92B4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44DB3219-6A4C-4943-BC5A-7F39A77078F7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A660D6B-2EF1-4260-B2F5-DD23599F9C10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200EEE73-8928-4CCB-8B3B-074F01B64AF7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5EC807AF-D40F-42A1-A5A7-1116293CA2D1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BD5401D-224C-4063-9A31-4ABD786C805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12370927-3162-4EAA-A501-F8B6C0745C7A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DCA497F6-B428-4FD7-9DB1-426CAF3EC3A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EF6D139-6BE6-4E8E-80A7-0BE4E9E7486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DAC9CF2E-52C2-4AFD-8B0E-6C6D7CE620B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08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26C4F1C-D16E-4319-870A-738BF20EA10E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EAD9135-78D9-4773-A895-0398B9C2DCAC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EA2735A5-498A-49EC-9303-D428B409FBA6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B3A289C5-395C-4343-928E-3728FB34BA3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9E051A1D-74AC-4E25-9769-5E6EA4A7EA36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83FF414-7A41-4927-8FDF-F46DF4D7FDDF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65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122A5BDA-B420-4CCC-B055-7A9CD0294335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1F30CF5F-582A-4D6B-AE11-644B16013BD5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C8484AEB-A4BE-4456-B0A2-E2DF43B452CE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5174676E-0C18-4C60-A3B9-B473E529BC65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730C86B-B775-47BE-AAFD-B6B09FD548A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64B5C409-474A-4E88-ADF4-329295B0B329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1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42ECA73C-D852-4343-B994-B9C77F3BD38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450D321-1CF9-4485-AA7B-FCDCCAC498E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0FD6F452-DC59-4D47-AAEF-6C752190B07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15F335C2-36F9-48DE-B18C-5922BB64AC2B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985F494-5DF7-426E-AE8A-34348CC0AC9C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0FE8374-3CAA-4AA6-98D7-2C5958F6BFC0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6E490DEA-86CB-4AD9-9520-A184A395AE50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DD8E9A5E-3A90-4632-8E19-00BD79E2CD10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FF73CA80-BE55-4DA6-9DFF-229E0F989FC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3CBF6390-03C4-4AE3-A709-CC33780F596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FAB272A3-025B-4BAE-B226-DB64624D787A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912B4D4-53F8-4077-B45E-F34995EAFDEE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3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F9FFB72-63F1-4BDF-A6F2-3BB48669C91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089E7EB-D626-4F8B-BB61-C00393E0C3B8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BD0F9C94-AC3D-4831-BA54-CACB619994A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5E0C823-50B0-4D32-B033-D3AFD42848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ADFD2D37-3E9D-4746-8B0F-E7D575BA58E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EA05ED4B-3533-4E60-A3FD-74CB190FAC0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6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CC02171-C1D1-41CC-A028-71037519C137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BDFD1918-B4AD-4CD3-B204-C049319F55B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DAB3E45-C1EE-4002-8DBB-DD3F115DE49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E6C33B03-38D5-4948-AB5F-FE89583714C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E8FDC9A-9FE7-4C70-82C6-F00DEF3C17E7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8FFAF0FB-1664-4F9F-853D-14D763A75E18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0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5C1760E-60DB-4D02-B399-A0235825F3A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1CF0B77A-2551-4B4B-8233-2D6C58D8052A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BCF205B-3D7A-4925-A034-26483723043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246276F-0596-4E4C-988A-E878E6C6BA30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B0400FC-A988-46E5-AA96-583C0F9CF8B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F73369D-08C7-445F-83B9-F86C1754349C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319-2533-4937-B606-34B6747C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71B9-DFF4-45AB-B758-7BD6E45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1BFAABDC-B5F2-413D-A18D-E9DB89C941E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7FE8F1B5-1544-4D5C-87E7-A9EDF1B2F491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D8C3F44-17B6-47B5-8549-6E2B0946E76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B5376BD0-8A6B-4434-9340-C0FE547A2CE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9E21E922-A085-468E-B58C-B33B1AFEF2DD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DBCD5B6-9165-4788-BDAA-3D265FA22B6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hidayatuloh" TargetMode="External"/><Relationship Id="rId2" Type="http://schemas.openxmlformats.org/officeDocument/2006/relationships/hyperlink" Target="mailto:aephidayatuloh.mail@gmail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26" y="579875"/>
            <a:ext cx="9850582" cy="2375697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Build Interactive Web App with R &amp; Shiny</a:t>
            </a:r>
            <a:endParaRPr lang="en-US" sz="80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845126" y="559239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	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Hidayatuloh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aephidayatuloh.mail@gmail.com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https://github.com/aephidayatuloh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RPubs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https://rpubs.com/aephidayatuloh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3975-6B75-42FF-8D96-A0C9F8E6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C250A-1D1B-4961-AAE1-9CBA17902259}"/>
              </a:ext>
            </a:extLst>
          </p:cNvPr>
          <p:cNvSpPr txBox="1"/>
          <p:nvPr/>
        </p:nvSpPr>
        <p:spPr>
          <a:xfrm>
            <a:off x="1342860" y="2876238"/>
            <a:ext cx="2086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2 of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ShinyApps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AE88F-95A7-420D-90EF-A7C04CC1B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92" y="3195790"/>
            <a:ext cx="914400" cy="1059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971D3-B280-4DE9-9779-3626F2CA9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53" y="3268070"/>
            <a:ext cx="3791694" cy="3088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7B3B41-AEAA-405E-B42B-809F177FC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92" y="3184015"/>
            <a:ext cx="914400" cy="10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 = "", width = NULL, height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cols = NULL, rows = NULL, placeholder = NULL, resize = NULL)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A6D11-C3E7-46CC-A2C3-93F0502C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64" y="3221730"/>
            <a:ext cx="2381250" cy="2314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5BA6F-65AA-480D-B1F6-4EF44394B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95" y="3221729"/>
            <a:ext cx="23812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value, min = NA, max = NA, step = NA,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width = NULL)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6ACEE-7DE7-4836-A657-9E999141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627" y="3221729"/>
            <a:ext cx="2381250" cy="212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7D727-0F01-41FB-BD95-5C8758448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95" y="3221729"/>
            <a:ext cx="23812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1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4210F4-ED7F-410B-BC08-E492FE24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195" y="3221729"/>
            <a:ext cx="2371725" cy="2352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8F7987-D239-42FE-8E8D-C4C857D1E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627" y="3221729"/>
            <a:ext cx="2381250" cy="236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512197"/>
            <a:ext cx="9994587" cy="13147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min, max, value, step = NULL, round = FALSE,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format = NULL, locale = NULL, ticks = TRUE, animate = FALSE,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",", pre = NULL, post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timeFormat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dragRange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45758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 = FALSE, width = NULL)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48EB1-14AF-43C4-B505-B1F962EFA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152" y="3221729"/>
            <a:ext cx="2371725" cy="1838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90EBA0-3814-4F22-972D-E7A3F5991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21729"/>
            <a:ext cx="23717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7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C30538-636A-410B-937E-8248EC17A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899" y="3222175"/>
            <a:ext cx="2447925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B00E1E-FD9A-431E-8DA2-46FBD28C9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289" y="3212650"/>
            <a:ext cx="2457450" cy="2238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 Group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checkboxGroupInput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choices = NULL, selected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inline = FALSE,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choiceNames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choiceValues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NULL)</a:t>
            </a:r>
          </a:p>
        </p:txBody>
      </p:sp>
    </p:spTree>
    <p:extLst>
      <p:ext uri="{BB962C8B-B14F-4D97-AF65-F5344CB8AC3E}">
        <p14:creationId xmlns:p14="http://schemas.microsoft.com/office/powerpoint/2010/main" val="27961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4098E-57F5-4BEA-911A-9183C86A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19" y="3240778"/>
            <a:ext cx="2428875" cy="3362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512197"/>
            <a:ext cx="9994587" cy="13147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 = NULL, min = NULL, max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format = "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startview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"month",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weekstart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language = "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autoclose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A31B3-281E-4E49-B0AC-A54931FD7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052" y="3240778"/>
            <a:ext cx="24384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6FA0D-9533-493F-AECF-00AA196F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19" y="3240778"/>
            <a:ext cx="2457450" cy="3314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56526E-012F-46A0-ABDE-496579773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52" y="3240778"/>
            <a:ext cx="2438400" cy="2076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Range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512197"/>
            <a:ext cx="9994587" cy="13147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dateRangeInput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start = NULL, end = NULL, min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max = NULL, format = "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startview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"month",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weekstart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language = "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separator = " to ",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autoclose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390618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multiple = FALSE, accept = NULL, width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buttonLabel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"Browse...", placeholder = "No file selected")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1788A-54F0-403A-8524-0C728693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835" y="3084761"/>
            <a:ext cx="6803415" cy="15235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404196-AAE7-4DFA-9E7A-7F6C620D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835" y="4747234"/>
            <a:ext cx="6803415" cy="152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B19FFD-6CF3-4F04-B7F2-9928D64C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3231700"/>
            <a:ext cx="2476500" cy="2228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692315-27E4-44BF-9ADA-E0134D467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001" y="3231700"/>
            <a:ext cx="2486025" cy="2219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choices = NULL, selected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inline = FALSE,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choiceNames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choiceValues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NULL)</a:t>
            </a:r>
          </a:p>
        </p:txBody>
      </p:sp>
    </p:spTree>
    <p:extLst>
      <p:ext uri="{BB962C8B-B14F-4D97-AF65-F5344CB8AC3E}">
        <p14:creationId xmlns:p14="http://schemas.microsoft.com/office/powerpoint/2010/main" val="198878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Multiple File Shiny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1161" y="4200522"/>
            <a:ext cx="5449982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Shiny App with Two File, ui.R and server.R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664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76AA1D-92D6-49A0-AE28-523A1778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Basic Shiny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88589-90FF-43F3-9A4B-EDD197B6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1161" y="4200522"/>
            <a:ext cx="5449982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Layout And Structure Of Shiny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44FBB-4229-4452-906A-094E242D2FFE}"/>
              </a:ext>
            </a:extLst>
          </p:cNvPr>
          <p:cNvSpPr/>
          <p:nvPr/>
        </p:nvSpPr>
        <p:spPr>
          <a:xfrm>
            <a:off x="838200" y="2114758"/>
            <a:ext cx="4333460" cy="509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Title/Header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65BA6-50CC-443C-BE7E-94DCFDBBC42E}"/>
              </a:ext>
            </a:extLst>
          </p:cNvPr>
          <p:cNvSpPr/>
          <p:nvPr/>
        </p:nvSpPr>
        <p:spPr>
          <a:xfrm>
            <a:off x="838200" y="2703444"/>
            <a:ext cx="1609209" cy="192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Sidebar/Input Panel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A2972-DC25-4877-B194-930FE52963E9}"/>
              </a:ext>
            </a:extLst>
          </p:cNvPr>
          <p:cNvSpPr/>
          <p:nvPr/>
        </p:nvSpPr>
        <p:spPr>
          <a:xfrm>
            <a:off x="2532938" y="2703444"/>
            <a:ext cx="2638722" cy="192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Main/Output Panel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46A73-7C7A-4F22-A416-4781F1F9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76"/>
          <a:stretch/>
        </p:blipFill>
        <p:spPr>
          <a:xfrm>
            <a:off x="5363205" y="2114758"/>
            <a:ext cx="6545246" cy="2517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47396-9668-4577-B2B7-6C7A8299952F}"/>
              </a:ext>
            </a:extLst>
          </p:cNvPr>
          <p:cNvSpPr txBox="1"/>
          <p:nvPr/>
        </p:nvSpPr>
        <p:spPr>
          <a:xfrm>
            <a:off x="838200" y="4770781"/>
            <a:ext cx="727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create shiny apps with single file </a:t>
            </a:r>
            <a:r>
              <a:rPr lang="en-US" b="1" dirty="0" err="1">
                <a:latin typeface="+mj-lt"/>
              </a:rPr>
              <a:t>app.R</a:t>
            </a:r>
            <a:r>
              <a:rPr lang="en-US" dirty="0"/>
              <a:t> or two files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ui.R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server.R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FAC69-60A5-405A-8A3A-E7F92FD46CEF}"/>
              </a:ext>
            </a:extLst>
          </p:cNvPr>
          <p:cNvSpPr txBox="1"/>
          <p:nvPr/>
        </p:nvSpPr>
        <p:spPr>
          <a:xfrm>
            <a:off x="838200" y="1506022"/>
            <a:ext cx="1018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3339548" y="5518493"/>
            <a:ext cx="1073426" cy="371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ui.R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6818243" y="5518493"/>
            <a:ext cx="1013792" cy="371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server.R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600700" y="3794054"/>
            <a:ext cx="12700" cy="3448878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600700" y="4165115"/>
            <a:ext cx="12700" cy="3448878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AC38E7-89DD-46F1-97DB-85DD53321337}"/>
              </a:ext>
            </a:extLst>
          </p:cNvPr>
          <p:cNvSpPr txBox="1"/>
          <p:nvPr/>
        </p:nvSpPr>
        <p:spPr>
          <a:xfrm>
            <a:off x="2374954" y="5867806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43F5B-164F-4F7D-A30E-32790820B88A}"/>
              </a:ext>
            </a:extLst>
          </p:cNvPr>
          <p:cNvSpPr txBox="1"/>
          <p:nvPr/>
        </p:nvSpPr>
        <p:spPr>
          <a:xfrm>
            <a:off x="7355016" y="5867806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Processes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CFD2CD-8246-4576-B87E-B4040E45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34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Shiny </a:t>
            </a:r>
            <a:r>
              <a:rPr lang="en-US" b="1" dirty="0" err="1">
                <a:solidFill>
                  <a:srgbClr val="00B0F0"/>
                </a:solidFill>
              </a:rPr>
              <a:t>ui.R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B0F0"/>
                </a:solidFill>
              </a:rPr>
              <a:t>server.R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4A6034D-7A13-492D-9C3D-383BA3E0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878" y="3882887"/>
            <a:ext cx="5157787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User Interface</a:t>
            </a:r>
          </a:p>
          <a:p>
            <a:pPr marL="0" indent="0">
              <a:buNone/>
            </a:pPr>
            <a:r>
              <a:rPr lang="en-US" sz="2000" dirty="0"/>
              <a:t>Control the layout, appearance, widget for user inputs and display the output.</a:t>
            </a:r>
          </a:p>
          <a:p>
            <a:pPr marL="0" indent="0">
              <a:buNone/>
            </a:pPr>
            <a:r>
              <a:rPr lang="en-US" sz="2000" dirty="0"/>
              <a:t>E.g. the title, page layout, text input, radio button, dropdown menu, graphics output etc.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F6B082-C874-4ABB-9B2F-A3FB5670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8290" y="3882887"/>
            <a:ext cx="5183188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Server</a:t>
            </a:r>
          </a:p>
          <a:p>
            <a:pPr marL="0" indent="0">
              <a:buNone/>
            </a:pPr>
            <a:r>
              <a:rPr lang="en-US" sz="2000" dirty="0"/>
              <a:t>Set of instructions that uses the input provided by user, process them and produces the required output which is further displayed by </a:t>
            </a:r>
            <a:r>
              <a:rPr lang="en-US" sz="2000" dirty="0" err="1"/>
              <a:t>ui.R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2146853" y="2036451"/>
            <a:ext cx="1629603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ui.R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7287899" y="2036451"/>
            <a:ext cx="1501985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server.R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500273" y="-502167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500274" y="275673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4EB65-5A66-4614-85C2-0AE1A109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C85E74-0326-417C-AAD4-E5BC87DD01FF}"/>
              </a:ext>
            </a:extLst>
          </p:cNvPr>
          <p:cNvSpPr txBox="1"/>
          <p:nvPr/>
        </p:nvSpPr>
        <p:spPr>
          <a:xfrm>
            <a:off x="1393024" y="2807941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1A439-CBC2-4716-8F66-B64EB242A6F7}"/>
              </a:ext>
            </a:extLst>
          </p:cNvPr>
          <p:cNvSpPr txBox="1"/>
          <p:nvPr/>
        </p:nvSpPr>
        <p:spPr>
          <a:xfrm>
            <a:off x="8045242" y="2807941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Processes</a:t>
            </a:r>
          </a:p>
        </p:txBody>
      </p:sp>
    </p:spTree>
    <p:extLst>
      <p:ext uri="{BB962C8B-B14F-4D97-AF65-F5344CB8AC3E}">
        <p14:creationId xmlns:p14="http://schemas.microsoft.com/office/powerpoint/2010/main" val="938471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744F2-1611-4061-ABB6-4BFF0AF6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– Multiple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F5DFF-F9D5-4A3E-818A-01213DA5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F77918-C0A7-4AC8-ACA0-86938FC5D726}"/>
              </a:ext>
            </a:extLst>
          </p:cNvPr>
          <p:cNvSpPr/>
          <p:nvPr/>
        </p:nvSpPr>
        <p:spPr>
          <a:xfrm>
            <a:off x="1020416" y="2150065"/>
            <a:ext cx="9706708" cy="1815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0BFECD-F00A-4763-95C2-7342B1E1928E}"/>
              </a:ext>
            </a:extLst>
          </p:cNvPr>
          <p:cNvSpPr/>
          <p:nvPr/>
        </p:nvSpPr>
        <p:spPr>
          <a:xfrm>
            <a:off x="1020416" y="4194628"/>
            <a:ext cx="9706708" cy="17588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 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425CDE-4BDB-4583-BB46-02B23AB8A85C}"/>
              </a:ext>
            </a:extLst>
          </p:cNvPr>
          <p:cNvSpPr txBox="1">
            <a:spLocks/>
          </p:cNvSpPr>
          <p:nvPr/>
        </p:nvSpPr>
        <p:spPr>
          <a:xfrm>
            <a:off x="838200" y="1578884"/>
            <a:ext cx="10515600" cy="51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ui</a:t>
            </a:r>
            <a:r>
              <a:rPr lang="en-US" sz="2000" dirty="0"/>
              <a:t> &amp; server in separated file named</a:t>
            </a:r>
            <a:r>
              <a:rPr lang="en-US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ui.R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but in the same folder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9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42FF-5247-450C-A5CB-3B40537B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the Brain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44A0-3F3F-412C-A207-2787DF3B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sz="2000"/>
              <a:t>All processes are done in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r>
              <a:rPr lang="en-US" sz="2000">
                <a:cs typeface="Courier New" panose="02070309020205020404" pitchFamily="49" charset="0"/>
              </a:rPr>
              <a:t>.</a:t>
            </a:r>
            <a:endParaRPr lang="en-US" sz="1400"/>
          </a:p>
          <a:p>
            <a:r>
              <a:rPr lang="en-US" sz="2000"/>
              <a:t>All generated objects (vector, table, plot, text, UI etc.) based on input should be created in reactive function (reactive(), render*(), observe() etc.).</a:t>
            </a:r>
          </a:p>
          <a:p>
            <a:pPr lvl="1"/>
            <a:r>
              <a:rPr lang="en-US" sz="1800"/>
              <a:t>render*() </a:t>
            </a:r>
            <a:r>
              <a:rPr lang="en-US" sz="1800">
                <a:sym typeface="Wingdings" panose="05000000000000000000" pitchFamily="2" charset="2"/>
              </a:rPr>
              <a:t> </a:t>
            </a:r>
            <a:r>
              <a:rPr lang="en-US" sz="1800"/>
              <a:t>*Output()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F3011-BF4A-4AD1-A769-19B2633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B60EE7-A6C9-4344-89F5-EDA485814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38759"/>
              </p:ext>
            </p:extLst>
          </p:nvPr>
        </p:nvGraphicFramePr>
        <p:xfrm>
          <a:off x="1955999" y="3261360"/>
          <a:ext cx="8280002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140001">
                  <a:extLst>
                    <a:ext uri="{9D8B030D-6E8A-4147-A177-3AD203B41FA5}">
                      <a16:colId xmlns:a16="http://schemas.microsoft.com/office/drawing/2014/main" val="2628234256"/>
                    </a:ext>
                  </a:extLst>
                </a:gridCol>
                <a:gridCol w="4140001">
                  <a:extLst>
                    <a:ext uri="{9D8B030D-6E8A-4147-A177-3AD203B41FA5}">
                      <a16:colId xmlns:a16="http://schemas.microsoft.com/office/drawing/2014/main" val="285409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ui.R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server.R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973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tableOutput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preview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preview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renderTable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31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uiOutput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graphTitle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graphTitle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renderUI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39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plotOutput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plots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plots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renderPlot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05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printOutput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prints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prints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renderPrint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895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textOutput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text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text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renderText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890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80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AD561B-5497-47CB-802A-19ADCBBA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20" y="643467"/>
            <a:ext cx="8842960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98D3BD9-FA3C-4728-BC74-BF75A6016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4" r="3259" b="26933"/>
          <a:stretch/>
        </p:blipFill>
        <p:spPr>
          <a:xfrm>
            <a:off x="1390135" y="2394857"/>
            <a:ext cx="9455191" cy="3618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44FBB-4229-4452-906A-094E242D2FFE}"/>
              </a:ext>
            </a:extLst>
          </p:cNvPr>
          <p:cNvSpPr/>
          <p:nvPr/>
        </p:nvSpPr>
        <p:spPr>
          <a:xfrm>
            <a:off x="1390134" y="2565693"/>
            <a:ext cx="9411730" cy="381433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Title/Header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65BA6-50CC-443C-BE7E-94DCFDBBC42E}"/>
              </a:ext>
            </a:extLst>
          </p:cNvPr>
          <p:cNvSpPr/>
          <p:nvPr/>
        </p:nvSpPr>
        <p:spPr>
          <a:xfrm>
            <a:off x="1390134" y="2964727"/>
            <a:ext cx="3181865" cy="2870461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Sidebar/Input Panel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FAC69-60A5-405A-8A3A-E7F92FD46CEF}"/>
              </a:ext>
            </a:extLst>
          </p:cNvPr>
          <p:cNvSpPr txBox="1"/>
          <p:nvPr/>
        </p:nvSpPr>
        <p:spPr>
          <a:xfrm>
            <a:off x="838200" y="1506022"/>
            <a:ext cx="1018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Layout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CFD2CD-8246-4576-B87E-B4040E45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670F4E-CC20-4CB8-A59E-705A42D7DD74}"/>
              </a:ext>
            </a:extLst>
          </p:cNvPr>
          <p:cNvSpPr/>
          <p:nvPr/>
        </p:nvSpPr>
        <p:spPr>
          <a:xfrm>
            <a:off x="4688113" y="2964727"/>
            <a:ext cx="6113751" cy="2870461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>
                <a:solidFill>
                  <a:schemeClr val="accent1"/>
                </a:solidFill>
              </a:rPr>
              <a:t>           Main/Output Panel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1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Shiny </a:t>
            </a:r>
            <a:r>
              <a:rPr lang="en-US" b="1" dirty="0" err="1">
                <a:solidFill>
                  <a:srgbClr val="00B0F0"/>
                </a:solidFill>
              </a:rPr>
              <a:t>ui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F0"/>
                </a:solidFill>
              </a:rPr>
              <a:t>server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4A6034D-7A13-492D-9C3D-383BA3E0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878" y="3882887"/>
            <a:ext cx="5157787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User Interface</a:t>
            </a:r>
          </a:p>
          <a:p>
            <a:pPr marL="0" indent="0">
              <a:buNone/>
            </a:pPr>
            <a:r>
              <a:rPr lang="en-US" sz="2000" dirty="0"/>
              <a:t>Control the layout, appearance, widget for user inputs and display the output.</a:t>
            </a:r>
          </a:p>
          <a:p>
            <a:pPr marL="0" indent="0">
              <a:buNone/>
            </a:pPr>
            <a:r>
              <a:rPr lang="en-US" sz="2000" dirty="0"/>
              <a:t>E.g. the title, page layout, text input, radio button, dropdown menu, graphics output etc.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F6B082-C874-4ABB-9B2F-A3FB5670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8290" y="3882887"/>
            <a:ext cx="5183188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Server</a:t>
            </a:r>
          </a:p>
          <a:p>
            <a:pPr marL="0" indent="0">
              <a:buNone/>
            </a:pPr>
            <a:r>
              <a:rPr lang="en-US" sz="2000" dirty="0"/>
              <a:t>Set of instructions that uses the input provided by user, process them and produces the required output which is further displayed by </a:t>
            </a:r>
            <a:r>
              <a:rPr lang="en-US" sz="2000" dirty="0" err="1"/>
              <a:t>ui.R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2146853" y="2036451"/>
            <a:ext cx="1629603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ui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7287899" y="2036451"/>
            <a:ext cx="1501985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500273" y="-502167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500274" y="275673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4EB65-5A66-4614-85C2-0AE1A109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C85E74-0326-417C-AAD4-E5BC87DD01FF}"/>
              </a:ext>
            </a:extLst>
          </p:cNvPr>
          <p:cNvSpPr txBox="1"/>
          <p:nvPr/>
        </p:nvSpPr>
        <p:spPr>
          <a:xfrm>
            <a:off x="1393024" y="2807941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1A439-CBC2-4716-8F66-B64EB242A6F7}"/>
              </a:ext>
            </a:extLst>
          </p:cNvPr>
          <p:cNvSpPr txBox="1"/>
          <p:nvPr/>
        </p:nvSpPr>
        <p:spPr>
          <a:xfrm>
            <a:off x="8045242" y="2807941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Processes</a:t>
            </a:r>
          </a:p>
        </p:txBody>
      </p:sp>
    </p:spTree>
    <p:extLst>
      <p:ext uri="{BB962C8B-B14F-4D97-AF65-F5344CB8AC3E}">
        <p14:creationId xmlns:p14="http://schemas.microsoft.com/office/powerpoint/2010/main" val="160917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744F2-1611-4061-ABB6-4BFF0AF6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Code – Single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EF1C72-7091-4E06-833B-4DB8BE00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175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 err="1"/>
              <a:t>ui</a:t>
            </a:r>
            <a:r>
              <a:rPr lang="en-US" sz="2000" b="0" dirty="0"/>
              <a:t> &amp; server in a file named</a:t>
            </a:r>
            <a:r>
              <a:rPr lang="en-US" b="0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F5DFF-F9D5-4A3E-818A-01213DA5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B67FD5-4B4E-4669-9096-52D2364A9DF6}"/>
              </a:ext>
            </a:extLst>
          </p:cNvPr>
          <p:cNvSpPr/>
          <p:nvPr/>
        </p:nvSpPr>
        <p:spPr>
          <a:xfrm>
            <a:off x="1020416" y="2680062"/>
            <a:ext cx="9706708" cy="2298337"/>
          </a:xfrm>
          <a:prstGeom prst="roundRect">
            <a:avLst>
              <a:gd name="adj" fmla="val 76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 &lt;- function(input, output 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shinyApp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97280B-A80A-45B2-8348-108F8F614A58}"/>
              </a:ext>
            </a:extLst>
          </p:cNvPr>
          <p:cNvSpPr/>
          <p:nvPr/>
        </p:nvSpPr>
        <p:spPr>
          <a:xfrm>
            <a:off x="1127031" y="5450505"/>
            <a:ext cx="5703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 </a:t>
            </a:r>
            <a:r>
              <a:rPr lang="en-US" sz="200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means </a:t>
            </a:r>
            <a:r>
              <a:rPr lang="en-US" sz="2000" i="1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session </a:t>
            </a:r>
            <a:r>
              <a:rPr lang="en-US" sz="200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argument is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2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744F2-1611-4061-ABB6-4BFF0AF6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Code – Multiple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F5DFF-F9D5-4A3E-818A-01213DA5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F77918-C0A7-4AC8-ACA0-86938FC5D726}"/>
              </a:ext>
            </a:extLst>
          </p:cNvPr>
          <p:cNvSpPr/>
          <p:nvPr/>
        </p:nvSpPr>
        <p:spPr>
          <a:xfrm>
            <a:off x="1020416" y="2150065"/>
            <a:ext cx="9706708" cy="1815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0BFECD-F00A-4763-95C2-7342B1E1928E}"/>
              </a:ext>
            </a:extLst>
          </p:cNvPr>
          <p:cNvSpPr/>
          <p:nvPr/>
        </p:nvSpPr>
        <p:spPr>
          <a:xfrm>
            <a:off x="1020416" y="4194628"/>
            <a:ext cx="9706708" cy="17588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 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425CDE-4BDB-4583-BB46-02B23AB8A85C}"/>
              </a:ext>
            </a:extLst>
          </p:cNvPr>
          <p:cNvSpPr txBox="1">
            <a:spLocks/>
          </p:cNvSpPr>
          <p:nvPr/>
        </p:nvSpPr>
        <p:spPr>
          <a:xfrm>
            <a:off x="838200" y="1578884"/>
            <a:ext cx="10515600" cy="51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ui</a:t>
            </a:r>
            <a:r>
              <a:rPr lang="en-US" sz="2000" dirty="0"/>
              <a:t> &amp; server in separated file named</a:t>
            </a:r>
            <a:r>
              <a:rPr lang="en-US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ui.R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but in the same folder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A305CA-74F8-490F-AAB8-326321CA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08" y="1450354"/>
            <a:ext cx="8503920" cy="4541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0876E1-0A0A-4832-8CAD-85BC474B8A3F}"/>
              </a:ext>
            </a:extLst>
          </p:cNvPr>
          <p:cNvSpPr txBox="1"/>
          <p:nvPr/>
        </p:nvSpPr>
        <p:spPr>
          <a:xfrm>
            <a:off x="947387" y="3721181"/>
            <a:ext cx="2488541" cy="1077575"/>
          </a:xfrm>
          <a:prstGeom prst="cloud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Single or Multiple file?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EBF7A-D2C6-4F3B-9505-F3E5BA0EC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506" y="2964483"/>
            <a:ext cx="3931920" cy="36278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946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4" name="Freeform: Shape 3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3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3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3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3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3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Widgets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1161" y="4200522"/>
            <a:ext cx="5449982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Widgets or input user interface allows user to interactively update the value of shiny app</a:t>
            </a:r>
          </a:p>
          <a:p>
            <a:pPr algn="ctr"/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7" name="Freeform: Shape 4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4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4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4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56" name="Freeform: Shape 4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4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9" name="Freeform: Shape 5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15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 = "", width = NULL, placeholder = NULL)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DF524-7EC6-4AB8-83A2-8F49BBDD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799" y="3212205"/>
            <a:ext cx="239077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EB8636-2D7A-404F-8CA0-04C07B095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622" y="3221730"/>
            <a:ext cx="23717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9242</TotalTime>
  <Words>988</Words>
  <Application>Microsoft Office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Berlin Sans FB Demi</vt:lpstr>
      <vt:lpstr>Calibri</vt:lpstr>
      <vt:lpstr>Calibri Light</vt:lpstr>
      <vt:lpstr>Courier New</vt:lpstr>
      <vt:lpstr>Office Theme</vt:lpstr>
      <vt:lpstr>1_Office Theme</vt:lpstr>
      <vt:lpstr>Build Interactive Web App with R &amp; Shiny</vt:lpstr>
      <vt:lpstr>Basic Shiny App</vt:lpstr>
      <vt:lpstr>Basic Shiny Apps</vt:lpstr>
      <vt:lpstr>Shiny ui and server</vt:lpstr>
      <vt:lpstr>Shiny App Code – Single File</vt:lpstr>
      <vt:lpstr>Shiny App Code – Multiple File</vt:lpstr>
      <vt:lpstr>Inspect The App!</vt:lpstr>
      <vt:lpstr>Widgets</vt:lpstr>
      <vt:lpstr>Text Input</vt:lpstr>
      <vt:lpstr>Text Area Input</vt:lpstr>
      <vt:lpstr>Numeric Input</vt:lpstr>
      <vt:lpstr>Slider Input</vt:lpstr>
      <vt:lpstr>Checkbox Input</vt:lpstr>
      <vt:lpstr>Checkbox Group Input</vt:lpstr>
      <vt:lpstr>Date Input</vt:lpstr>
      <vt:lpstr>Date Range Input</vt:lpstr>
      <vt:lpstr>File Input</vt:lpstr>
      <vt:lpstr>Radio Buttons</vt:lpstr>
      <vt:lpstr>Multiple File Shiny</vt:lpstr>
      <vt:lpstr>Basic Shiny Apps</vt:lpstr>
      <vt:lpstr>Shiny ui.R and server.R</vt:lpstr>
      <vt:lpstr>Shiny App – Multiple File</vt:lpstr>
      <vt:lpstr>Create the Brain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Apps Visualisasi Data</dc:title>
  <dc:creator>Aep Hidayatuloh</dc:creator>
  <cp:lastModifiedBy>25085</cp:lastModifiedBy>
  <cp:revision>190</cp:revision>
  <dcterms:created xsi:type="dcterms:W3CDTF">2017-09-09T03:53:51Z</dcterms:created>
  <dcterms:modified xsi:type="dcterms:W3CDTF">2021-04-17T22:11:40Z</dcterms:modified>
</cp:coreProperties>
</file>