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4ADDC4-3F12-4485-92AB-CB0CB222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02" y="4051816"/>
            <a:ext cx="3431143" cy="2806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2BDC3-AB40-4D6C-A8B0-6FBEB80F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402" y="-2"/>
            <a:ext cx="3507598" cy="254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5C0CC-54CF-4879-B366-DE5D985FB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83" y="1720562"/>
            <a:ext cx="4490216" cy="2525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65C5FA-4339-4162-A2EB-CCA0129306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6" t="36709" r="39131" b="13992"/>
          <a:stretch/>
        </p:blipFill>
        <p:spPr>
          <a:xfrm>
            <a:off x="5936974" y="3871050"/>
            <a:ext cx="6255025" cy="298695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A884D44-47D0-4852-B147-920622177A9E}"/>
              </a:ext>
            </a:extLst>
          </p:cNvPr>
          <p:cNvSpPr/>
          <p:nvPr/>
        </p:nvSpPr>
        <p:spPr>
          <a:xfrm flipV="1">
            <a:off x="0" y="-2"/>
            <a:ext cx="11105322" cy="9303027"/>
          </a:xfrm>
          <a:prstGeom prst="rtTriangle">
            <a:avLst/>
          </a:prstGeom>
          <a:solidFill>
            <a:srgbClr val="2FBDD9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7E3A-F29F-43DF-959D-8B126B483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" y="930931"/>
            <a:ext cx="7063409" cy="2445024"/>
          </a:xfrm>
        </p:spPr>
        <p:txBody>
          <a:bodyPr>
            <a:normAutofit/>
          </a:bodyPr>
          <a:lstStyle/>
          <a:p>
            <a:pPr algn="l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Shiny Apps</a:t>
            </a:r>
            <a:b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3100" dirty="0">
                <a:solidFill>
                  <a:schemeClr val="bg1"/>
                </a:solidFill>
              </a:rPr>
              <a:t>Build Interactive Web Applications With R</a:t>
            </a:r>
            <a:endParaRPr lang="en-US" sz="31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8B9F7-6367-401A-AFFD-0218B9E46030}"/>
              </a:ext>
            </a:extLst>
          </p:cNvPr>
          <p:cNvSpPr txBox="1"/>
          <p:nvPr/>
        </p:nvSpPr>
        <p:spPr>
          <a:xfrm>
            <a:off x="269826" y="5454908"/>
            <a:ext cx="1966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Aep Hidayatuloh</a:t>
            </a:r>
          </a:p>
          <a:p>
            <a:r>
              <a:rPr lang="en-US" dirty="0"/>
              <a:t>aef.stk@gmail.com</a:t>
            </a:r>
          </a:p>
        </p:txBody>
      </p:sp>
    </p:spTree>
    <p:extLst>
      <p:ext uri="{BB962C8B-B14F-4D97-AF65-F5344CB8AC3E}">
        <p14:creationId xmlns:p14="http://schemas.microsoft.com/office/powerpoint/2010/main" val="86368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FF9-926F-4F70-8280-8FC7865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3CB-422E-44DF-8261-DF82C46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shiny apps template from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602A2-721B-4ED1-9E68-813E6455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95" y="2415381"/>
            <a:ext cx="1581150" cy="3171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B005E-6659-4BD2-A84A-560B361BBCFC}"/>
              </a:ext>
            </a:extLst>
          </p:cNvPr>
          <p:cNvSpPr/>
          <p:nvPr/>
        </p:nvSpPr>
        <p:spPr>
          <a:xfrm>
            <a:off x="1144243" y="3843131"/>
            <a:ext cx="1581150" cy="2782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E5868-CA6F-438B-87D7-1C60FCB3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06" y="2415381"/>
            <a:ext cx="5210175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53E30-538D-4243-9D6C-A7D15A29F338}"/>
              </a:ext>
            </a:extLst>
          </p:cNvPr>
          <p:cNvSpPr txBox="1"/>
          <p:nvPr/>
        </p:nvSpPr>
        <p:spPr>
          <a:xfrm>
            <a:off x="4607831" y="4950553"/>
            <a:ext cx="5650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Application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Multiple File(</a:t>
            </a:r>
            <a:r>
              <a:rPr lang="en-US" dirty="0" err="1"/>
              <a:t>ui.R</a:t>
            </a:r>
            <a:r>
              <a:rPr lang="en-US" dirty="0"/>
              <a:t>/</a:t>
            </a:r>
            <a:r>
              <a:rPr lang="en-US" dirty="0" err="1"/>
              <a:t>server.R</a:t>
            </a:r>
            <a:r>
              <a:rPr lang="en-US" dirty="0"/>
              <a:t>) for Application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folder for created shiny apps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EFC9FB-7325-4DA3-AC3A-07B076DBBABF}"/>
              </a:ext>
            </a:extLst>
          </p:cNvPr>
          <p:cNvSpPr/>
          <p:nvPr/>
        </p:nvSpPr>
        <p:spPr>
          <a:xfrm>
            <a:off x="2964246" y="3723861"/>
            <a:ext cx="1417983" cy="51683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CD871-2AFC-47D7-8725-26A79FA4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1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EF1C72-7091-4E06-833B-4DB8BE00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5689"/>
          </a:xfrm>
        </p:spPr>
        <p:txBody>
          <a:bodyPr/>
          <a:lstStyle/>
          <a:p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6FE44-0EBE-4DD5-AEA5-FC95C668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6852"/>
            <a:ext cx="5157787" cy="4042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colourpicker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("Central Limit Theorem"),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Panel"),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("Output Panel")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E5E054-3B66-4358-8B01-2E47AC960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5689"/>
          </a:xfrm>
        </p:spPr>
        <p:txBody>
          <a:bodyPr/>
          <a:lstStyle/>
          <a:p>
            <a:r>
              <a:rPr lang="en-US" dirty="0" err="1"/>
              <a:t>server.R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F6D110-2FF5-4784-93AB-01EF5FF13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6852"/>
            <a:ext cx="5183188" cy="4042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colourpicker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1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3432-2E1B-4744-90FD-D4802C9F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6" y="1825625"/>
            <a:ext cx="997557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label = "Choose Distribution",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choices = c("Uniform", "Binomial", "Normal")),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"n", label = "Choose Sample Size:",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value = 30, min = 10, max = 1000, step = 10),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"bins", label = "Number of bins:", min = 1, max = 50, value = 30),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input.distribution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'Uniform'",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"min", "Minimum:", value = 0, min = 0, max = 1000),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"max", "Maximum:", value = 1, min = 0, max = 1000)),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input.distribution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'Binomial'",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"size", label = "Size:", min = 0, max = 1000, value = 1, step = 1),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"p", label = "Probability:", value = 0.5, min = 0, max = 1)),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input.distribution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'Normal'",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"mean", label = "Mean:", value = 0, min = 0, max = 10, step = 0.5),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label = "Standard Deviation:", value = 1, min = 0, max = 10, step = 0.1)),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"cols", label = "Choose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:", value = "white",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allowTransparent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Output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3432-2E1B-4744-90FD-D4802C9F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#input widget code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tableOutput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("summaries"), 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myplot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Run the app by click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B16F4-1329-43C3-90E2-71CE68DC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3858D-912C-41DC-8CEA-7BD72EA9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032" y="4710940"/>
            <a:ext cx="904875" cy="21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8A8DD-B747-4966-9A89-9BB866E8B3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75" b="9911"/>
          <a:stretch/>
        </p:blipFill>
        <p:spPr>
          <a:xfrm>
            <a:off x="4197626" y="1972469"/>
            <a:ext cx="7156174" cy="35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2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4A0-3F3F-412C-A207-2787DF3B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processes are done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/>
              <a:t>First, we have to generate random data based on the "distribution", "sample size" and the "parameters".</a:t>
            </a:r>
          </a:p>
          <a:p>
            <a:r>
              <a:rPr lang="en-US" dirty="0"/>
              <a:t>All generated objects (</a:t>
            </a:r>
            <a:r>
              <a:rPr lang="en-US" dirty="0" err="1"/>
              <a:t>data.frame</a:t>
            </a:r>
            <a:r>
              <a:rPr lang="en-US" dirty="0"/>
              <a:t>, vector, table, plot, text, UI etc.) based on input should be created in reactive function (reactive, render*, observe etc.).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4A0-3F3F-412C-A207-2787DF3B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function(input, output, session)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d &lt;- reactive({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 &lt;- switch(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input$distribution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"Uniform"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input$min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max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"Binomial"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size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"Normal"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mean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input$sd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return(x)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output$summaries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 &lt;- d()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Distribution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input$distribution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(Distribution,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mean = mean(x),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8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C3E71-F450-4BCA-85B4-D19992A6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Brain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B9A4C7-32B1-4BC8-899D-FB596A07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output$myplot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&lt;- d()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bins &lt;-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(min(x), max(x),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input$bins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breaks = bins,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F, col = 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input$cols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lines(density(x), col="red",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 # add a density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07712-A2F6-46BE-A4D0-076B546C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33A-C75B-4F1C-A9F3-C7A8BAA5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7499-3FFB-4BB1-9630-1FFE8F1C8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66E3B-4555-4195-8F14-6EBF7AB3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1C2-6252-420A-B8C1-B09A006E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F224-03AD-467B-8682-F4C284F6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You can distribute your apps for others to run on their own computers - they can download and run Shiny apps with a single R command.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requires that they have R and Shiny installed on their computers.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two ways to deploy the apps, locally and on the web.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Locally </a:t>
            </a:r>
            <a:r>
              <a:rPr lang="en-US" dirty="0">
                <a:sym typeface="Wingdings" panose="05000000000000000000" pitchFamily="2" charset="2"/>
              </a:rPr>
              <a:t> you can run the apps on your own local machine (local server) or local area network (no need internet access). You already launch the apps after you run the apps.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Web</a:t>
            </a:r>
            <a:r>
              <a:rPr lang="en-US" dirty="0">
                <a:sym typeface="Wingdings" panose="05000000000000000000" pitchFamily="2" charset="2"/>
              </a:rPr>
              <a:t>  deploy your apps to the web hosting. </a:t>
            </a:r>
            <a:r>
              <a:rPr lang="en-US" sz="3300" b="1" dirty="0">
                <a:sym typeface="Wingdings" panose="05000000000000000000" pitchFamily="2" charset="2"/>
              </a:rPr>
              <a:t>Shinyapps.io is free!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D8AFB-7EA3-4E77-AF04-CC827687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1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49EB-1A46-4888-AF7B-CF8E0B5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Deploy Your Apps To 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0082-7C90-4CF0-BA09-7A9C09E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your Shiny app to be accessible over the web, so that users only need a web browser and internet access.</a:t>
            </a:r>
          </a:p>
          <a:p>
            <a:r>
              <a:rPr lang="en-US" b="1" dirty="0">
                <a:solidFill>
                  <a:srgbClr val="00B0F0"/>
                </a:solidFill>
              </a:rPr>
              <a:t>Shinyapps.io</a:t>
            </a:r>
            <a:r>
              <a:rPr lang="en-US" dirty="0"/>
              <a:t> is a </a:t>
            </a:r>
            <a:r>
              <a:rPr lang="en-US" u="sng" dirty="0"/>
              <a:t>platform as a service</a:t>
            </a:r>
            <a:r>
              <a:rPr lang="en-US" dirty="0"/>
              <a:t> (PaaS) for hosting Shiny web apps. </a:t>
            </a:r>
          </a:p>
          <a:p>
            <a:r>
              <a:rPr lang="en-US" dirty="0"/>
              <a:t>Before you get started with shinyapps.io, you will need the latest version of the </a:t>
            </a:r>
            <a:r>
              <a:rPr lang="en-US" b="1" dirty="0" err="1">
                <a:solidFill>
                  <a:srgbClr val="00B0F0"/>
                </a:solidFill>
              </a:rPr>
              <a:t>rsconnect</a:t>
            </a:r>
            <a:r>
              <a:rPr lang="en-US" dirty="0"/>
              <a:t> R package,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rsconnect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b="1" dirty="0"/>
              <a:t>Create a shinyapps.io account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4E0F6-C610-45C3-BC2D-9279830E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5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C716-4E61-4F59-AEF6-157E2AD6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Shiny</a:t>
            </a:r>
            <a:r>
              <a:rPr lang="en-US" dirty="0"/>
              <a:t> is an R package that makes it easy to build interactive web applications (apps) straight from R. </a:t>
            </a:r>
          </a:p>
          <a:p>
            <a:r>
              <a:rPr lang="en-US" dirty="0"/>
              <a:t>The default styling of a Shiny application is </a:t>
            </a:r>
            <a:r>
              <a:rPr lang="en-US" b="1" dirty="0">
                <a:solidFill>
                  <a:srgbClr val="00B0F0"/>
                </a:solidFill>
              </a:rPr>
              <a:t>clean and effective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Very extensible</a:t>
            </a:r>
            <a:r>
              <a:rPr lang="en-US" b="1" dirty="0"/>
              <a:t> </a:t>
            </a:r>
            <a:r>
              <a:rPr lang="en-US" dirty="0"/>
              <a:t>and it is easy to integrate Shiny applications with your own web content using HTML and CSS. </a:t>
            </a:r>
          </a:p>
          <a:p>
            <a:r>
              <a:rPr lang="en-US" b="1" dirty="0">
                <a:solidFill>
                  <a:srgbClr val="00B0F0"/>
                </a:solidFill>
              </a:rPr>
              <a:t>JavaScript and jQuery</a:t>
            </a:r>
            <a:r>
              <a:rPr lang="en-US" b="1" dirty="0"/>
              <a:t> </a:t>
            </a:r>
            <a:r>
              <a:rPr lang="en-US" dirty="0"/>
              <a:t>can also be used to further extend the scope of Shiny applications.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E842-7327-4A9A-BB56-330A0A5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shinyapps.io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CEDD-1209-4500-9374-767E1987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https://www.shinyapps.io</a:t>
            </a:r>
            <a:r>
              <a:rPr lang="en-US" dirty="0"/>
              <a:t> and create a new account by sign up or log in if you already have.</a:t>
            </a:r>
          </a:p>
          <a:p>
            <a:r>
              <a:rPr lang="en-US" dirty="0"/>
              <a:t>Generate token and copy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1E056-ED79-41D1-8B1B-22AB3AD4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94446-CC44-45D2-906B-528F34E962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1" b="5650"/>
          <a:stretch/>
        </p:blipFill>
        <p:spPr>
          <a:xfrm>
            <a:off x="2632861" y="3207078"/>
            <a:ext cx="6926279" cy="330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64D-53E2-4F0F-B2DC-75E048B3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Token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391F6-3027-4B97-A2A5-B1CB1874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636" y="1690688"/>
            <a:ext cx="6709012" cy="214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8FE9A-88C4-4E68-A627-F1295F8E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26" y="4154255"/>
            <a:ext cx="7133232" cy="201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67D52-1DB4-4174-9CD6-CF0A9AE94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3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1FB2-B62E-4383-B981-A378B911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Apps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E175BB-E46C-4573-8B75-F5F1C5B04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81" b="6462"/>
          <a:stretch/>
        </p:blipFill>
        <p:spPr>
          <a:xfrm>
            <a:off x="329217" y="2074458"/>
            <a:ext cx="7739489" cy="3957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6883D-1D3E-47F0-8E5B-94B9C518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304" y="2074458"/>
            <a:ext cx="1628775" cy="828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56680-1FBD-4066-8A0B-E649E171E447}"/>
              </a:ext>
            </a:extLst>
          </p:cNvPr>
          <p:cNvSpPr/>
          <p:nvPr/>
        </p:nvSpPr>
        <p:spPr>
          <a:xfrm>
            <a:off x="7506269" y="2074458"/>
            <a:ext cx="562437" cy="150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8726C-0849-4E2C-B8DC-71E49E4E8E95}"/>
              </a:ext>
            </a:extLst>
          </p:cNvPr>
          <p:cNvSpPr/>
          <p:nvPr/>
        </p:nvSpPr>
        <p:spPr>
          <a:xfrm>
            <a:off x="10660642" y="2088106"/>
            <a:ext cx="562437" cy="232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EBE26-874A-4C4F-AA3A-EC5374ED2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028" y="2978195"/>
            <a:ext cx="3667068" cy="26173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AA1AC9-5358-4A1C-AB85-30DE4FC3C53C}"/>
              </a:ext>
            </a:extLst>
          </p:cNvPr>
          <p:cNvSpPr/>
          <p:nvPr/>
        </p:nvSpPr>
        <p:spPr>
          <a:xfrm>
            <a:off x="8241771" y="3564338"/>
            <a:ext cx="3610029" cy="599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90774-3473-4F53-8FDC-3D25D0110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9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3175-1934-4452-9160-FD95030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Connection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FB368B-46DD-4D3B-B929-37B182618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77" y="1811894"/>
            <a:ext cx="5448300" cy="391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046D4-FA5E-4F29-815C-FD08DD10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1894"/>
            <a:ext cx="5534025" cy="3848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4D92B-4E06-4127-A421-9941463E8870}"/>
              </a:ext>
            </a:extLst>
          </p:cNvPr>
          <p:cNvSpPr txBox="1"/>
          <p:nvPr/>
        </p:nvSpPr>
        <p:spPr>
          <a:xfrm>
            <a:off x="6096000" y="6045958"/>
            <a:ext cx="462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https://aephidayatuloh.shinyapps.io/</a:t>
            </a:r>
            <a:r>
              <a:rPr lang="en-US" b="1" dirty="0">
                <a:solidFill>
                  <a:srgbClr val="00B0F0"/>
                </a:solidFill>
              </a:rPr>
              <a:t>cltheorem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12D774-3204-4B95-9E57-7305CCD47158}"/>
              </a:ext>
            </a:extLst>
          </p:cNvPr>
          <p:cNvSpPr/>
          <p:nvPr/>
        </p:nvSpPr>
        <p:spPr>
          <a:xfrm flipH="1">
            <a:off x="9921923" y="4217158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0255B8-0E6A-4A68-ACF1-7FA45799E893}"/>
              </a:ext>
            </a:extLst>
          </p:cNvPr>
          <p:cNvSpPr/>
          <p:nvPr/>
        </p:nvSpPr>
        <p:spPr>
          <a:xfrm flipH="1">
            <a:off x="10685060" y="6087322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0C7325-DC2B-4BA2-B63B-C94C52D8C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66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619-7525-4328-986A-373AD7F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Apps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4643D-BE6A-4996-AEC2-246EFFADA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24" y="1825625"/>
            <a:ext cx="9139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7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AD561B-5497-47CB-802A-19ADCBBA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16" y="1767385"/>
            <a:ext cx="5274968" cy="33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B3-B350-46F3-8C50-BAF11C5D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6FC0-57AF-40EE-92C6-24FC7B0A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Latest version of </a:t>
            </a:r>
            <a:r>
              <a:rPr lang="en-US" b="1" dirty="0">
                <a:solidFill>
                  <a:srgbClr val="00B0F0"/>
                </a:solidFill>
              </a:rPr>
              <a:t>R</a:t>
            </a:r>
            <a:r>
              <a:rPr lang="en-US" dirty="0"/>
              <a:t> or </a:t>
            </a:r>
            <a:r>
              <a:rPr lang="en-US" b="1" dirty="0">
                <a:solidFill>
                  <a:srgbClr val="00B0F0"/>
                </a:solidFill>
              </a:rPr>
              <a:t>Microsoft R Open</a:t>
            </a:r>
            <a:r>
              <a:rPr lang="en-US" b="1" dirty="0"/>
              <a:t> </a:t>
            </a:r>
            <a:r>
              <a:rPr lang="en-US" dirty="0"/>
              <a:t>(64-bit only)</a:t>
            </a:r>
          </a:p>
          <a:p>
            <a:pPr lvl="1"/>
            <a:r>
              <a:rPr lang="en-US" dirty="0"/>
              <a:t>Latest version of </a:t>
            </a:r>
            <a:r>
              <a:rPr lang="en-US" b="1" dirty="0" err="1">
                <a:solidFill>
                  <a:srgbClr val="00B0F0"/>
                </a:solidFill>
              </a:rPr>
              <a:t>RStudio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shiny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/>
              <a:t>Browser (Mozilla Firefox, Google Chrome etc.)</a:t>
            </a:r>
          </a:p>
          <a:p>
            <a:pPr lvl="1"/>
            <a:endParaRPr lang="en-US" dirty="0"/>
          </a:p>
          <a:p>
            <a:r>
              <a:rPr lang="en-US" dirty="0"/>
              <a:t>Knowledge</a:t>
            </a:r>
          </a:p>
          <a:p>
            <a:pPr lvl="1"/>
            <a:r>
              <a:rPr lang="en-US" dirty="0"/>
              <a:t>R programming</a:t>
            </a:r>
          </a:p>
          <a:p>
            <a:pPr lvl="1"/>
            <a:r>
              <a:rPr lang="en-US" dirty="0"/>
              <a:t>Basic web knowledges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F2992-0A5A-4B1E-A0FA-E9822DFD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FDE0-95DF-483C-80D6-988FEDC7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R/Microsoft R Open and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R : https://cran.r-project.org/</a:t>
            </a:r>
          </a:p>
          <a:p>
            <a:pPr lvl="1"/>
            <a:r>
              <a:rPr lang="en-US" sz="2000" dirty="0"/>
              <a:t>MRO : https://mran.microsoft.com/open</a:t>
            </a:r>
          </a:p>
          <a:p>
            <a:pPr lvl="1"/>
            <a:r>
              <a:rPr lang="en-US" sz="2000" dirty="0" err="1"/>
              <a:t>RStudio</a:t>
            </a:r>
            <a:r>
              <a:rPr lang="en-US" sz="2000" dirty="0"/>
              <a:t> : https://www.rstudio.com/products/rstudio/download/</a:t>
            </a:r>
          </a:p>
          <a:p>
            <a:r>
              <a:rPr lang="en-US" dirty="0"/>
              <a:t>Install shiny package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("shiny")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6C65-C8A3-4FB6-A5FE-26D6FEFE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Shiny!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9119-9420-4BDE-AEF2-5896B9ED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runExample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("01_hello")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D0C05-A87D-43C0-88CB-976F7518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76"/>
          <a:stretch/>
        </p:blipFill>
        <p:spPr>
          <a:xfrm>
            <a:off x="1815546" y="2902227"/>
            <a:ext cx="7716501" cy="29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838200" y="2114758"/>
            <a:ext cx="4333460" cy="509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838200" y="2703444"/>
            <a:ext cx="1609209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Sidebar/Input Panel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A2972-DC25-4877-B194-930FE52963E9}"/>
              </a:ext>
            </a:extLst>
          </p:cNvPr>
          <p:cNvSpPr/>
          <p:nvPr/>
        </p:nvSpPr>
        <p:spPr>
          <a:xfrm>
            <a:off x="2532938" y="2703444"/>
            <a:ext cx="2638722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Main/Output Panel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46A73-7C7A-4F22-A416-4781F1F9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76"/>
          <a:stretch/>
        </p:blipFill>
        <p:spPr>
          <a:xfrm>
            <a:off x="5363205" y="2114758"/>
            <a:ext cx="6545246" cy="2517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47396-9668-4577-B2B7-6C7A8299952F}"/>
              </a:ext>
            </a:extLst>
          </p:cNvPr>
          <p:cNvSpPr txBox="1"/>
          <p:nvPr/>
        </p:nvSpPr>
        <p:spPr>
          <a:xfrm>
            <a:off x="838200" y="4770781"/>
            <a:ext cx="727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create shiny apps with single file </a:t>
            </a:r>
            <a:r>
              <a:rPr lang="en-US" dirty="0" err="1">
                <a:latin typeface="+mj-lt"/>
              </a:rPr>
              <a:t>app.R</a:t>
            </a:r>
            <a:r>
              <a:rPr lang="en-US" dirty="0"/>
              <a:t> or two files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ui.R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server.R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AC69-60A5-405A-8A3A-E7F92FD46CEF}"/>
              </a:ext>
            </a:extLst>
          </p:cNvPr>
          <p:cNvSpPr txBox="1"/>
          <p:nvPr/>
        </p:nvSpPr>
        <p:spPr>
          <a:xfrm>
            <a:off x="838200" y="1506022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3339548" y="5518493"/>
            <a:ext cx="1073426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6818243" y="5518493"/>
            <a:ext cx="1013792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server.R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600700" y="3794054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600700" y="4165115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C38E7-89DD-46F1-97DB-85DD53321337}"/>
              </a:ext>
            </a:extLst>
          </p:cNvPr>
          <p:cNvSpPr txBox="1"/>
          <p:nvPr/>
        </p:nvSpPr>
        <p:spPr>
          <a:xfrm>
            <a:off x="2374954" y="5867806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3F5B-164F-4F7D-A30E-32790820B88A}"/>
              </a:ext>
            </a:extLst>
          </p:cNvPr>
          <p:cNvSpPr txBox="1"/>
          <p:nvPr/>
        </p:nvSpPr>
        <p:spPr>
          <a:xfrm>
            <a:off x="7355016" y="5867806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</a:t>
            </a:r>
            <a:r>
              <a:rPr lang="en-US" b="1" dirty="0" err="1">
                <a:solidFill>
                  <a:srgbClr val="00B0F0"/>
                </a:solidFill>
              </a:rPr>
              <a:t>ui.R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F0"/>
                </a:solidFill>
              </a:rPr>
              <a:t>server.R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6034D-7A13-492D-9C3D-383BA3E0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78" y="3882887"/>
            <a:ext cx="5157787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  <a:p>
            <a:pPr marL="0" indent="0">
              <a:buNone/>
            </a:pPr>
            <a:r>
              <a:rPr lang="en-US" sz="2000" dirty="0"/>
              <a:t>Control the layout, appearance, widget for user inputs and display the output.</a:t>
            </a:r>
          </a:p>
          <a:p>
            <a:pPr marL="0" indent="0">
              <a:buNone/>
            </a:pPr>
            <a:r>
              <a:rPr lang="en-US" sz="2000" dirty="0" err="1"/>
              <a:t>Eg</a:t>
            </a:r>
            <a:r>
              <a:rPr lang="en-US" sz="2000" dirty="0"/>
              <a:t>. the title, page layout, text input, radio button, dropdown menu, graphics output etc.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F6B082-C874-4ABB-9B2F-A3FB5670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8290" y="3882887"/>
            <a:ext cx="5183188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Server</a:t>
            </a:r>
          </a:p>
          <a:p>
            <a:pPr marL="0" indent="0">
              <a:buNone/>
            </a:pPr>
            <a:r>
              <a:rPr lang="en-US" sz="2000" dirty="0"/>
              <a:t>Set of instructions that uses the input provided by user, process them and produces the required output which is further displayed by </a:t>
            </a:r>
            <a:r>
              <a:rPr lang="en-US" sz="2000" dirty="0" err="1"/>
              <a:t>ui.R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2146853" y="2036451"/>
            <a:ext cx="1629603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7287899" y="2036451"/>
            <a:ext cx="1501985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server.R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500273" y="-502167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500274" y="275673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4EB65-5A66-4614-85C2-0AE1A10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4E93-6BE0-48D5-A07A-46584C79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First Apps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7B81C-39E8-4BF5-BC37-BBE40A88B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087FF-6D6C-468D-A45B-11CF3B37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2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BC0FDA-1996-40B9-80FB-F11A704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Central Limit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631D0-97BC-4348-9075-36120AF2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C65FC-DB49-4FD9-A51D-229693522BDF}"/>
              </a:ext>
            </a:extLst>
          </p:cNvPr>
          <p:cNvSpPr txBox="1"/>
          <p:nvPr/>
        </p:nvSpPr>
        <p:spPr>
          <a:xfrm>
            <a:off x="384313" y="1690688"/>
            <a:ext cx="346864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app to simulate the Central Limit Theorem (CLT) with </a:t>
            </a:r>
          </a:p>
          <a:p>
            <a:r>
              <a:rPr lang="en-US" dirty="0"/>
              <a:t>3 distributions:</a:t>
            </a:r>
          </a:p>
          <a:p>
            <a:r>
              <a:rPr lang="en-US" b="1" dirty="0">
                <a:solidFill>
                  <a:srgbClr val="00B0F0"/>
                </a:solidFill>
              </a:rPr>
              <a:t>Uniform</a:t>
            </a:r>
            <a:r>
              <a:rPr lang="en-US" dirty="0"/>
              <a:t>, </a:t>
            </a:r>
          </a:p>
          <a:p>
            <a:r>
              <a:rPr lang="en-US" b="1" dirty="0">
                <a:solidFill>
                  <a:srgbClr val="00B0F0"/>
                </a:solidFill>
              </a:rPr>
              <a:t>Binomial</a:t>
            </a:r>
            <a:r>
              <a:rPr lang="en-US" dirty="0"/>
              <a:t> and </a:t>
            </a:r>
          </a:p>
          <a:p>
            <a:r>
              <a:rPr lang="en-US" b="1" dirty="0">
                <a:solidFill>
                  <a:srgbClr val="00B0F0"/>
                </a:solidFill>
              </a:rPr>
              <a:t>Normal </a:t>
            </a:r>
            <a:r>
              <a:rPr lang="en-US" dirty="0"/>
              <a:t>Distribution</a:t>
            </a:r>
          </a:p>
          <a:p>
            <a:endParaRPr lang="en-US" dirty="0"/>
          </a:p>
          <a:p>
            <a:r>
              <a:rPr lang="en-US" dirty="0"/>
              <a:t>We will also use </a:t>
            </a:r>
            <a:r>
              <a:rPr lang="en-US" b="1" dirty="0" err="1">
                <a:solidFill>
                  <a:srgbClr val="00B0F0"/>
                </a:solidFill>
              </a:rPr>
              <a:t>colourpicker</a:t>
            </a:r>
            <a:r>
              <a:rPr lang="en-US" dirty="0"/>
              <a:t> package to create </a:t>
            </a:r>
            <a:r>
              <a:rPr lang="en-US" dirty="0" err="1"/>
              <a:t>colour</a:t>
            </a:r>
            <a:r>
              <a:rPr lang="en-US" dirty="0"/>
              <a:t> picker widget.</a:t>
            </a:r>
          </a:p>
          <a:p>
            <a:r>
              <a:rPr lang="en-US" dirty="0"/>
              <a:t>Use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colourpicker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F47E2E-3BEB-430D-9DC6-471CC933D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375" r="3084" b="6733"/>
          <a:stretch/>
        </p:blipFill>
        <p:spPr>
          <a:xfrm>
            <a:off x="3852959" y="1690688"/>
            <a:ext cx="7500841" cy="3911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7670B5-1C4B-4544-84F3-49F08C0C6149}"/>
              </a:ext>
            </a:extLst>
          </p:cNvPr>
          <p:cNvSpPr txBox="1"/>
          <p:nvPr/>
        </p:nvSpPr>
        <p:spPr>
          <a:xfrm>
            <a:off x="414744" y="5839451"/>
            <a:ext cx="718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code is available on https://github.com/aephidayatuloh/cltheorem</a:t>
            </a:r>
          </a:p>
        </p:txBody>
      </p:sp>
    </p:spTree>
    <p:extLst>
      <p:ext uri="{BB962C8B-B14F-4D97-AF65-F5344CB8AC3E}">
        <p14:creationId xmlns:p14="http://schemas.microsoft.com/office/powerpoint/2010/main" val="405107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952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Shiny Apps Build Interactive Web Applications With R</vt:lpstr>
      <vt:lpstr>Welcome to Shiny</vt:lpstr>
      <vt:lpstr>Requirement</vt:lpstr>
      <vt:lpstr>Lets Get Started!</vt:lpstr>
      <vt:lpstr>Hello Shiny!</vt:lpstr>
      <vt:lpstr>Basic Shiny Apps</vt:lpstr>
      <vt:lpstr>Know ui.R and server.R</vt:lpstr>
      <vt:lpstr>Build Our First Apps</vt:lpstr>
      <vt:lpstr>Simulate Central Limit Theorem</vt:lpstr>
      <vt:lpstr>Build App</vt:lpstr>
      <vt:lpstr>Basic Shiny App Code</vt:lpstr>
      <vt:lpstr>Design the User Interface</vt:lpstr>
      <vt:lpstr>Design the Output Panel</vt:lpstr>
      <vt:lpstr>Create the Brain</vt:lpstr>
      <vt:lpstr>Create the Brain</vt:lpstr>
      <vt:lpstr>Create the Brain</vt:lpstr>
      <vt:lpstr>Launch The App</vt:lpstr>
      <vt:lpstr>Deploy Shiny Apps</vt:lpstr>
      <vt:lpstr>Deploy Your Apps To Web</vt:lpstr>
      <vt:lpstr>Create shinyapps.io Account</vt:lpstr>
      <vt:lpstr>Generate Token</vt:lpstr>
      <vt:lpstr>Publish Apps</vt:lpstr>
      <vt:lpstr>Setting Connection</vt:lpstr>
      <vt:lpstr>Access The Apps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Aep Hidayatuloh</cp:lastModifiedBy>
  <cp:revision>77</cp:revision>
  <dcterms:created xsi:type="dcterms:W3CDTF">2017-09-09T03:53:51Z</dcterms:created>
  <dcterms:modified xsi:type="dcterms:W3CDTF">2017-09-14T00:15:07Z</dcterms:modified>
</cp:coreProperties>
</file>