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271" r:id="rId4"/>
    <p:sldId id="259" r:id="rId5"/>
    <p:sldId id="308" r:id="rId6"/>
    <p:sldId id="309" r:id="rId7"/>
    <p:sldId id="280" r:id="rId8"/>
    <p:sldId id="286" r:id="rId9"/>
    <p:sldId id="290" r:id="rId10"/>
    <p:sldId id="299" r:id="rId11"/>
    <p:sldId id="296" r:id="rId12"/>
    <p:sldId id="301" r:id="rId13"/>
    <p:sldId id="311" r:id="rId14"/>
    <p:sldId id="313" r:id="rId15"/>
    <p:sldId id="292" r:id="rId16"/>
    <p:sldId id="2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8B06-2092-4A7E-B2A7-B1D3813D8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5E23-A1CF-4C8E-9BBD-1AD18E2A7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43FC-FEEA-4CAD-9AE7-8B5EE7DC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86F94-A45A-46CC-A9D8-1B03CF8F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6444-A7A4-4A57-8E03-AEE81805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E737C5-E501-4E42-90F9-96F9BEA7F4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48126"/>
            <a:ext cx="731520" cy="5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5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F323-570E-492E-8704-FB7B1894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E8959-DF05-460D-BC05-9FEE060E7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D46A-C9E2-4CFE-BA4D-AC6FB478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67EB-38BF-468A-88A5-12FAF5C7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07FC-5A97-4B6A-892C-872CF355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75272E-4399-4464-855F-9C1812632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48126"/>
            <a:ext cx="731520" cy="5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8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C5B40-A1DE-4BB0-BC07-286C5FB09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F5711-832A-486A-AA98-A473D8800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61660-A739-4B29-B208-978EDA7B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1EA8-BCE9-47FA-9B99-284761E8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1D9AE-09B3-4A46-B65B-14730161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B80ECD-F9B0-4B2B-BE31-ACFFCAD6D0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48126"/>
            <a:ext cx="731520" cy="5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7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35F5-A6A6-41C5-ABA2-94973C67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1C3E-3EBC-4266-AB74-3E35DF53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EF6DD-C49A-49BF-B3FA-0EAF413F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98F3A-3856-4E75-ABD8-B3F9D7DE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40FC6-FE6C-4E91-BE88-9259737A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B08E25-4029-415D-940A-742035DA3E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48126"/>
            <a:ext cx="731520" cy="5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5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41A1-6BD4-44A6-844E-5A03F7E5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E62AD-C269-4090-93A4-5FC4CB597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CF3BB-BE50-4F1E-AEFD-BE61E516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8C972-4FF5-40D1-BDF5-91DBECAA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1565-136F-4B9B-80C5-32F98332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CE1E94-D14E-4CFE-8EF2-757B5979AE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48126"/>
            <a:ext cx="731520" cy="5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8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056C-5CE6-4818-8978-B4C1FD13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E5BA-0047-436A-A7AB-A151D58C3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32DC5-018D-499F-92BD-750A63AC4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EDE51-6226-4E84-8AFE-AC32E8C2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6DBB-F8AD-4990-BCA6-D879EBFD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61AE1-049A-409F-854E-95D674C1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B37E38-2741-4737-BD26-1D4EEFA727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48126"/>
            <a:ext cx="731520" cy="5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6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DA5F-2A93-4DB8-8EC0-357F13F1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25B24-AF6C-494D-A98A-6932774E9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80CC-357D-4607-8550-EF1AA5E8D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ADE37-09B7-4EA3-9C95-E5F5076AB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38B50-8D8F-40D3-A4C7-181B0CAD4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36E61-5BC4-4873-979B-19BAA6CA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7A51F-E117-4829-A3E5-3CA88A0D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7B904-78E4-4CDB-B4FF-EB8EEF0E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AD0193-3E76-4839-9112-E2100E4A75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48126"/>
            <a:ext cx="731520" cy="5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2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9158-A240-4553-A71D-E35B4852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506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4C3930D-B695-43CF-BBCA-8E8E9D55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B330D2-EF21-4815-B8DD-73745E83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A4DA9F-5D22-419B-97C7-8904B715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B26781-8F03-4562-8E78-7269B24FA2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48126"/>
            <a:ext cx="731520" cy="5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7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8FEF2-01FD-4F2E-B42A-124B11AA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42C93-268F-4302-B383-F3AA160D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45CDC-2D0C-48F0-84DD-353DC42D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B67B6-7459-4E05-AAE2-AFF20A6A2A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48126"/>
            <a:ext cx="731520" cy="5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0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22EA-094B-48CF-9EBD-589D5B11B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921E-0339-4442-9098-72C259D83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643A-1467-4E66-9B54-E1828E978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36D5F-00A7-453A-92CF-38B7F6A3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906FA-F94F-4D62-BDF5-96274ABE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CE44F-DDA2-4204-8EA1-A2F16891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F1D1ED-ED2D-434D-BB75-FD762FA380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48126"/>
            <a:ext cx="731520" cy="5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4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5A2B-7B2D-4120-A0F4-8A63E200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66519-8C5E-4378-93CA-CF4F8CDFF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778D7-8A94-4C31-89DE-5EB0D9BE0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EBAF4-6C43-4714-ABFD-C3205B26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D603-EFED-4F8C-8DC0-341B5CC4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A417-F9C8-4D34-946D-AF2294D4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357F16-7521-445D-9C8C-2EE1618D38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48126"/>
            <a:ext cx="731520" cy="5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9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F3364-E502-47D2-8999-8078DC74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36665-B46A-423D-A560-B1FC87AE5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FC5B7-8BF7-4B99-8BC8-7AFC54DAF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AE15-67A5-4AA1-A796-6E160FBB311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BD98-EF3D-4CC0-AB86-053324F2F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D0206-71D2-43FA-87FA-EB60161E5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mailto:aephidayatuloh.mail@gmail.com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aephidayatuloh" TargetMode="Externa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://www.worldometers.info/coronavirus" TargetMode="External"/><Relationship Id="rId7" Type="http://schemas.openxmlformats.org/officeDocument/2006/relationships/hyperlink" Target="data/dailynational.csv" TargetMode="External"/><Relationship Id="rId2" Type="http://schemas.openxmlformats.org/officeDocument/2006/relationships/hyperlink" Target="https://worldometer.info/coronaviru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bnpb-inacovid19.hub.arcgis.com/" TargetMode="External"/><Relationship Id="rId4" Type="http://schemas.openxmlformats.org/officeDocument/2006/relationships/hyperlink" Target="https://www.worldometers.info/world-population/" TargetMode="External"/><Relationship Id="rId9" Type="http://schemas.openxmlformats.org/officeDocument/2006/relationships/hyperlink" Target="data/world_covid.csv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aephidayatuloh.mail@gmail.com" TargetMode="External"/><Relationship Id="rId7" Type="http://schemas.openxmlformats.org/officeDocument/2006/relationships/image" Target="../media/image10.jpg"/><Relationship Id="rId2" Type="http://schemas.openxmlformats.org/officeDocument/2006/relationships/hyperlink" Target="https://github.com/aephidayatulo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hyperlink" Target="https://rpubs.com/aephidayatuloh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ephidayatuloh/coviz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ephidayatuloh/coviz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rstudio.com/resources/cheatshee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76E3-9D29-4AB8-8C28-C74487497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3309" y="1122363"/>
            <a:ext cx="10339137" cy="2632219"/>
          </a:xfrm>
        </p:spPr>
        <p:txBody>
          <a:bodyPr>
            <a:noAutofit/>
          </a:bodyPr>
          <a:lstStyle/>
          <a:p>
            <a:pPr algn="l"/>
            <a:r>
              <a:rPr lang="en-US" sz="10000" b="1" dirty="0" err="1"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sz="10000" b="1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10000" b="1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endParaRPr lang="en-US" sz="10000" b="1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3FDF4BC-3F79-4269-872E-B440AD3FE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4582"/>
            <a:ext cx="7914228" cy="1503234"/>
          </a:xfrm>
        </p:spPr>
        <p:txBody>
          <a:bodyPr/>
          <a:lstStyle/>
          <a:p>
            <a:pPr algn="r"/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Data COVID19</a:t>
            </a:r>
          </a:p>
        </p:txBody>
      </p:sp>
      <p:pic>
        <p:nvPicPr>
          <p:cNvPr id="1026" name="Picture 2" descr="Image result for R">
            <a:extLst>
              <a:ext uri="{FF2B5EF4-FFF2-40B4-BE49-F238E27FC236}">
                <a16:creationId xmlns:a16="http://schemas.microsoft.com/office/drawing/2014/main" id="{BF4FCB9C-DB4A-43FA-84FD-C523A6AFB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665" y="2600074"/>
            <a:ext cx="1056228" cy="81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DF80F2-86A8-46A4-8A73-AAC835B5F8BA}"/>
              </a:ext>
            </a:extLst>
          </p:cNvPr>
          <p:cNvSpPr txBox="1"/>
          <p:nvPr/>
        </p:nvSpPr>
        <p:spPr>
          <a:xfrm>
            <a:off x="680227" y="5478791"/>
            <a:ext cx="4641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Prepared by	: </a:t>
            </a:r>
            <a:r>
              <a:rPr lang="en-US" sz="1600" b="1" dirty="0"/>
              <a:t>Aep</a:t>
            </a:r>
            <a:r>
              <a:rPr lang="en-US" sz="1400" dirty="0"/>
              <a:t> Hidayatuloh</a:t>
            </a:r>
          </a:p>
          <a:p>
            <a:r>
              <a:rPr lang="en-US" sz="1400" dirty="0"/>
              <a:t>Email	: </a:t>
            </a:r>
            <a:r>
              <a:rPr lang="en-US" sz="1400" dirty="0">
                <a:hlinkClick r:id="rId3"/>
              </a:rPr>
              <a:t>aephidayatuloh.mail@gmail.com</a:t>
            </a:r>
            <a:endParaRPr lang="en-US" sz="1400" dirty="0"/>
          </a:p>
          <a:p>
            <a:r>
              <a:rPr lang="en-US" sz="1400" dirty="0"/>
              <a:t>GitHub	: </a:t>
            </a:r>
            <a:r>
              <a:rPr lang="en-US" sz="1400" dirty="0">
                <a:hlinkClick r:id="rId4"/>
              </a:rPr>
              <a:t>https://github.com/aephidayatuloh</a:t>
            </a:r>
            <a:endParaRPr lang="en-US" sz="1400" dirty="0"/>
          </a:p>
        </p:txBody>
      </p:sp>
      <p:pic>
        <p:nvPicPr>
          <p:cNvPr id="3" name="Picture 2" descr="dplyr.png">
            <a:extLst>
              <a:ext uri="{FF2B5EF4-FFF2-40B4-BE49-F238E27FC236}">
                <a16:creationId xmlns:a16="http://schemas.microsoft.com/office/drawing/2014/main" id="{45F28683-9B3A-4CA5-BB82-7DF26F88B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558" y="5215127"/>
            <a:ext cx="914400" cy="105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pe.png">
            <a:extLst>
              <a:ext uri="{FF2B5EF4-FFF2-40B4-BE49-F238E27FC236}">
                <a16:creationId xmlns:a16="http://schemas.microsoft.com/office/drawing/2014/main" id="{DA5B119A-011E-4EA0-8523-3125C0D6A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50" y="4424327"/>
            <a:ext cx="914400" cy="105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RStudio logo">
            <a:extLst>
              <a:ext uri="{FF2B5EF4-FFF2-40B4-BE49-F238E27FC236}">
                <a16:creationId xmlns:a16="http://schemas.microsoft.com/office/drawing/2014/main" id="{1D97A1BB-025F-4C96-8EE7-B5EE09AEA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822" y="3901384"/>
            <a:ext cx="1554480" cy="54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AC75F4-C07D-4B7E-A7C3-B05ABB6721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5" y="3648055"/>
            <a:ext cx="914400" cy="1059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FB44B3-D49A-4013-8A03-D30A3BFE43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750" y="4428719"/>
            <a:ext cx="914400" cy="105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9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2067-8360-4BB0-876B-FE781CA3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Kasus</a:t>
            </a:r>
            <a:endParaRPr lang="en-US" sz="5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3CB7-42CF-4B10-AC9A-DD64762DF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6137" cy="1831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diambil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diolah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www.worldometers.info/coronavirus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https://www.worldometers.info/world-population/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https://bnpb-inacovid19.hub.arcgis.com/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(API)</a:t>
            </a:r>
          </a:p>
        </p:txBody>
      </p:sp>
      <p:pic>
        <p:nvPicPr>
          <p:cNvPr id="1026" name="Picture 2" descr="Situasi Terkini Perkembangan Coronavirus Disease (COVID-19) 27 Mei ...">
            <a:extLst>
              <a:ext uri="{FF2B5EF4-FFF2-40B4-BE49-F238E27FC236}">
                <a16:creationId xmlns:a16="http://schemas.microsoft.com/office/drawing/2014/main" id="{9FADC772-6653-42A5-868F-9C1993F3E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883" y="1696936"/>
            <a:ext cx="5768995" cy="26637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369E5B-72A8-4884-8840-1B4923EA01AB}"/>
              </a:ext>
            </a:extLst>
          </p:cNvPr>
          <p:cNvSpPr txBox="1"/>
          <p:nvPr/>
        </p:nvSpPr>
        <p:spPr>
          <a:xfrm>
            <a:off x="7122695" y="4730562"/>
            <a:ext cx="3809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Sumber</a:t>
            </a:r>
            <a:r>
              <a:rPr lang="en-US" sz="1400" dirty="0"/>
              <a:t> </a:t>
            </a:r>
            <a:r>
              <a:rPr lang="en-US" sz="1400" dirty="0" err="1"/>
              <a:t>gambar</a:t>
            </a:r>
            <a:r>
              <a:rPr lang="en-US" sz="1400" dirty="0"/>
              <a:t>: https://covid19.kemenkes.go.id/</a:t>
            </a:r>
          </a:p>
        </p:txBody>
      </p:sp>
      <p:pic>
        <p:nvPicPr>
          <p:cNvPr id="23" name="Picture 4">
            <a:hlinkClick r:id="rId7" action="ppaction://hlinkfile"/>
            <a:extLst>
              <a:ext uri="{FF2B5EF4-FFF2-40B4-BE49-F238E27FC236}">
                <a16:creationId xmlns:a16="http://schemas.microsoft.com/office/drawing/2014/main" id="{9E70DFC5-A6F2-489B-85FF-D1898AC1A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75" y="3907602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hlinkClick r:id="rId9" action="ppaction://hlinkfile"/>
            <a:extLst>
              <a:ext uri="{FF2B5EF4-FFF2-40B4-BE49-F238E27FC236}">
                <a16:creationId xmlns:a16="http://schemas.microsoft.com/office/drawing/2014/main" id="{D5C4BEE9-1625-4FCE-BD7C-AEAAFB2B7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22" y="3907602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22BC43-02D1-4F7C-B7CF-4A7DA3666B72}"/>
              </a:ext>
            </a:extLst>
          </p:cNvPr>
          <p:cNvSpPr txBox="1"/>
          <p:nvPr/>
        </p:nvSpPr>
        <p:spPr>
          <a:xfrm>
            <a:off x="932102" y="5535821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data/world_covid.csv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9B4FF1-02BC-4234-BE21-94E973EB695D}"/>
              </a:ext>
            </a:extLst>
          </p:cNvPr>
          <p:cNvSpPr txBox="1"/>
          <p:nvPr/>
        </p:nvSpPr>
        <p:spPr>
          <a:xfrm>
            <a:off x="3505255" y="5535821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data/dailynational.csv</a:t>
            </a:r>
          </a:p>
        </p:txBody>
      </p:sp>
    </p:spTree>
    <p:extLst>
      <p:ext uri="{BB962C8B-B14F-4D97-AF65-F5344CB8AC3E}">
        <p14:creationId xmlns:p14="http://schemas.microsoft.com/office/powerpoint/2010/main" val="4140449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Lets</a:t>
            </a:r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}!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4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ADA1-199F-4887-B56B-46419FF4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800" b="1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#1</a:t>
            </a:r>
            <a:r>
              <a:rPr lang="en-US" sz="8800" b="1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282D04-6956-4C03-8A7B-73D413357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240" y="1972687"/>
            <a:ext cx="7589520" cy="455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0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ADA1-199F-4887-B56B-46419FF4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800" b="1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#2</a:t>
            </a:r>
            <a:r>
              <a:rPr lang="en-US" sz="8800" b="1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0D2DC9-452F-4579-8237-2C209537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240" y="1690688"/>
            <a:ext cx="7589520" cy="462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71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ADA1-199F-4887-B56B-46419FF4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800" b="1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#3</a:t>
            </a:r>
            <a:r>
              <a:rPr lang="en-US" sz="8800" b="1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8A5489-578F-444F-BA46-0E16D7133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240" y="1772323"/>
            <a:ext cx="7589520" cy="456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59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87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7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1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Aep Hidayatuloh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C4A42214-FBAB-44D3-944C-BCCF7090A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38618"/>
              </p:ext>
            </p:extLst>
          </p:nvPr>
        </p:nvGraphicFramePr>
        <p:xfrm>
          <a:off x="4652210" y="2101514"/>
          <a:ext cx="7539789" cy="3039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1">
                  <a:extLst>
                    <a:ext uri="{9D8B030D-6E8A-4147-A177-3AD203B41FA5}">
                      <a16:colId xmlns:a16="http://schemas.microsoft.com/office/drawing/2014/main" val="3609914964"/>
                    </a:ext>
                  </a:extLst>
                </a:gridCol>
                <a:gridCol w="6320588">
                  <a:extLst>
                    <a:ext uri="{9D8B030D-6E8A-4147-A177-3AD203B41FA5}">
                      <a16:colId xmlns:a16="http://schemas.microsoft.com/office/drawing/2014/main" val="917082477"/>
                    </a:ext>
                  </a:extLst>
                </a:gridCol>
              </a:tblGrid>
              <a:tr h="383539">
                <a:tc>
                  <a:txBody>
                    <a:bodyPr/>
                    <a:lstStyle/>
                    <a:p>
                      <a:r>
                        <a:rPr lang="en-US" dirty="0"/>
                        <a:t>Pendidikan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b="1" dirty="0" err="1"/>
                        <a:t>Sarjana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Statistika</a:t>
                      </a:r>
                      <a:r>
                        <a:rPr lang="en-US" dirty="0"/>
                        <a:t> - </a:t>
                      </a:r>
                      <a:r>
                        <a:rPr lang="en-US" dirty="0" err="1"/>
                        <a:t>Departemen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Statistika</a:t>
                      </a:r>
                      <a:r>
                        <a:rPr lang="en-US" dirty="0"/>
                        <a:t> FMIPA IPB University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3798254"/>
                  </a:ext>
                </a:extLst>
              </a:tr>
              <a:tr h="383539">
                <a:tc>
                  <a:txBody>
                    <a:bodyPr/>
                    <a:lstStyle/>
                    <a:p>
                      <a:r>
                        <a:rPr lang="en-US" dirty="0" err="1"/>
                        <a:t>Pengalaman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b="1" dirty="0"/>
                        <a:t>Statistician &amp; App Developer</a:t>
                      </a:r>
                      <a:r>
                        <a:rPr lang="en-US" dirty="0"/>
                        <a:t> - PT </a:t>
                      </a:r>
                      <a:r>
                        <a:rPr lang="en-US" dirty="0" err="1"/>
                        <a:t>Ganesha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Cipta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Informatika</a:t>
                      </a:r>
                      <a:endParaRPr 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44803306"/>
                  </a:ext>
                </a:extLst>
              </a:tr>
              <a:tr h="3835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b="1" dirty="0"/>
                        <a:t>Customer Value Management </a:t>
                      </a:r>
                      <a:r>
                        <a:rPr lang="en-US" dirty="0"/>
                        <a:t>- PT </a:t>
                      </a:r>
                      <a:r>
                        <a:rPr lang="en-US" dirty="0" err="1"/>
                        <a:t>Asuransi</a:t>
                      </a:r>
                      <a:r>
                        <a:rPr lang="en-US" dirty="0"/>
                        <a:t> Jiwa </a:t>
                      </a:r>
                      <a:r>
                        <a:rPr lang="en-US" dirty="0" err="1"/>
                        <a:t>Sequislife</a:t>
                      </a:r>
                      <a:endParaRPr 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9181153"/>
                  </a:ext>
                </a:extLst>
              </a:tr>
              <a:tr h="738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b="1" dirty="0"/>
                        <a:t>Data Analyst</a:t>
                      </a:r>
                      <a:r>
                        <a:rPr lang="en-US" dirty="0"/>
                        <a:t> - </a:t>
                      </a:r>
                      <a:r>
                        <a:rPr lang="en-US" dirty="0" err="1"/>
                        <a:t>StarCore</a:t>
                      </a:r>
                      <a:r>
                        <a:rPr lang="en-US" dirty="0"/>
                        <a:t> Analytics</a:t>
                      </a:r>
                    </a:p>
                    <a:p>
                      <a:endParaRPr 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29170737"/>
                  </a:ext>
                </a:extLst>
              </a:tr>
              <a:tr h="383539">
                <a:tc>
                  <a:txBody>
                    <a:bodyPr/>
                    <a:lstStyle/>
                    <a:p>
                      <a:r>
                        <a:rPr lang="en-US" dirty="0"/>
                        <a:t>GitHub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dirty="0">
                          <a:hlinkClick r:id="rId2"/>
                        </a:rPr>
                        <a:t>https://github.com/aephidayatuloh</a:t>
                      </a:r>
                      <a:endParaRPr 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16537249"/>
                  </a:ext>
                </a:extLst>
              </a:tr>
              <a:tr h="383539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dirty="0">
                          <a:hlinkClick r:id="rId3"/>
                        </a:rPr>
                        <a:t>aephidayatuloh.mail@gmail.com</a:t>
                      </a:r>
                      <a:r>
                        <a:rPr lang="en-US" dirty="0"/>
                        <a:t>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17595755"/>
                  </a:ext>
                </a:extLst>
              </a:tr>
              <a:tr h="383539">
                <a:tc>
                  <a:txBody>
                    <a:bodyPr/>
                    <a:lstStyle/>
                    <a:p>
                      <a:r>
                        <a:rPr lang="en-US" dirty="0" err="1"/>
                        <a:t>Rpubs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sz="1800" dirty="0">
                          <a:hlinkClick r:id="rId4"/>
                        </a:rPr>
                        <a:t>https://rpubs.com/aephidayatuloh</a:t>
                      </a:r>
                      <a:endParaRPr 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34221898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5F7D22A1-E33B-4EC7-AE56-2EEE5B060AE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7" t="2575" r="8168" b="2054"/>
          <a:stretch/>
        </p:blipFill>
        <p:spPr>
          <a:xfrm>
            <a:off x="8970493" y="5765636"/>
            <a:ext cx="731520" cy="83486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61C21D-1A37-437D-BAA2-33E003AEB32C}"/>
              </a:ext>
            </a:extLst>
          </p:cNvPr>
          <p:cNvSpPr txBox="1"/>
          <p:nvPr/>
        </p:nvSpPr>
        <p:spPr>
          <a:xfrm>
            <a:off x="6617818" y="5751269"/>
            <a:ext cx="3291840" cy="8677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 dirty="0" err="1"/>
              <a:t>Belajar</a:t>
            </a:r>
            <a:r>
              <a:rPr lang="en-US" sz="2000" b="1" dirty="0"/>
              <a:t> GNU</a:t>
            </a:r>
          </a:p>
          <a:p>
            <a:r>
              <a:rPr lang="en-US" sz="3600" b="1" dirty="0"/>
              <a:t>R Indonesia</a:t>
            </a:r>
            <a:endParaRPr lang="en-US" sz="44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246219-D83B-4B7F-AABA-1914188C7C35}"/>
              </a:ext>
            </a:extLst>
          </p:cNvPr>
          <p:cNvGrpSpPr/>
          <p:nvPr/>
        </p:nvGrpSpPr>
        <p:grpSpPr>
          <a:xfrm>
            <a:off x="6687922" y="5184055"/>
            <a:ext cx="3144196" cy="615553"/>
            <a:chOff x="3829050" y="4831314"/>
            <a:chExt cx="3144196" cy="615553"/>
          </a:xfrm>
        </p:grpSpPr>
        <p:pic>
          <p:nvPicPr>
            <p:cNvPr id="1026" name="Picture 2" descr="Hasil gambar untuk telegram logo&quot;">
              <a:extLst>
                <a:ext uri="{FF2B5EF4-FFF2-40B4-BE49-F238E27FC236}">
                  <a16:creationId xmlns:a16="http://schemas.microsoft.com/office/drawing/2014/main" id="{EC2E127C-0853-47AC-9B34-F2A39A739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9050" y="4880207"/>
              <a:ext cx="548640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B38A08-77CF-4FF1-95E4-CE8A2C38A1CA}"/>
                </a:ext>
              </a:extLst>
            </p:cNvPr>
            <p:cNvSpPr txBox="1"/>
            <p:nvPr/>
          </p:nvSpPr>
          <p:spPr>
            <a:xfrm>
              <a:off x="4369072" y="4831314"/>
              <a:ext cx="260417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telegram community </a:t>
              </a:r>
            </a:p>
            <a:p>
              <a:r>
                <a:rPr lang="en-US" sz="1600" dirty="0"/>
                <a:t>https://t.me/GNURIndonesia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C49FC-64A4-4036-989C-A4AAE40E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2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A1BA270-2D11-4FB4-9232-761436181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1" r="8346" b="9031"/>
          <a:stretch/>
        </p:blipFill>
        <p:spPr>
          <a:xfrm>
            <a:off x="0" y="2101515"/>
            <a:ext cx="4449914" cy="47720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009C9C-36D0-4441-A259-29697501F2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424" y="5368261"/>
            <a:ext cx="1675916" cy="131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1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E706-0DFC-4C3A-A08D-EEC71C2F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Prerequisite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3A2D-7A8E-4107-87D7-53D8D105D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215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Internet Connection</a:t>
            </a:r>
          </a:p>
          <a:p>
            <a:r>
              <a:rPr lang="en-US" b="1" dirty="0">
                <a:solidFill>
                  <a:srgbClr val="0070C0"/>
                </a:solidFill>
              </a:rPr>
              <a:t>Software Installed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 program [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]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RStudio [</a:t>
            </a:r>
            <a:r>
              <a:rPr lang="en-US" dirty="0">
                <a:hlinkClick r:id="rId3"/>
              </a:rPr>
              <a:t>https://www.rstudio.com/products/rstudio/download/</a:t>
            </a:r>
            <a:r>
              <a:rPr lang="en-US" dirty="0"/>
              <a:t>]</a:t>
            </a:r>
          </a:p>
          <a:p>
            <a:r>
              <a:rPr lang="en-US" b="1" dirty="0">
                <a:solidFill>
                  <a:srgbClr val="0070C0"/>
                </a:solidFill>
              </a:rPr>
              <a:t>Data &amp; Scripts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Download from [</a:t>
            </a:r>
            <a:r>
              <a:rPr lang="en-US" dirty="0">
                <a:hlinkClick r:id="rId4"/>
              </a:rPr>
              <a:t>https://github.com/aephidayatuloh/coviz</a:t>
            </a:r>
            <a:r>
              <a:rPr lang="en-US" dirty="0"/>
              <a:t>]</a:t>
            </a:r>
          </a:p>
          <a:p>
            <a:r>
              <a:rPr lang="en-US" b="1" dirty="0">
                <a:solidFill>
                  <a:srgbClr val="0070C0"/>
                </a:solidFill>
              </a:rPr>
              <a:t>R Packages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dplyr</a:t>
            </a:r>
            <a:r>
              <a:rPr lang="en-US" dirty="0"/>
              <a:t>	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dplyr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ggplot2	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"ggplot2"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scales	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"scales"</a:t>
            </a:r>
            <a:r>
              <a:rPr lang="en-US" dirty="0"/>
              <a:t>)</a:t>
            </a:r>
          </a:p>
          <a:p>
            <a:pPr marL="692150" lvl="2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6921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(c(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dplyr</a:t>
            </a:r>
            <a:r>
              <a:rPr lang="en-US" dirty="0">
                <a:solidFill>
                  <a:srgbClr val="00B050"/>
                </a:solidFill>
              </a:rPr>
              <a:t>", "ggplot2", "scales"</a:t>
            </a:r>
            <a:r>
              <a:rPr lang="en-US" dirty="0"/>
              <a:t>)) </a:t>
            </a:r>
            <a:r>
              <a:rPr lang="en-US" dirty="0" err="1"/>
              <a:t>untuk</a:t>
            </a:r>
            <a:r>
              <a:rPr lang="en-US" dirty="0"/>
              <a:t> install </a:t>
            </a:r>
            <a:r>
              <a:rPr lang="en-US" dirty="0" err="1"/>
              <a:t>semua</a:t>
            </a:r>
            <a:r>
              <a:rPr lang="en-US" dirty="0"/>
              <a:t> package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661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122C1-6257-4561-AB48-844DC0463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53" y="1582629"/>
            <a:ext cx="4014523" cy="24087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0E2F73-1811-405C-B399-218BF14DA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19" y="1410841"/>
            <a:ext cx="3692768" cy="2637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10EB69-6F66-49E9-A226-CA2B7ADF0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685" y="3973014"/>
            <a:ext cx="2764430" cy="27644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8F274B-6E94-4A34-837C-BF67382E4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86" y="3973014"/>
            <a:ext cx="4228514" cy="28190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45DF7D-BC64-413E-8DDA-6EF2FD20A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78" y="1488094"/>
            <a:ext cx="3886444" cy="388181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D8C363B-1522-4233-B668-228B8DB2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763"/>
            <a:ext cx="10515600" cy="1019175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Seen Like This?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8129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32C7-C5DD-4D36-A456-24A8BCCD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Seen Like This?</a:t>
            </a:r>
            <a:endParaRPr lang="en-US" sz="5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122C1-6257-4561-AB48-844DC0463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53" y="1582629"/>
            <a:ext cx="4014523" cy="24087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0E2F73-1811-405C-B399-218BF14DA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19" y="1410841"/>
            <a:ext cx="3692768" cy="2637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10EB69-6F66-49E9-A226-CA2B7ADF0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11" y="3991343"/>
            <a:ext cx="2764430" cy="27644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8F274B-6E94-4A34-837C-BF67382E4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86" y="3991343"/>
            <a:ext cx="4228514" cy="28190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45DF7D-BC64-413E-8DDA-6EF2FD20A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78" y="1488094"/>
            <a:ext cx="3886444" cy="3881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996D24-A639-4B3A-861B-FB98A0A983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0" y="2702288"/>
            <a:ext cx="8047619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0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BC101-2787-44A4-B82C-BF08A720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endParaRPr lang="en-US" sz="109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500" b="1" dirty="0" err="1"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sz="18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500" b="1" dirty="0" err="1">
                <a:latin typeface="Arial" panose="020B0604020202020204" pitchFamily="34" charset="0"/>
                <a:cs typeface="Arial" panose="020B0604020202020204" pitchFamily="34" charset="0"/>
              </a:rPr>
              <a:t>sederhana</a:t>
            </a:r>
            <a:r>
              <a:rPr lang="en-US" sz="18500" b="1" dirty="0">
                <a:latin typeface="Arial" panose="020B0604020202020204" pitchFamily="34" charset="0"/>
                <a:cs typeface="Arial" panose="020B0604020202020204" pitchFamily="34" charset="0"/>
              </a:rPr>
              <a:t> data covid19 </a:t>
            </a:r>
            <a:r>
              <a:rPr lang="en-US" sz="18500" b="1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8500" b="1" dirty="0">
                <a:latin typeface="Arial" panose="020B0604020202020204" pitchFamily="34" charset="0"/>
                <a:cs typeface="Arial" panose="020B0604020202020204" pitchFamily="34" charset="0"/>
              </a:rPr>
              <a:t> R &amp; ggplot2</a:t>
            </a:r>
            <a:endParaRPr lang="en-US" sz="5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7200" dirty="0"/>
              <a:t>Source code, data dan file </a:t>
            </a:r>
            <a:r>
              <a:rPr lang="en-US" sz="7200" dirty="0" err="1"/>
              <a:t>presentasi</a:t>
            </a:r>
            <a:r>
              <a:rPr lang="en-US" sz="7200" dirty="0"/>
              <a:t> </a:t>
            </a:r>
            <a:r>
              <a:rPr lang="en-US" sz="7200" dirty="0" err="1"/>
              <a:t>dapat</a:t>
            </a:r>
            <a:r>
              <a:rPr lang="en-US" sz="7200" dirty="0"/>
              <a:t> </a:t>
            </a:r>
            <a:r>
              <a:rPr lang="en-US" sz="7200" dirty="0" err="1"/>
              <a:t>diperoleh</a:t>
            </a:r>
            <a:r>
              <a:rPr lang="en-US" sz="7200" dirty="0"/>
              <a:t> di </a:t>
            </a:r>
          </a:p>
          <a:p>
            <a:pPr marL="457200" lvl="1" indent="0">
              <a:buNone/>
            </a:pPr>
            <a:r>
              <a:rPr lang="en-US" sz="7200" dirty="0">
                <a:hlinkClick r:id="rId2"/>
              </a:rPr>
              <a:t>https://github.com/aephidayatuloh/coviz</a:t>
            </a:r>
            <a:r>
              <a:rPr lang="en-US" sz="7200" dirty="0"/>
              <a:t> </a:t>
            </a:r>
          </a:p>
          <a:p>
            <a:pPr marL="457200" lvl="1" indent="0">
              <a:buNone/>
            </a:pPr>
            <a:r>
              <a:rPr lang="en-US" sz="7200" dirty="0">
                <a:hlinkClick r:id="rId2"/>
              </a:rPr>
              <a:t>https://rpubs.com/aephidayatuloh/coviz</a:t>
            </a:r>
            <a:r>
              <a:rPr lang="en-US" sz="7200" dirty="0"/>
              <a:t> </a:t>
            </a:r>
          </a:p>
          <a:p>
            <a:pPr marL="457200" lvl="1" indent="-457200">
              <a:buNone/>
            </a:pPr>
            <a:r>
              <a:rPr lang="en-US" sz="7200" dirty="0" err="1"/>
              <a:t>Referensi</a:t>
            </a:r>
            <a:endParaRPr lang="en-US" sz="7200" dirty="0"/>
          </a:p>
          <a:p>
            <a:pPr marL="457200" lvl="1" indent="6350">
              <a:buNone/>
            </a:pPr>
            <a:r>
              <a:rPr lang="en-US" sz="7200" dirty="0"/>
              <a:t>Wickham, H. 2016. </a:t>
            </a:r>
            <a:r>
              <a:rPr lang="en-US" sz="7200" i="1" dirty="0"/>
              <a:t>ggplot2 : Elegant Graphics for Data Analysis Second Edition</a:t>
            </a:r>
            <a:r>
              <a:rPr lang="en-US" sz="7200" dirty="0"/>
              <a:t>. Texas: Springer.</a:t>
            </a:r>
          </a:p>
          <a:p>
            <a:pPr marL="457200" lvl="1" indent="6350">
              <a:buNone/>
            </a:pPr>
            <a:r>
              <a:rPr lang="en-US" sz="7200" dirty="0" err="1"/>
              <a:t>Grolemund</a:t>
            </a:r>
            <a:r>
              <a:rPr lang="en-US" sz="7200" dirty="0"/>
              <a:t> G &amp; Wickham, H. ____. </a:t>
            </a:r>
            <a:r>
              <a:rPr lang="en-US" sz="7200" i="1" dirty="0"/>
              <a:t>R For Data Science</a:t>
            </a:r>
            <a:r>
              <a:rPr lang="en-US" sz="7200" dirty="0"/>
              <a:t>. https://r4ds.had.co.nz.</a:t>
            </a:r>
          </a:p>
          <a:p>
            <a:pPr marL="457200" lvl="1" indent="6350">
              <a:buNone/>
            </a:pPr>
            <a:endParaRPr lang="en-US" sz="72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C32C7-C5DD-4D36-A456-24A8BCCD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Objektif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18622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34E-C82A-4E0B-B27F-5E90BCDB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Covid19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10A05-26B6-4D5B-AECC-873893B85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35" y="2532246"/>
            <a:ext cx="3505198" cy="210312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5AEFB9-3965-435B-9D7B-B88698235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253" y="2532246"/>
            <a:ext cx="3497517" cy="210312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440D36-610F-4D48-AAC2-2ECF8239F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774" y="2532246"/>
            <a:ext cx="3472451" cy="210312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033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34E-C82A-4E0B-B27F-5E90BCDB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ggplot2, </a:t>
            </a:r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dplyr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pipe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1F29D5-2198-4BD5-9C01-43E392D6C17B}"/>
              </a:ext>
            </a:extLst>
          </p:cNvPr>
          <p:cNvSpPr/>
          <p:nvPr/>
        </p:nvSpPr>
        <p:spPr>
          <a:xfrm>
            <a:off x="3709335" y="3322246"/>
            <a:ext cx="8231741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24292E"/>
                </a:solidFill>
                <a:latin typeface="-apple-system"/>
              </a:rPr>
              <a:t>Powerful data management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 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manipulation and transformation in R became so easy</a:t>
            </a:r>
          </a:p>
        </p:txBody>
      </p:sp>
      <p:pic>
        <p:nvPicPr>
          <p:cNvPr id="3076" name="Picture 4" descr="Image result for dplyr pipe logo">
            <a:extLst>
              <a:ext uri="{FF2B5EF4-FFF2-40B4-BE49-F238E27FC236}">
                <a16:creationId xmlns:a16="http://schemas.microsoft.com/office/drawing/2014/main" id="{F7E6F934-24F9-40F5-BB5C-0EACB01CF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74" y="4669018"/>
            <a:ext cx="1645920" cy="190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E033ED-2E31-4328-8CDE-588B334F6562}"/>
              </a:ext>
            </a:extLst>
          </p:cNvPr>
          <p:cNvSpPr/>
          <p:nvPr/>
        </p:nvSpPr>
        <p:spPr>
          <a:xfrm>
            <a:off x="3173037" y="4931049"/>
            <a:ext cx="71208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24292E"/>
                </a:solidFill>
                <a:latin typeface="-apple-system"/>
              </a:rPr>
              <a:t>Pipeline in R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 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 </a:t>
            </a:r>
            <a:r>
              <a:rPr lang="en-US" b="1" dirty="0" err="1">
                <a:solidFill>
                  <a:srgbClr val="222222"/>
                </a:solidFill>
                <a:latin typeface="arial" panose="020B0604020202020204" pitchFamily="34" charset="0"/>
              </a:rPr>
              <a:t>dplyr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imports this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operator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from another package (</a:t>
            </a:r>
            <a:r>
              <a:rPr lang="en-US" b="1" i="1" dirty="0" err="1">
                <a:solidFill>
                  <a:srgbClr val="222222"/>
                </a:solidFill>
                <a:latin typeface="arial" panose="020B0604020202020204" pitchFamily="34" charset="0"/>
              </a:rPr>
              <a:t>magrittr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It’s the 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And Then</a:t>
            </a:r>
          </a:p>
        </p:txBody>
      </p:sp>
      <p:pic>
        <p:nvPicPr>
          <p:cNvPr id="7" name="Picture 6" descr="dplyr.png">
            <a:extLst>
              <a:ext uri="{FF2B5EF4-FFF2-40B4-BE49-F238E27FC236}">
                <a16:creationId xmlns:a16="http://schemas.microsoft.com/office/drawing/2014/main" id="{9D711E04-7175-4127-B089-057517D1F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63" y="3257962"/>
            <a:ext cx="1645920" cy="190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D5265B-530E-43B2-AA45-D636CC2027CB}"/>
              </a:ext>
            </a:extLst>
          </p:cNvPr>
          <p:cNvSpPr/>
          <p:nvPr/>
        </p:nvSpPr>
        <p:spPr>
          <a:xfrm>
            <a:off x="3150417" y="1836291"/>
            <a:ext cx="6842194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24292E"/>
                </a:solidFill>
                <a:latin typeface="-apple-system"/>
              </a:rPr>
              <a:t>Awesome Visualization</a:t>
            </a:r>
          </a:p>
          <a:p>
            <a:r>
              <a:rPr 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 package for visualization in R</a:t>
            </a:r>
            <a:endParaRPr lang="en-US" sz="8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D9EAF8-C803-4E1B-91A3-DA32B7E04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03" y="1836291"/>
            <a:ext cx="1645920" cy="190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6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4F2C7-575B-420B-9457-250A6AE22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0" y="1522133"/>
            <a:ext cx="5577840" cy="4306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 Sheets</a:t>
            </a:r>
            <a:endParaRPr lang="en-US" sz="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2E627-45CC-48E8-A050-28E8172B3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261" y="2289747"/>
            <a:ext cx="5577840" cy="42861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FC6AF0-8B7F-46C9-9DFB-1E1653E2311A}"/>
              </a:ext>
            </a:extLst>
          </p:cNvPr>
          <p:cNvSpPr/>
          <p:nvPr/>
        </p:nvSpPr>
        <p:spPr>
          <a:xfrm>
            <a:off x="755070" y="6033254"/>
            <a:ext cx="4865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https://www.rstudio.com/resources/cheatsheets/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6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15395</TotalTime>
  <Words>468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arial</vt:lpstr>
      <vt:lpstr>Calibri</vt:lpstr>
      <vt:lpstr>Calibri Light</vt:lpstr>
      <vt:lpstr>Office Theme</vt:lpstr>
      <vt:lpstr>Visualisasi Data Menggunakan</vt:lpstr>
      <vt:lpstr>{Aep Hidayatuloh}</vt:lpstr>
      <vt:lpstr>{Prerequisite}</vt:lpstr>
      <vt:lpstr>Have Seen Like This?</vt:lpstr>
      <vt:lpstr>Have Seen Like This?</vt:lpstr>
      <vt:lpstr>Objektif</vt:lpstr>
      <vt:lpstr>Visualisasi Covid19</vt:lpstr>
      <vt:lpstr>The ggplot2, dplyr and pipe</vt:lpstr>
      <vt:lpstr>Cheat Sheets</vt:lpstr>
      <vt:lpstr>Studi Kasus</vt:lpstr>
      <vt:lpstr>Lets {Code}!</vt:lpstr>
      <vt:lpstr>{Visualisasi #1}</vt:lpstr>
      <vt:lpstr>{Visualisasi #2}</vt:lpstr>
      <vt:lpstr>{Visualisasi #3}</vt:lpstr>
      <vt:lpstr>??? {Q &amp; A}</vt:lpstr>
      <vt:lpstr> ThankQ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</dc:title>
  <dc:creator>aef.stk@gmail.com</dc:creator>
  <cp:lastModifiedBy>aef.stk@gmail.com</cp:lastModifiedBy>
  <cp:revision>304</cp:revision>
  <dcterms:created xsi:type="dcterms:W3CDTF">2019-03-21T01:35:59Z</dcterms:created>
  <dcterms:modified xsi:type="dcterms:W3CDTF">2020-05-31T10:54:50Z</dcterms:modified>
</cp:coreProperties>
</file>