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71" r:id="rId4"/>
    <p:sldId id="259" r:id="rId5"/>
    <p:sldId id="308" r:id="rId6"/>
    <p:sldId id="309" r:id="rId7"/>
    <p:sldId id="280" r:id="rId8"/>
    <p:sldId id="286" r:id="rId9"/>
    <p:sldId id="290" r:id="rId10"/>
    <p:sldId id="299" r:id="rId11"/>
    <p:sldId id="296" r:id="rId12"/>
    <p:sldId id="301" r:id="rId13"/>
    <p:sldId id="311" r:id="rId14"/>
    <p:sldId id="313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737C5-E501-4E42-90F9-96F9BEA7F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5272E-4399-4464-855F-9C1812632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80ECD-F9B0-4B2B-BE31-ACFFCAD6D0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08E25-4029-415D-940A-742035DA3E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E1E94-D14E-4CFE-8EF2-757B5979AE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37E38-2741-4737-BD26-1D4EEFA727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D0193-3E76-4839-9112-E2100E4A7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26781-8F03-4562-8E78-7269B24FA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B67B6-7459-4E05-AAE2-AFF20A6A2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1D1ED-ED2D-434D-BB75-FD762FA38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57F16-7521-445D-9C8C-2EE1618D38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48126"/>
            <a:ext cx="73152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aephidayatuloh.mail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ephidayatuloh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worldometers.info/coronavirus" TargetMode="External"/><Relationship Id="rId7" Type="http://schemas.openxmlformats.org/officeDocument/2006/relationships/hyperlink" Target="data/dailynational.csv" TargetMode="External"/><Relationship Id="rId2" Type="http://schemas.openxmlformats.org/officeDocument/2006/relationships/hyperlink" Target="https://worldometer.info/coronavir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bnpb-inacovid19.hub.arcgis.com/" TargetMode="External"/><Relationship Id="rId4" Type="http://schemas.openxmlformats.org/officeDocument/2006/relationships/hyperlink" Target="https://www.worldometers.info/world-population/" TargetMode="External"/><Relationship Id="rId9" Type="http://schemas.openxmlformats.org/officeDocument/2006/relationships/hyperlink" Target="data/world_covid.cs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aephidayatuloh.mail@gmail.com" TargetMode="External"/><Relationship Id="rId7" Type="http://schemas.openxmlformats.org/officeDocument/2006/relationships/image" Target="../media/image10.jpg"/><Relationship Id="rId2" Type="http://schemas.openxmlformats.org/officeDocument/2006/relationships/hyperlink" Target="https://github.com/aephidayatulo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s://rpubs.com/aephidayatulo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covi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phidayatuloh/covi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studio.com/resources/cheatshee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309" y="1122363"/>
            <a:ext cx="10339137" cy="2632219"/>
          </a:xfrm>
        </p:spPr>
        <p:txBody>
          <a:bodyPr>
            <a:noAutofit/>
          </a:bodyPr>
          <a:lstStyle/>
          <a:p>
            <a:pPr algn="l"/>
            <a:r>
              <a:rPr lang="en-US" sz="100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10000" b="1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0000" b="1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endParaRPr lang="en-US" sz="10000" b="1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FDF4BC-3F79-4269-872E-B440AD3F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582"/>
            <a:ext cx="7914228" cy="1503234"/>
          </a:xfrm>
        </p:spPr>
        <p:txBody>
          <a:bodyPr/>
          <a:lstStyle/>
          <a:p>
            <a:pPr algn="r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Data COVID19</a:t>
            </a: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665" y="2600074"/>
            <a:ext cx="1056228" cy="8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680227" y="5478791"/>
            <a:ext cx="464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</a:t>
            </a:r>
            <a:r>
              <a:rPr lang="en-US" sz="1600" b="1" dirty="0"/>
              <a:t>Aep</a:t>
            </a:r>
            <a:r>
              <a:rPr lang="en-US" sz="1400" dirty="0"/>
              <a:t>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pic>
        <p:nvPicPr>
          <p:cNvPr id="3" name="Picture 2" descr="dplyr.png">
            <a:extLst>
              <a:ext uri="{FF2B5EF4-FFF2-40B4-BE49-F238E27FC236}">
                <a16:creationId xmlns:a16="http://schemas.microsoft.com/office/drawing/2014/main" id="{45F28683-9B3A-4CA5-BB82-7DF26F88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58" y="5215127"/>
            <a:ext cx="914400" cy="10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pe.png">
            <a:extLst>
              <a:ext uri="{FF2B5EF4-FFF2-40B4-BE49-F238E27FC236}">
                <a16:creationId xmlns:a16="http://schemas.microsoft.com/office/drawing/2014/main" id="{DA5B119A-011E-4EA0-8523-3125C0D6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50" y="4424327"/>
            <a:ext cx="914400" cy="105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Studio logo">
            <a:extLst>
              <a:ext uri="{FF2B5EF4-FFF2-40B4-BE49-F238E27FC236}">
                <a16:creationId xmlns:a16="http://schemas.microsoft.com/office/drawing/2014/main" id="{1D97A1BB-025F-4C96-8EE7-B5EE09AE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22" y="3901384"/>
            <a:ext cx="1554480" cy="5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C75F4-C07D-4B7E-A7C3-B05ABB672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5" y="3648055"/>
            <a:ext cx="914400" cy="1059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FB44B3-D49A-4013-8A03-D30A3BFE43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50" y="4428719"/>
            <a:ext cx="914400" cy="105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067-8360-4BB0-876B-FE781CA3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3CB7-42CF-4B10-AC9A-DD64762D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6137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diambil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diolah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www.worldometers.info/coronavirus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https://www.worldometers.info/world-population/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https://bnpb-inacovid19.hub.arcgis.com/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(API)</a:t>
            </a:r>
          </a:p>
        </p:txBody>
      </p:sp>
      <p:pic>
        <p:nvPicPr>
          <p:cNvPr id="1026" name="Picture 2" descr="Situasi Terkini Perkembangan Coronavirus Disease (COVID-19) 27 Mei ...">
            <a:extLst>
              <a:ext uri="{FF2B5EF4-FFF2-40B4-BE49-F238E27FC236}">
                <a16:creationId xmlns:a16="http://schemas.microsoft.com/office/drawing/2014/main" id="{9FADC772-6653-42A5-868F-9C1993F3E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83" y="1696936"/>
            <a:ext cx="5768995" cy="26637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69E5B-72A8-4884-8840-1B4923EA01AB}"/>
              </a:ext>
            </a:extLst>
          </p:cNvPr>
          <p:cNvSpPr txBox="1"/>
          <p:nvPr/>
        </p:nvSpPr>
        <p:spPr>
          <a:xfrm>
            <a:off x="7122695" y="4730562"/>
            <a:ext cx="3809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gambar</a:t>
            </a:r>
            <a:r>
              <a:rPr lang="en-US" sz="1400" dirty="0"/>
              <a:t>: https://covid19.kemenkes.go.id/</a:t>
            </a:r>
          </a:p>
        </p:txBody>
      </p:sp>
      <p:pic>
        <p:nvPicPr>
          <p:cNvPr id="23" name="Picture 4">
            <a:hlinkClick r:id="rId7" action="ppaction://hlinkfile"/>
            <a:extLst>
              <a:ext uri="{FF2B5EF4-FFF2-40B4-BE49-F238E27FC236}">
                <a16:creationId xmlns:a16="http://schemas.microsoft.com/office/drawing/2014/main" id="{9E70DFC5-A6F2-489B-85FF-D1898AC1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75" y="3907602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9" action="ppaction://hlinkfile"/>
            <a:extLst>
              <a:ext uri="{FF2B5EF4-FFF2-40B4-BE49-F238E27FC236}">
                <a16:creationId xmlns:a16="http://schemas.microsoft.com/office/drawing/2014/main" id="{D5C4BEE9-1625-4FCE-BD7C-AEAAFB2B7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22" y="3907602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22BC43-02D1-4F7C-B7CF-4A7DA3666B72}"/>
              </a:ext>
            </a:extLst>
          </p:cNvPr>
          <p:cNvSpPr txBox="1"/>
          <p:nvPr/>
        </p:nvSpPr>
        <p:spPr>
          <a:xfrm>
            <a:off x="932102" y="553582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data/world_covid.csv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B4FF1-02BC-4234-BE21-94E973EB695D}"/>
              </a:ext>
            </a:extLst>
          </p:cNvPr>
          <p:cNvSpPr txBox="1"/>
          <p:nvPr/>
        </p:nvSpPr>
        <p:spPr>
          <a:xfrm>
            <a:off x="3505255" y="553582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data/dailynational.csv</a:t>
            </a:r>
          </a:p>
        </p:txBody>
      </p:sp>
    </p:spTree>
    <p:extLst>
      <p:ext uri="{BB962C8B-B14F-4D97-AF65-F5344CB8AC3E}">
        <p14:creationId xmlns:p14="http://schemas.microsoft.com/office/powerpoint/2010/main" val="414044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Lets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}!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ADA1-199F-4887-B56B-46419FF4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#1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82D04-6956-4C03-8A7B-73D41335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1972687"/>
            <a:ext cx="7589520" cy="455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0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ADA1-199F-4887-B56B-46419FF4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#2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D2DC9-452F-4579-8237-2C209537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1690688"/>
            <a:ext cx="7589520" cy="46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ADA1-199F-4887-B56B-46419FF4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#3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A5489-578F-444F-BA46-0E16D713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1772323"/>
            <a:ext cx="7589520" cy="45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38618"/>
              </p:ext>
            </p:extLst>
          </p:nvPr>
        </p:nvGraphicFramePr>
        <p:xfrm>
          <a:off x="4652210" y="2101514"/>
          <a:ext cx="7539789" cy="3039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20588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r>
                        <a:rPr lang="en-US" dirty="0"/>
                        <a:t>Pendidikan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b="1" dirty="0" err="1"/>
                        <a:t>Sarjana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Statistika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Statistika</a:t>
                      </a:r>
                      <a:r>
                        <a:rPr lang="en-US" dirty="0"/>
                        <a:t> FMIPA IPB University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 err="1"/>
                        <a:t>Pengalaman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b="1" dirty="0"/>
                        <a:t>Statistician &amp; App Developer</a:t>
                      </a:r>
                      <a:r>
                        <a:rPr lang="en-US" dirty="0"/>
                        <a:t> -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="1" dirty="0"/>
                        <a:t>Customer Value Management </a:t>
                      </a:r>
                      <a:r>
                        <a:rPr lang="en-US" dirty="0"/>
                        <a:t>-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73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="1" dirty="0"/>
                        <a:t>Data Analyst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  <a:p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/>
                        <a:t>GitHub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2"/>
                        </a:rPr>
                        <a:t>https://github.com/aephidayatuloh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6537249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3"/>
                        </a:rPr>
                        <a:t>aephidayatuloh.mail@gmail.com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 err="1"/>
                        <a:t>Rpubs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1800" dirty="0">
                          <a:hlinkClick r:id="rId4"/>
                        </a:rPr>
                        <a:t>https://rpubs.com/aephidayatuloh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4221898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575" r="8168" b="2054"/>
          <a:stretch/>
        </p:blipFill>
        <p:spPr>
          <a:xfrm>
            <a:off x="8970493" y="5765636"/>
            <a:ext cx="731520" cy="8348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6617818" y="5751269"/>
            <a:ext cx="3291840" cy="8677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 err="1"/>
              <a:t>Belajar</a:t>
            </a:r>
            <a:r>
              <a:rPr lang="en-US" sz="2000" b="1" dirty="0"/>
              <a:t> GNU</a:t>
            </a:r>
          </a:p>
          <a:p>
            <a:r>
              <a:rPr lang="en-US" sz="3600" b="1" dirty="0"/>
              <a:t>R Indonesia</a:t>
            </a:r>
            <a:endParaRPr lang="en-US" sz="4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246219-D83B-4B7F-AABA-1914188C7C35}"/>
              </a:ext>
            </a:extLst>
          </p:cNvPr>
          <p:cNvGrpSpPr/>
          <p:nvPr/>
        </p:nvGrpSpPr>
        <p:grpSpPr>
          <a:xfrm>
            <a:off x="6687922" y="5184055"/>
            <a:ext cx="3144196" cy="615553"/>
            <a:chOff x="3829050" y="4831314"/>
            <a:chExt cx="3144196" cy="615553"/>
          </a:xfrm>
        </p:grpSpPr>
        <p:pic>
          <p:nvPicPr>
            <p:cNvPr id="1026" name="Picture 2" descr="Hasil gambar untuk telegram logo&quot;">
              <a:extLst>
                <a:ext uri="{FF2B5EF4-FFF2-40B4-BE49-F238E27FC236}">
                  <a16:creationId xmlns:a16="http://schemas.microsoft.com/office/drawing/2014/main" id="{EC2E127C-0853-47AC-9B34-F2A39A739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4880207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B38A08-77CF-4FF1-95E4-CE8A2C38A1CA}"/>
                </a:ext>
              </a:extLst>
            </p:cNvPr>
            <p:cNvSpPr txBox="1"/>
            <p:nvPr/>
          </p:nvSpPr>
          <p:spPr>
            <a:xfrm>
              <a:off x="4369072" y="4831314"/>
              <a:ext cx="260417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telegram community </a:t>
              </a:r>
            </a:p>
            <a:p>
              <a:r>
                <a:rPr lang="en-US" sz="1600" dirty="0"/>
                <a:t>https://t.me/GNURIndonesia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49FC-64A4-4036-989C-A4AAE40E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1BA270-2D11-4FB4-9232-76143618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1" r="8346" b="9031"/>
          <a:stretch/>
        </p:blipFill>
        <p:spPr>
          <a:xfrm>
            <a:off x="0" y="2101515"/>
            <a:ext cx="4449914" cy="47720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09C9C-36D0-4441-A259-29697501F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24" y="5368261"/>
            <a:ext cx="1675916" cy="13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[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]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[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0070C0"/>
                </a:solidFill>
              </a:rPr>
              <a:t>Data &amp; Scripts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from [</a:t>
            </a:r>
            <a:r>
              <a:rPr lang="en-US" dirty="0">
                <a:hlinkClick r:id="rId4"/>
              </a:rPr>
              <a:t>https://github.com/aephidayatuloh/coviz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scales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"scales"</a:t>
            </a:r>
            <a:r>
              <a:rPr lang="en-US" dirty="0"/>
              <a:t>)</a:t>
            </a:r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"ggplot2", "scales"</a:t>
            </a:r>
            <a:r>
              <a:rPr lang="en-US" dirty="0"/>
              <a:t>)) </a:t>
            </a:r>
            <a:r>
              <a:rPr lang="en-US" dirty="0" err="1"/>
              <a:t>untuk</a:t>
            </a:r>
            <a:r>
              <a:rPr lang="en-US" dirty="0"/>
              <a:t> install </a:t>
            </a:r>
            <a:r>
              <a:rPr lang="en-US" dirty="0" err="1"/>
              <a:t>semua</a:t>
            </a:r>
            <a:r>
              <a:rPr lang="en-US" dirty="0"/>
              <a:t> package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D8C363B-1522-4233-B668-228B8DB2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10515600" cy="101917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BC101-2787-44A4-B82C-BF08A720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5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18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500" b="1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18500" b="1" dirty="0">
                <a:latin typeface="Arial" panose="020B0604020202020204" pitchFamily="34" charset="0"/>
                <a:cs typeface="Arial" panose="020B0604020202020204" pitchFamily="34" charset="0"/>
              </a:rPr>
              <a:t> data covid19 </a:t>
            </a:r>
            <a:r>
              <a:rPr lang="en-US" sz="18500" b="1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8500" b="1" dirty="0">
                <a:latin typeface="Arial" panose="020B0604020202020204" pitchFamily="34" charset="0"/>
                <a:cs typeface="Arial" panose="020B0604020202020204" pitchFamily="34" charset="0"/>
              </a:rPr>
              <a:t> R &amp; ggplot2</a:t>
            </a:r>
            <a:endParaRPr lang="en-US" sz="5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Source code, data dan file </a:t>
            </a:r>
            <a:r>
              <a:rPr lang="en-US" sz="7200" dirty="0" err="1"/>
              <a:t>presentasi</a:t>
            </a:r>
            <a:r>
              <a:rPr lang="en-US" sz="7200" dirty="0"/>
              <a:t> </a:t>
            </a:r>
            <a:r>
              <a:rPr lang="en-US" sz="7200" dirty="0" err="1"/>
              <a:t>dapat</a:t>
            </a:r>
            <a:r>
              <a:rPr lang="en-US" sz="7200" dirty="0"/>
              <a:t> </a:t>
            </a:r>
            <a:r>
              <a:rPr lang="en-US" sz="7200" dirty="0" err="1"/>
              <a:t>diperoleh</a:t>
            </a:r>
            <a:r>
              <a:rPr lang="en-US" sz="7200" dirty="0"/>
              <a:t> di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https://github.com/aephidayatuloh/coviz</a:t>
            </a:r>
            <a:r>
              <a:rPr lang="en-US" sz="7200" dirty="0"/>
              <a:t>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https://rpubs.com/aephidayatuloh/coviz</a:t>
            </a:r>
            <a:r>
              <a:rPr lang="en-US" sz="7200" dirty="0"/>
              <a:t> </a:t>
            </a:r>
          </a:p>
          <a:p>
            <a:pPr marL="457200" lvl="1" indent="-457200">
              <a:buNone/>
            </a:pPr>
            <a:r>
              <a:rPr lang="en-US" sz="7200" dirty="0" err="1"/>
              <a:t>Referensi</a:t>
            </a:r>
            <a:endParaRPr lang="en-US" sz="7200" dirty="0"/>
          </a:p>
          <a:p>
            <a:pPr marL="457200" lvl="1" indent="6350">
              <a:buNone/>
            </a:pPr>
            <a:r>
              <a:rPr lang="en-US" sz="7200" dirty="0"/>
              <a:t>Wickham, H. 2016. </a:t>
            </a:r>
            <a:r>
              <a:rPr lang="en-US" sz="7200" i="1" dirty="0"/>
              <a:t>ggplot2 : Elegant Graphics for Data Analysis Second Edition</a:t>
            </a:r>
            <a:r>
              <a:rPr lang="en-US" sz="7200" dirty="0"/>
              <a:t>. Texas: Springer.</a:t>
            </a:r>
          </a:p>
          <a:p>
            <a:pPr marL="457200" lvl="1" indent="6350">
              <a:buNone/>
            </a:pPr>
            <a:r>
              <a:rPr lang="en-US" sz="7200" dirty="0" err="1"/>
              <a:t>Grolemund</a:t>
            </a:r>
            <a:r>
              <a:rPr lang="en-US" sz="7200" dirty="0"/>
              <a:t> G &amp; Wickham, H. ____. </a:t>
            </a:r>
            <a:r>
              <a:rPr lang="en-US" sz="7200" i="1" dirty="0"/>
              <a:t>R For Data Science</a:t>
            </a:r>
            <a:r>
              <a:rPr lang="en-US" sz="7200" dirty="0"/>
              <a:t>. https://r4ds.had.co.nz.</a:t>
            </a:r>
          </a:p>
          <a:p>
            <a:pPr marL="457200" lvl="1" indent="6350">
              <a:buNone/>
            </a:pPr>
            <a:endParaRPr lang="en-US" sz="72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Objektif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8622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Covid19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10A05-26B6-4D5B-AECC-873893B8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5" y="2532246"/>
            <a:ext cx="3505198" cy="21031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D9604-1A5B-4D63-9C53-AAEE4304A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093" y="2556195"/>
            <a:ext cx="3583412" cy="21031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AEFB9-3965-435B-9D7B-B8869823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253" y="2532246"/>
            <a:ext cx="3497517" cy="21031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ggplot2,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pipe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F29D5-2198-4BD5-9C01-43E392D6C17B}"/>
              </a:ext>
            </a:extLst>
          </p:cNvPr>
          <p:cNvSpPr/>
          <p:nvPr/>
        </p:nvSpPr>
        <p:spPr>
          <a:xfrm>
            <a:off x="3709335" y="3322246"/>
            <a:ext cx="823174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Powerful data management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manipulation and transformation in R became so easy</a:t>
            </a:r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74" y="4669018"/>
            <a:ext cx="1645920" cy="19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3173037" y="4931049"/>
            <a:ext cx="7120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Pipeline in 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dplyr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imports this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from another package (</a:t>
            </a:r>
            <a:r>
              <a:rPr lang="en-US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magrittr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It’s the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And Then</a:t>
            </a:r>
          </a:p>
        </p:txBody>
      </p:sp>
      <p:pic>
        <p:nvPicPr>
          <p:cNvPr id="7" name="Picture 6" descr="dplyr.png">
            <a:extLst>
              <a:ext uri="{FF2B5EF4-FFF2-40B4-BE49-F238E27FC236}">
                <a16:creationId xmlns:a16="http://schemas.microsoft.com/office/drawing/2014/main" id="{9D711E04-7175-4127-B089-057517D1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3257962"/>
            <a:ext cx="1645920" cy="19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D5265B-530E-43B2-AA45-D636CC2027CB}"/>
              </a:ext>
            </a:extLst>
          </p:cNvPr>
          <p:cNvSpPr/>
          <p:nvPr/>
        </p:nvSpPr>
        <p:spPr>
          <a:xfrm>
            <a:off x="3150417" y="1836291"/>
            <a:ext cx="6842194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Awesome Visualization</a:t>
            </a:r>
          </a:p>
          <a:p>
            <a:r>
              <a:rPr 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package for visualization in R</a:t>
            </a:r>
            <a:endParaRPr lang="en-US" sz="8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9EAF8-C803-4E1B-91A3-DA32B7E0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03" y="1836291"/>
            <a:ext cx="1645920" cy="190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6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4F2C7-575B-420B-9457-250A6AE2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0" y="1522133"/>
            <a:ext cx="5577840" cy="4306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 Sheets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2E627-45CC-48E8-A050-28E8172B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61" y="2289747"/>
            <a:ext cx="5577840" cy="4286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FC6AF0-8B7F-46C9-9DFB-1E1653E2311A}"/>
              </a:ext>
            </a:extLst>
          </p:cNvPr>
          <p:cNvSpPr/>
          <p:nvPr/>
        </p:nvSpPr>
        <p:spPr>
          <a:xfrm>
            <a:off x="755070" y="6033254"/>
            <a:ext cx="486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https://www.rstudio.com/resources/cheatsheets/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15394</TotalTime>
  <Words>468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Arial</vt:lpstr>
      <vt:lpstr>Calibri</vt:lpstr>
      <vt:lpstr>Calibri Light</vt:lpstr>
      <vt:lpstr>Office Theme</vt:lpstr>
      <vt:lpstr>Visualisasi Data Menggunakan</vt:lpstr>
      <vt:lpstr>{Aep Hidayatuloh}</vt:lpstr>
      <vt:lpstr>{Prerequisite}</vt:lpstr>
      <vt:lpstr>Have Seen Like This?</vt:lpstr>
      <vt:lpstr>Have Seen Like This?</vt:lpstr>
      <vt:lpstr>Objektif</vt:lpstr>
      <vt:lpstr>Visualisasi Covid19</vt:lpstr>
      <vt:lpstr>The ggplot2, dplyr and pipe</vt:lpstr>
      <vt:lpstr>Cheat Sheets</vt:lpstr>
      <vt:lpstr>Studi Kasus</vt:lpstr>
      <vt:lpstr>Lets {Code}!</vt:lpstr>
      <vt:lpstr>{Visualisasi #1}</vt:lpstr>
      <vt:lpstr>{Visualisasi #2}</vt:lpstr>
      <vt:lpstr>{Visualisasi #3}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303</cp:revision>
  <dcterms:created xsi:type="dcterms:W3CDTF">2019-03-21T01:35:59Z</dcterms:created>
  <dcterms:modified xsi:type="dcterms:W3CDTF">2020-05-31T10:40:29Z</dcterms:modified>
</cp:coreProperties>
</file>