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60" r:id="rId6"/>
    <p:sldId id="261" r:id="rId7"/>
    <p:sldId id="259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81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4" r:id="rId27"/>
    <p:sldId id="283" r:id="rId28"/>
    <p:sldId id="285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B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4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319-2533-4937-B606-34B6747C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D71B9-DFF4-45AB-B758-7BD6E456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3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6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9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hinyapp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A4ADDC4-3F12-4485-92AB-CB0CB222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02" y="4051816"/>
            <a:ext cx="3431143" cy="2806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E2BDC3-AB40-4D6C-A8B0-6FBEB80F7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402" y="-2"/>
            <a:ext cx="3507598" cy="2543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5C0CC-54CF-4879-B366-DE5D985FB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83" y="1720562"/>
            <a:ext cx="4490216" cy="25257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65C5FA-4339-4162-A2EB-CCA0129306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6" t="36709" r="39131" b="13992"/>
          <a:stretch/>
        </p:blipFill>
        <p:spPr>
          <a:xfrm>
            <a:off x="5936974" y="3871050"/>
            <a:ext cx="6255025" cy="2986950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4A884D44-47D0-4852-B147-920622177A9E}"/>
              </a:ext>
            </a:extLst>
          </p:cNvPr>
          <p:cNvSpPr/>
          <p:nvPr/>
        </p:nvSpPr>
        <p:spPr>
          <a:xfrm flipV="1">
            <a:off x="0" y="-2"/>
            <a:ext cx="11105322" cy="9303027"/>
          </a:xfrm>
          <a:prstGeom prst="rtTriangle">
            <a:avLst/>
          </a:prstGeom>
          <a:solidFill>
            <a:srgbClr val="2FBDD9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57E3A-F29F-43DF-959D-8B126B483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" y="930931"/>
            <a:ext cx="7063409" cy="2445024"/>
          </a:xfrm>
        </p:spPr>
        <p:txBody>
          <a:bodyPr>
            <a:normAutofit/>
          </a:bodyPr>
          <a:lstStyle/>
          <a:p>
            <a:pPr algn="l"/>
            <a:r>
              <a:rPr lang="en-US" sz="1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Shiny Apps</a:t>
            </a:r>
            <a:b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3100" dirty="0">
                <a:solidFill>
                  <a:schemeClr val="bg1"/>
                </a:solidFill>
              </a:rPr>
              <a:t>Build Interactive Web Applications With R</a:t>
            </a:r>
            <a:endParaRPr lang="en-US" sz="31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8B9F7-6367-401A-AFFD-0218B9E46030}"/>
              </a:ext>
            </a:extLst>
          </p:cNvPr>
          <p:cNvSpPr txBox="1"/>
          <p:nvPr/>
        </p:nvSpPr>
        <p:spPr>
          <a:xfrm>
            <a:off x="269826" y="5454908"/>
            <a:ext cx="1966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Prepared by</a:t>
            </a:r>
          </a:p>
          <a:p>
            <a:r>
              <a:rPr lang="en-US" dirty="0"/>
              <a:t>Aep Hidayatuloh</a:t>
            </a:r>
          </a:p>
          <a:p>
            <a:r>
              <a:rPr lang="en-US" dirty="0"/>
              <a:t>aef.stk@gmail.com</a:t>
            </a:r>
          </a:p>
        </p:txBody>
      </p:sp>
    </p:spTree>
    <p:extLst>
      <p:ext uri="{BB962C8B-B14F-4D97-AF65-F5344CB8AC3E}">
        <p14:creationId xmlns:p14="http://schemas.microsoft.com/office/powerpoint/2010/main" val="86368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BC0FDA-1996-40B9-80FB-F11A704B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Descriptive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631D0-97BC-4348-9075-36120AF20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2C65FC-DB49-4FD9-A51D-229693522BDF}"/>
              </a:ext>
            </a:extLst>
          </p:cNvPr>
          <p:cNvSpPr txBox="1"/>
          <p:nvPr/>
        </p:nvSpPr>
        <p:spPr>
          <a:xfrm>
            <a:off x="384313" y="1690688"/>
            <a:ext cx="346864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an app to display statistical descriptive with graphics (histogram, boxplot and scatter plot)</a:t>
            </a:r>
          </a:p>
          <a:p>
            <a:endParaRPr lang="en-US" dirty="0"/>
          </a:p>
          <a:p>
            <a:r>
              <a:rPr lang="en-US" dirty="0"/>
              <a:t>We will also use </a:t>
            </a:r>
            <a:r>
              <a:rPr lang="en-US" b="1" dirty="0" err="1">
                <a:solidFill>
                  <a:srgbClr val="00B0F0"/>
                </a:solidFill>
              </a:rPr>
              <a:t>colourpicker</a:t>
            </a:r>
            <a:r>
              <a:rPr lang="en-US" dirty="0"/>
              <a:t> package to create </a:t>
            </a:r>
            <a:r>
              <a:rPr lang="en-US" dirty="0" err="1"/>
              <a:t>colour</a:t>
            </a:r>
            <a:r>
              <a:rPr lang="en-US" dirty="0"/>
              <a:t> picker widget for the graphs.</a:t>
            </a:r>
          </a:p>
          <a:p>
            <a:r>
              <a:rPr lang="en-US" dirty="0"/>
              <a:t>Use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colourpicker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670B5-1C4B-4544-84F3-49F08C0C6149}"/>
              </a:ext>
            </a:extLst>
          </p:cNvPr>
          <p:cNvSpPr txBox="1"/>
          <p:nvPr/>
        </p:nvSpPr>
        <p:spPr>
          <a:xfrm>
            <a:off x="414744" y="5839451"/>
            <a:ext cx="725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full code is available on https://github.com/aephidayatuloh/descriptive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6E54252-C35C-44C1-B5B2-D7A3E28C4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2782" y="1488113"/>
            <a:ext cx="67284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7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9FF9-926F-4F70-8280-8FC78657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F3CB-422E-44DF-8261-DF82C465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shiny apps template from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602A2-721B-4ED1-9E68-813E6455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95" y="2415381"/>
            <a:ext cx="1581150" cy="3171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DB005E-6659-4BD2-A84A-560B361BBCFC}"/>
              </a:ext>
            </a:extLst>
          </p:cNvPr>
          <p:cNvSpPr/>
          <p:nvPr/>
        </p:nvSpPr>
        <p:spPr>
          <a:xfrm>
            <a:off x="1144243" y="3843131"/>
            <a:ext cx="1581150" cy="27829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E5868-CA6F-438B-87D7-1C60FCB3D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606" y="2415381"/>
            <a:ext cx="5210175" cy="2295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A53E30-538D-4243-9D6C-A7D15A29F338}"/>
              </a:ext>
            </a:extLst>
          </p:cNvPr>
          <p:cNvSpPr txBox="1"/>
          <p:nvPr/>
        </p:nvSpPr>
        <p:spPr>
          <a:xfrm>
            <a:off x="4607831" y="4950553"/>
            <a:ext cx="5650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Application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Multiple File(</a:t>
            </a:r>
            <a:r>
              <a:rPr lang="en-US" dirty="0" err="1"/>
              <a:t>ui.R</a:t>
            </a:r>
            <a:r>
              <a:rPr lang="en-US" dirty="0"/>
              <a:t>/</a:t>
            </a:r>
            <a:r>
              <a:rPr lang="en-US" dirty="0" err="1"/>
              <a:t>server.R</a:t>
            </a:r>
            <a:r>
              <a:rPr lang="en-US" dirty="0"/>
              <a:t>) for Application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folder for created shiny apps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CEFC9FB-7325-4DA3-AC3A-07B076DBBABF}"/>
              </a:ext>
            </a:extLst>
          </p:cNvPr>
          <p:cNvSpPr/>
          <p:nvPr/>
        </p:nvSpPr>
        <p:spPr>
          <a:xfrm>
            <a:off x="2964246" y="3723861"/>
            <a:ext cx="1417983" cy="51683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2CD871-2AFC-47D7-8725-26A79FA4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1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C744F2-1611-4061-ABB6-4BFF0AF6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Shiny App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EF1C72-7091-4E06-833B-4DB8BE005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65689"/>
          </a:xfrm>
        </p:spPr>
        <p:txBody>
          <a:bodyPr/>
          <a:lstStyle/>
          <a:p>
            <a:r>
              <a:rPr lang="en-US" dirty="0" err="1"/>
              <a:t>ui.R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E6FE44-0EBE-4DD5-AEA5-FC95C6685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6852"/>
            <a:ext cx="5157787" cy="4042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colourpicker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fluidPage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headerPanel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("Statistical Descriptive"),</a:t>
            </a:r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sidebarLayout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("Input Panel"),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("Output Panel")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E5E054-3B66-4358-8B01-2E47AC960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5689"/>
          </a:xfrm>
        </p:spPr>
        <p:txBody>
          <a:bodyPr/>
          <a:lstStyle/>
          <a:p>
            <a:r>
              <a:rPr lang="en-US" dirty="0" err="1"/>
              <a:t>server.R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F6D110-2FF5-4784-93AB-01EF5FF13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6852"/>
            <a:ext cx="5183188" cy="4042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colourpicker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(function(input, output){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7F5DFF-F9D5-4A3E-818A-01213DA5B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1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the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3432-2E1B-4744-90FD-D4802C9FF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5" y="1179444"/>
            <a:ext cx="11300791" cy="55526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"file", label = "Choose CSV/Text file:"),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checkboxInput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"header", label = "First row as header", value = TRUE),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radioButtons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delim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label = "Delimiter", choices = list("Comma"=",", "Semicolon"=";", "Blank/space"="\t")),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h3("Graphics"),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selectInput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"graphs", label = "Choose graphic:", 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choices = list("Histogram"="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"Boxplot"="boxplot", "Scatter"="scatter")),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conditionalPanel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 = "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input.graphs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=='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'",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selectInput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"column", label = "Choose variable", choices = list("")),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"bins", label = "Select number of bins:", value = 5, min = 2, max = 30)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),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conditionalPanel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 = "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input.graphs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=='boxplot'",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selectInput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boxcol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label = "Choose variable", choices = list(""), multiple = TRUE)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),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conditionalPanel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 = "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input.graphs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=='scatter'",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selectInput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"var1", label = "Select variable 1", choices = list("")),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selectInput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"var2", label = "Select variable 2", choices = list("")),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"point", label = "Select point for plot:", value = 1, min = 1, max = 20)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),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colourInput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"cols", label = "Choose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:", value = "blue",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allowTransparent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palette = "limited")</a:t>
            </a:r>
          </a:p>
          <a:p>
            <a:pPr marL="0" indent="0">
              <a:buNone/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3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the Output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3432-2E1B-4744-90FD-D4802C9F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sidebarPanel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#input widget code</a:t>
            </a:r>
          </a:p>
          <a:p>
            <a:pPr marL="457200" lvl="1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mainPanel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uiOutput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tableTitle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tableOutput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("preview"),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uiOutput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graphTitle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plotOutput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("plots")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Run the app by click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B16F4-1329-43C3-90E2-71CE68DC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3858D-912C-41DC-8CEA-7BD72EA9C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537" y="5302082"/>
            <a:ext cx="904875" cy="219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C4B21D-20F6-48BC-913B-52B16A582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061" y="1690688"/>
            <a:ext cx="6942418" cy="347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2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42FF-5247-450C-A5CB-3B40537B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44A0-3F3F-412C-A207-2787DF3B8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sz="2000" dirty="0"/>
              <a:t>All processes are done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server.R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</a:p>
          <a:p>
            <a:r>
              <a:rPr lang="en-US" sz="2000" dirty="0"/>
              <a:t>First, read file 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with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datapath</a:t>
            </a:r>
            <a:r>
              <a:rPr lang="en-US" sz="2000" dirty="0"/>
              <a:t> of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input$file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69215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input$file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69215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read.delim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infile$datapath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pPr marL="0" indent="692150">
              <a:buNone/>
            </a:pPr>
            <a:endParaRPr lang="en-US" sz="1400" dirty="0"/>
          </a:p>
          <a:p>
            <a:r>
              <a:rPr lang="en-US" sz="2000" dirty="0"/>
              <a:t>All generated objects (vector, table, plot, text, UI etc.) based on input should be created in reactive function (reactive(), render*(), observe() etc.).</a:t>
            </a:r>
          </a:p>
          <a:p>
            <a:pPr lvl="1"/>
            <a:r>
              <a:rPr lang="en-US" sz="1800" dirty="0"/>
              <a:t>render*()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*Output()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F3011-BF4A-4AD1-A769-19B26331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B60EE7-A6C9-4344-89F5-EDA485814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77813"/>
              </p:ext>
            </p:extLst>
          </p:nvPr>
        </p:nvGraphicFramePr>
        <p:xfrm>
          <a:off x="1955999" y="4322763"/>
          <a:ext cx="828000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001">
                  <a:extLst>
                    <a:ext uri="{9D8B030D-6E8A-4147-A177-3AD203B41FA5}">
                      <a16:colId xmlns:a16="http://schemas.microsoft.com/office/drawing/2014/main" val="2628234256"/>
                    </a:ext>
                  </a:extLst>
                </a:gridCol>
                <a:gridCol w="4140001">
                  <a:extLst>
                    <a:ext uri="{9D8B030D-6E8A-4147-A177-3AD203B41FA5}">
                      <a16:colId xmlns:a16="http://schemas.microsoft.com/office/drawing/2014/main" val="2854093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ui.R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server.R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73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tableOutput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preview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preview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renderTable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1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uiOutput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graphTitle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graphTitle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renderUI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98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plotOutput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renderPlot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5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printOutput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output$</a:t>
                      </a:r>
                      <a:r>
                        <a:rPr lang="en-US" sz="160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&lt;-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renderPrint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95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80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42FF-5247-450C-A5CB-3B40537B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Brain – Read data &amp;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44A0-3F3F-412C-A207-2787DF3B8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840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 Read the input file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dataset &lt;- reactive({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)){return(NULL)}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input$file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read.delim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infile$datapath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header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input$header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input$delim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 Title for preview table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output$tableTitle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renderUI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)){return(NULL)}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h3("Data preview")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# Preview table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output$preview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renderTable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)){return(NULL)}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head(dataset())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F3011-BF4A-4AD1-A769-19B26331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8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42FF-5247-450C-A5CB-3B40537B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Brain – Update Variable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44A0-3F3F-412C-A207-2787DF3B8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9" y="1429840"/>
            <a:ext cx="11572499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Update the input variable for graphs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observe({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if(!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&amp;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input$graphs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names(dataset())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updateSelectInput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(session,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"column", label = "Choose variable", choices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selected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updateSelectInput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(session,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ttestcol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label = "Choose variable(s)", choices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selected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if(!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&amp;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input$graphs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=="boxplot"){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names(dataset())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updateSelectInput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(session,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boxcol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label = "Choose variable", choices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selected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if(!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&amp;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input$graphs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=="scatter"){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names(dataset())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updateSelectInput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(session,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"var1", label = "Select variable 1", choices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selected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updateSelectInput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(session,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"var2", label = "Select variable 2", choices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selected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[2])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F3011-BF4A-4AD1-A769-19B26331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8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C3E71-F450-4BCA-85B4-D19992A6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Brain – Create Graphics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B9A4C7-32B1-4BC8-899D-FB596A077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5" y="1330034"/>
            <a:ext cx="11249890" cy="476379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output$graphTitle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renderUI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)){return(NULL)}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h3("Graphics")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 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output$plots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renderPlot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input$file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)){return(NULL)}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x &lt;- dataset()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input$graphs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=="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"){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bins &lt;-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(min(x[,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input$column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]), max((x[,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input$column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])),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length.out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input$bins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(x[,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input$column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breaks = bins, col =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main = paste("Histogram of",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input$column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input$column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if(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input$graphs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=="boxplot"){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boxplot(x[,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input$boxcol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if(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input$graphs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=="scatter"){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plot(x[,c(input$var1, input$var2)],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input$point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input$var1,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input$var2, col =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input$cols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07712-A2F6-46BE-A4D0-076B546CE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5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33A-C75B-4F1C-A9F3-C7A8BAA5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47499-3FFB-4BB1-9630-1FFE8F1C8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66E3B-4555-4195-8F14-6EBF7AB3C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1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D1CF-33F9-43F9-8FCC-6AF452BD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C716-4E61-4F59-AEF6-157E2AD6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Shiny</a:t>
            </a:r>
            <a:r>
              <a:rPr lang="en-US" dirty="0"/>
              <a:t> is an R package that makes it easy to build interactive web applications (apps) straight from R.</a:t>
            </a:r>
          </a:p>
          <a:p>
            <a:pPr lvl="1"/>
            <a:r>
              <a:rPr lang="en-US" dirty="0"/>
              <a:t>i.e. Entry data form, analytic dashboard etc.</a:t>
            </a:r>
          </a:p>
          <a:p>
            <a:pPr lvl="1"/>
            <a:endParaRPr lang="en-US" dirty="0"/>
          </a:p>
          <a:p>
            <a:r>
              <a:rPr lang="en-US" dirty="0"/>
              <a:t>The default styling of a Shiny application is </a:t>
            </a:r>
            <a:r>
              <a:rPr lang="en-US" b="1" dirty="0">
                <a:solidFill>
                  <a:srgbClr val="00B0F0"/>
                </a:solidFill>
              </a:rPr>
              <a:t>clean and effective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>
                <a:solidFill>
                  <a:srgbClr val="00B0F0"/>
                </a:solidFill>
              </a:rPr>
              <a:t>Very extensible</a:t>
            </a:r>
            <a:r>
              <a:rPr lang="en-US" b="1" dirty="0"/>
              <a:t> </a:t>
            </a:r>
            <a:r>
              <a:rPr lang="en-US" dirty="0"/>
              <a:t>and it is easy to integrate Shiny applications with your own web content using HTML and CSS. </a:t>
            </a:r>
          </a:p>
          <a:p>
            <a:r>
              <a:rPr lang="en-US" b="1" dirty="0">
                <a:solidFill>
                  <a:srgbClr val="00B0F0"/>
                </a:solidFill>
              </a:rPr>
              <a:t>JavaScript and jQuery</a:t>
            </a:r>
            <a:r>
              <a:rPr lang="en-US" b="1" dirty="0"/>
              <a:t> </a:t>
            </a:r>
            <a:r>
              <a:rPr lang="en-US" dirty="0"/>
              <a:t>can also be used to further extend the scope of Shiny applications.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1159-C855-415A-ACE2-626716AE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85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11C2-6252-420A-B8C1-B09A006E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Shiny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F224-03AD-467B-8682-F4C284F6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ways to deploy the apps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Locally </a:t>
            </a:r>
            <a:r>
              <a:rPr lang="en-US" dirty="0">
                <a:sym typeface="Wingdings" panose="05000000000000000000" pitchFamily="2" charset="2"/>
              </a:rPr>
              <a:t> you can run the apps on your own local machine (local server) or local area network (no need internet access).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sym typeface="Wingdings" panose="05000000000000000000" pitchFamily="2" charset="2"/>
              </a:rPr>
              <a:t>Web</a:t>
            </a:r>
            <a:r>
              <a:rPr lang="en-US" dirty="0">
                <a:sym typeface="Wingdings" panose="05000000000000000000" pitchFamily="2" charset="2"/>
              </a:rPr>
              <a:t>  deploy your apps to the web hosting. </a:t>
            </a:r>
            <a:r>
              <a:rPr lang="en-US" sz="3300" b="1" dirty="0">
                <a:sym typeface="Wingdings" panose="05000000000000000000" pitchFamily="2" charset="2"/>
              </a:rPr>
              <a:t>Shinyapps.io is free!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D8AFB-7EA3-4E77-AF04-CC827687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15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49EB-1A46-4888-AF7B-CF8E0B53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Deploy Your Apps To Web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0082-7C90-4CF0-BA09-7A9C09E3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your Shiny app to be accessible over the web, so that users only need a web browser and internet access.</a:t>
            </a:r>
          </a:p>
          <a:p>
            <a:r>
              <a:rPr lang="en-US" b="1" dirty="0">
                <a:solidFill>
                  <a:srgbClr val="00B0F0"/>
                </a:solidFill>
              </a:rPr>
              <a:t>Shinyapps.io</a:t>
            </a:r>
            <a:r>
              <a:rPr lang="en-US" dirty="0"/>
              <a:t> is a </a:t>
            </a:r>
            <a:r>
              <a:rPr lang="en-US" u="sng" dirty="0"/>
              <a:t>platform as a service</a:t>
            </a:r>
            <a:r>
              <a:rPr lang="en-US" dirty="0"/>
              <a:t> (PaaS) for hosting Shiny web apps. </a:t>
            </a:r>
          </a:p>
          <a:p>
            <a:r>
              <a:rPr lang="en-US" dirty="0"/>
              <a:t>Before you get started with shinyapps.io, you will need the latest version of the </a:t>
            </a:r>
            <a:r>
              <a:rPr lang="en-US" b="1" dirty="0" err="1">
                <a:solidFill>
                  <a:srgbClr val="00B0F0"/>
                </a:solidFill>
              </a:rPr>
              <a:t>rsconnect</a:t>
            </a:r>
            <a:r>
              <a:rPr lang="en-US" dirty="0"/>
              <a:t> R package,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rsconnect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/>
              <a:t>   and </a:t>
            </a:r>
            <a:r>
              <a:rPr lang="en-US" b="1" dirty="0"/>
              <a:t>Create a shinyapps.io account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4E0F6-C610-45C3-BC2D-9279830E1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50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E842-7327-4A9A-BB56-330A0A59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shinyapps.io Account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CEDD-1209-4500-9374-767E1987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https://www.shinyapps.io</a:t>
            </a:r>
            <a:r>
              <a:rPr lang="en-US" dirty="0"/>
              <a:t> and create a new account by sign up or log in if you already have.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1E056-ED79-41D1-8B1B-22AB3AD47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F94446-CC44-45D2-906B-528F34E962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31" b="5650"/>
          <a:stretch/>
        </p:blipFill>
        <p:spPr>
          <a:xfrm>
            <a:off x="2632861" y="3026965"/>
            <a:ext cx="6926279" cy="330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9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C64D-53E2-4F0F-B2DC-75E048B3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Token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2391F6-3027-4B97-A2A5-B1CB18741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636" y="2037049"/>
            <a:ext cx="6709012" cy="2145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98FE9A-88C4-4E68-A627-F1295F8EC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526" y="4500616"/>
            <a:ext cx="7133232" cy="2015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767D52-1DB4-4174-9CD6-CF0A9AE94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855B44-DE27-4997-866A-D4AEFC883DBE}"/>
              </a:ext>
            </a:extLst>
          </p:cNvPr>
          <p:cNvSpPr/>
          <p:nvPr/>
        </p:nvSpPr>
        <p:spPr>
          <a:xfrm>
            <a:off x="838200" y="1468200"/>
            <a:ext cx="2543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Generate token and copy</a:t>
            </a:r>
          </a:p>
        </p:txBody>
      </p:sp>
    </p:spTree>
    <p:extLst>
      <p:ext uri="{BB962C8B-B14F-4D97-AF65-F5344CB8AC3E}">
        <p14:creationId xmlns:p14="http://schemas.microsoft.com/office/powerpoint/2010/main" val="2040232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7D2AC38-EA8A-4847-846F-31867F9B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40" y="2088313"/>
            <a:ext cx="7113766" cy="3671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4B1FB2-B62E-4383-B981-A378B911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6883D-1D3E-47F0-8E5B-94B9C5187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304" y="2074458"/>
            <a:ext cx="1628775" cy="828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256680-1FBD-4066-8A0B-E649E171E447}"/>
              </a:ext>
            </a:extLst>
          </p:cNvPr>
          <p:cNvSpPr/>
          <p:nvPr/>
        </p:nvSpPr>
        <p:spPr>
          <a:xfrm>
            <a:off x="7506269" y="2074458"/>
            <a:ext cx="562437" cy="150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8726C-0849-4E2C-B8DC-71E49E4E8E95}"/>
              </a:ext>
            </a:extLst>
          </p:cNvPr>
          <p:cNvSpPr/>
          <p:nvPr/>
        </p:nvSpPr>
        <p:spPr>
          <a:xfrm>
            <a:off x="10660642" y="2088106"/>
            <a:ext cx="562437" cy="232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EBE26-874A-4C4F-AA3A-EC5374ED2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028" y="2978195"/>
            <a:ext cx="3667068" cy="26173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AA1AC9-5358-4A1C-AB85-30DE4FC3C53C}"/>
              </a:ext>
            </a:extLst>
          </p:cNvPr>
          <p:cNvSpPr/>
          <p:nvPr/>
        </p:nvSpPr>
        <p:spPr>
          <a:xfrm>
            <a:off x="8241771" y="3564338"/>
            <a:ext cx="3610029" cy="599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890774-3473-4F53-8FDC-3D25D0110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49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3175-1934-4452-9160-FD950307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Connection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FB368B-46DD-4D3B-B929-37B182618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850" y="2463058"/>
            <a:ext cx="5448300" cy="3914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0C7325-DC2B-4BA2-B63B-C94C52D8C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41E1C2-BE3A-4B63-847C-0F153650AC8D}"/>
              </a:ext>
            </a:extLst>
          </p:cNvPr>
          <p:cNvSpPr txBox="1"/>
          <p:nvPr/>
        </p:nvSpPr>
        <p:spPr>
          <a:xfrm>
            <a:off x="1020416" y="1750794"/>
            <a:ext cx="324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and Paste the copied token</a:t>
            </a:r>
          </a:p>
        </p:txBody>
      </p:sp>
    </p:spTree>
    <p:extLst>
      <p:ext uri="{BB962C8B-B14F-4D97-AF65-F5344CB8AC3E}">
        <p14:creationId xmlns:p14="http://schemas.microsoft.com/office/powerpoint/2010/main" val="1133166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647FA3C-DD65-4AA9-B021-2BBC06852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225" y="1864910"/>
            <a:ext cx="5543550" cy="3409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3175-1934-4452-9160-FD950307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4D92B-4E06-4127-A421-9941463E8870}"/>
              </a:ext>
            </a:extLst>
          </p:cNvPr>
          <p:cNvSpPr txBox="1"/>
          <p:nvPr/>
        </p:nvSpPr>
        <p:spPr>
          <a:xfrm>
            <a:off x="3180488" y="5962831"/>
            <a:ext cx="505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https://aephidayatuloh.shinyapps.io/</a:t>
            </a:r>
            <a:r>
              <a:rPr lang="en-US" b="1" dirty="0">
                <a:solidFill>
                  <a:srgbClr val="00B0F0"/>
                </a:solidFill>
              </a:rPr>
              <a:t>descriptive_v1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412D774-3204-4B95-9E57-7305CCD47158}"/>
              </a:ext>
            </a:extLst>
          </p:cNvPr>
          <p:cNvSpPr/>
          <p:nvPr/>
        </p:nvSpPr>
        <p:spPr>
          <a:xfrm flipH="1">
            <a:off x="8162402" y="4217157"/>
            <a:ext cx="668740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C0255B8-0E6A-4A68-ACF1-7FA45799E893}"/>
              </a:ext>
            </a:extLst>
          </p:cNvPr>
          <p:cNvSpPr/>
          <p:nvPr/>
        </p:nvSpPr>
        <p:spPr>
          <a:xfrm flipH="1">
            <a:off x="8254455" y="6004195"/>
            <a:ext cx="668740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0C7325-DC2B-4BA2-B63B-C94C52D8C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94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8619-7525-4328-986A-373AD7F5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Apps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D771C3-8166-4EB9-AC30-24BD72727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822" y="1825625"/>
            <a:ext cx="8786355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A08DCD-15EB-413E-AAAA-30E59234A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64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8619-7525-4328-986A-373AD7F5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A08DCD-15EB-413E-AAAA-30E59234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B6279-A2C7-4431-A127-86BB1303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interactive apps for data visualization, i.e. dashboard, spatial maps </a:t>
            </a:r>
            <a:r>
              <a:rPr lang="en-US" dirty="0" err="1"/>
              <a:t>etc</a:t>
            </a:r>
            <a:r>
              <a:rPr lang="en-US" dirty="0"/>
              <a:t>, or data entry form.</a:t>
            </a:r>
          </a:p>
          <a:p>
            <a:r>
              <a:rPr lang="en-US" dirty="0"/>
              <a:t>Shiny apps is very extensible – HTML, CSS, JavaScript and </a:t>
            </a:r>
            <a:r>
              <a:rPr lang="en-US" dirty="0" err="1"/>
              <a:t>JQuery</a:t>
            </a:r>
            <a:r>
              <a:rPr lang="en-US" dirty="0"/>
              <a:t>.</a:t>
            </a:r>
          </a:p>
          <a:p>
            <a:r>
              <a:rPr lang="en-US" dirty="0"/>
              <a:t>Create Shiny Apps with UI and Server</a:t>
            </a:r>
          </a:p>
          <a:p>
            <a:r>
              <a:rPr lang="en-US" dirty="0"/>
              <a:t>Publish Shiny Apps – local or web; free or paid.</a:t>
            </a:r>
          </a:p>
          <a:p>
            <a:r>
              <a:rPr lang="en-US" dirty="0"/>
              <a:t>Code, data and this presentation file is available on https://github.com/aephidayatuloh/descriptive_v1 and https://github.com/aephidayatuloh/descriptive_v2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76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AD561B-5497-47CB-802A-19ADCBBA1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516" y="1767385"/>
            <a:ext cx="5274968" cy="33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7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9BB3-B350-46F3-8C50-BAF11C5D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6FC0-57AF-40EE-92C6-24FC7B0A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  <a:p>
            <a:pPr lvl="1"/>
            <a:r>
              <a:rPr lang="en-US" dirty="0"/>
              <a:t>Latest version of </a:t>
            </a:r>
            <a:r>
              <a:rPr lang="en-US" b="1" dirty="0">
                <a:solidFill>
                  <a:srgbClr val="00B0F0"/>
                </a:solidFill>
              </a:rPr>
              <a:t>R</a:t>
            </a:r>
            <a:r>
              <a:rPr lang="en-US" dirty="0"/>
              <a:t> or </a:t>
            </a:r>
            <a:r>
              <a:rPr lang="en-US" b="1" dirty="0">
                <a:solidFill>
                  <a:srgbClr val="00B0F0"/>
                </a:solidFill>
              </a:rPr>
              <a:t>Microsoft R Open</a:t>
            </a:r>
            <a:r>
              <a:rPr lang="en-US" b="1" dirty="0"/>
              <a:t> </a:t>
            </a:r>
            <a:r>
              <a:rPr lang="en-US" dirty="0"/>
              <a:t>(64-bit only)</a:t>
            </a:r>
          </a:p>
          <a:p>
            <a:pPr lvl="1"/>
            <a:r>
              <a:rPr lang="en-US" dirty="0"/>
              <a:t>Latest version of </a:t>
            </a:r>
            <a:r>
              <a:rPr lang="en-US" b="1" dirty="0" err="1">
                <a:solidFill>
                  <a:srgbClr val="00B0F0"/>
                </a:solidFill>
              </a:rPr>
              <a:t>RStudio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shiny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package</a:t>
            </a:r>
          </a:p>
          <a:p>
            <a:pPr lvl="1"/>
            <a:r>
              <a:rPr lang="en-US" dirty="0"/>
              <a:t>Browser (Mozilla Firefox, Google Chrome etc.)</a:t>
            </a:r>
          </a:p>
          <a:p>
            <a:pPr lvl="1"/>
            <a:endParaRPr lang="en-US" dirty="0"/>
          </a:p>
          <a:p>
            <a:r>
              <a:rPr lang="en-US" dirty="0"/>
              <a:t>Knowledge</a:t>
            </a:r>
          </a:p>
          <a:p>
            <a:pPr lvl="1"/>
            <a:r>
              <a:rPr lang="en-US" dirty="0"/>
              <a:t>R programming</a:t>
            </a:r>
          </a:p>
          <a:p>
            <a:pPr lvl="1"/>
            <a:r>
              <a:rPr lang="en-US" dirty="0"/>
              <a:t>Basic web knowledges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F2992-0A5A-4B1E-A0FA-E9822DFD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4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9BB3-B350-46F3-8C50-BAF11C5D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discussed?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6FC0-57AF-40EE-92C6-24FC7B0A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Shiny Apps</a:t>
            </a:r>
          </a:p>
          <a:p>
            <a:pPr lvl="1"/>
            <a:r>
              <a:rPr lang="en-US" dirty="0"/>
              <a:t>Basic components of Shiny Apps</a:t>
            </a:r>
          </a:p>
          <a:p>
            <a:pPr lvl="1"/>
            <a:r>
              <a:rPr lang="en-US" dirty="0"/>
              <a:t>Build Interactive Shiny Apps</a:t>
            </a:r>
          </a:p>
          <a:p>
            <a:pPr lvl="1"/>
            <a:endParaRPr lang="en-US" dirty="0"/>
          </a:p>
          <a:p>
            <a:r>
              <a:rPr lang="en-US" dirty="0"/>
              <a:t>Publish Apps</a:t>
            </a:r>
          </a:p>
          <a:p>
            <a:pPr lvl="1"/>
            <a:r>
              <a:rPr lang="en-US" dirty="0"/>
              <a:t>Create and setting account</a:t>
            </a:r>
          </a:p>
          <a:p>
            <a:pPr lvl="1"/>
            <a:r>
              <a:rPr lang="en-US" dirty="0"/>
              <a:t>Publish and access the apps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F2992-0A5A-4B1E-A0FA-E9822DFD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1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38ED-9B83-49FF-BF68-FAB90513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FDE0-95DF-483C-80D6-988FEDC73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R/Microsoft R Open and </a:t>
            </a:r>
            <a:r>
              <a:rPr lang="en-US" dirty="0" err="1"/>
              <a:t>RStudio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R : https://cran.r-project.org/</a:t>
            </a:r>
          </a:p>
          <a:p>
            <a:pPr lvl="1"/>
            <a:r>
              <a:rPr lang="en-US" sz="2000" dirty="0"/>
              <a:t>MRO : https://mran.microsoft.com/open</a:t>
            </a:r>
          </a:p>
          <a:p>
            <a:pPr lvl="1"/>
            <a:r>
              <a:rPr lang="en-US" sz="2000" dirty="0" err="1"/>
              <a:t>RStudio</a:t>
            </a:r>
            <a:r>
              <a:rPr lang="en-US" sz="2000" dirty="0"/>
              <a:t> : https://www.rstudio.com/products/rstudio/download/</a:t>
            </a:r>
          </a:p>
          <a:p>
            <a:r>
              <a:rPr lang="en-US" dirty="0"/>
              <a:t>Install shiny package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("shiny")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F6C65-C8A3-4FB6-A5FE-26D6FEFEF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6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E758-F925-4D36-8DD3-BF3ED94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Shiny!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9119-9420-4BDE-AEF2-5896B9EDE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library(shiny)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runExample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("01_hello")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D0C05-A87D-43C0-88CB-976F7518B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76"/>
          <a:stretch/>
        </p:blipFill>
        <p:spPr>
          <a:xfrm>
            <a:off x="1815546" y="2902227"/>
            <a:ext cx="7716501" cy="2968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20F533-C967-487C-A1B7-640449CD9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6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Shiny Apps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944FBB-4229-4452-906A-094E242D2FFE}"/>
              </a:ext>
            </a:extLst>
          </p:cNvPr>
          <p:cNvSpPr/>
          <p:nvPr/>
        </p:nvSpPr>
        <p:spPr>
          <a:xfrm>
            <a:off x="838200" y="2114758"/>
            <a:ext cx="4333460" cy="509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Title/Header Panel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65BA6-50CC-443C-BE7E-94DCFDBBC42E}"/>
              </a:ext>
            </a:extLst>
          </p:cNvPr>
          <p:cNvSpPr/>
          <p:nvPr/>
        </p:nvSpPr>
        <p:spPr>
          <a:xfrm>
            <a:off x="838200" y="2703444"/>
            <a:ext cx="1609209" cy="1929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Sidebar/Input Panel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1A2972-DC25-4877-B194-930FE52963E9}"/>
              </a:ext>
            </a:extLst>
          </p:cNvPr>
          <p:cNvSpPr/>
          <p:nvPr/>
        </p:nvSpPr>
        <p:spPr>
          <a:xfrm>
            <a:off x="2532938" y="2703444"/>
            <a:ext cx="2638722" cy="1929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Main/Output Panel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46A73-7C7A-4F22-A416-4781F1F97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76"/>
          <a:stretch/>
        </p:blipFill>
        <p:spPr>
          <a:xfrm>
            <a:off x="5363205" y="2114758"/>
            <a:ext cx="6545246" cy="2517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047396-9668-4577-B2B7-6C7A8299952F}"/>
              </a:ext>
            </a:extLst>
          </p:cNvPr>
          <p:cNvSpPr txBox="1"/>
          <p:nvPr/>
        </p:nvSpPr>
        <p:spPr>
          <a:xfrm>
            <a:off x="838200" y="4770781"/>
            <a:ext cx="727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create shiny apps with single file </a:t>
            </a:r>
            <a:r>
              <a:rPr lang="en-US" dirty="0" err="1">
                <a:latin typeface="+mj-lt"/>
              </a:rPr>
              <a:t>app.R</a:t>
            </a:r>
            <a:r>
              <a:rPr lang="en-US" dirty="0"/>
              <a:t> or two files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ui.R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server.R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FAC69-60A5-405A-8A3A-E7F92FD46CEF}"/>
              </a:ext>
            </a:extLst>
          </p:cNvPr>
          <p:cNvSpPr txBox="1"/>
          <p:nvPr/>
        </p:nvSpPr>
        <p:spPr>
          <a:xfrm>
            <a:off x="838200" y="1506022"/>
            <a:ext cx="1018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836CB-B3D1-4EA3-8506-B820246FC7EF}"/>
              </a:ext>
            </a:extLst>
          </p:cNvPr>
          <p:cNvSpPr/>
          <p:nvPr/>
        </p:nvSpPr>
        <p:spPr>
          <a:xfrm>
            <a:off x="3339548" y="5518493"/>
            <a:ext cx="1073426" cy="371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ui.R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7F17D-05A0-4160-B3CB-689ADAE606AC}"/>
              </a:ext>
            </a:extLst>
          </p:cNvPr>
          <p:cNvSpPr/>
          <p:nvPr/>
        </p:nvSpPr>
        <p:spPr>
          <a:xfrm>
            <a:off x="6818243" y="5518493"/>
            <a:ext cx="1013792" cy="371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server.R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5FE1D2C-BB3B-4C0A-B337-65215156789A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5400000" flipH="1" flipV="1">
            <a:off x="5600700" y="3794054"/>
            <a:ext cx="12700" cy="3448878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C6B246-409A-4770-8A1F-315B7A6EE92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>
            <a:off x="5600700" y="4165115"/>
            <a:ext cx="12700" cy="3448878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AC38E7-89DD-46F1-97DB-85DD53321337}"/>
              </a:ext>
            </a:extLst>
          </p:cNvPr>
          <p:cNvSpPr txBox="1"/>
          <p:nvPr/>
        </p:nvSpPr>
        <p:spPr>
          <a:xfrm>
            <a:off x="2374954" y="5867806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143F5B-164F-4F7D-A30E-32790820B88A}"/>
              </a:ext>
            </a:extLst>
          </p:cNvPr>
          <p:cNvSpPr txBox="1"/>
          <p:nvPr/>
        </p:nvSpPr>
        <p:spPr>
          <a:xfrm>
            <a:off x="7355016" y="5867806"/>
            <a:ext cx="23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 Processes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CFD2CD-8246-4576-B87E-B4040E45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6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2D09-1235-40F7-B571-2691C4FE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Shiny </a:t>
            </a:r>
            <a:r>
              <a:rPr lang="en-US" b="1" dirty="0" err="1">
                <a:solidFill>
                  <a:srgbClr val="00B0F0"/>
                </a:solidFill>
              </a:rPr>
              <a:t>ui.R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00B0F0"/>
                </a:solidFill>
              </a:rPr>
              <a:t>server.R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4A6034D-7A13-492D-9C3D-383BA3E0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5878" y="3882887"/>
            <a:ext cx="5157787" cy="1789044"/>
          </a:xfrm>
        </p:spPr>
        <p:txBody>
          <a:bodyPr>
            <a:normAutofit/>
          </a:bodyPr>
          <a:lstStyle/>
          <a:p>
            <a:r>
              <a:rPr lang="en-US" sz="2000" b="1" dirty="0"/>
              <a:t>User Interface</a:t>
            </a:r>
          </a:p>
          <a:p>
            <a:pPr marL="0" indent="0">
              <a:buNone/>
            </a:pPr>
            <a:r>
              <a:rPr lang="en-US" sz="2000" dirty="0"/>
              <a:t>Control the layout, appearance, widget for user inputs and display the output.</a:t>
            </a:r>
          </a:p>
          <a:p>
            <a:pPr marL="0" indent="0">
              <a:buNone/>
            </a:pPr>
            <a:r>
              <a:rPr lang="en-US" sz="2000" dirty="0" err="1"/>
              <a:t>Eg</a:t>
            </a:r>
            <a:r>
              <a:rPr lang="en-US" sz="2000" dirty="0"/>
              <a:t>. the title, page layout, text input, radio button, dropdown menu, graphics output etc.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F6B082-C874-4ABB-9B2F-A3FB5670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8290" y="3882887"/>
            <a:ext cx="5183188" cy="1789044"/>
          </a:xfrm>
        </p:spPr>
        <p:txBody>
          <a:bodyPr>
            <a:normAutofit/>
          </a:bodyPr>
          <a:lstStyle/>
          <a:p>
            <a:r>
              <a:rPr lang="en-US" sz="2000" b="1" dirty="0"/>
              <a:t>Server</a:t>
            </a:r>
          </a:p>
          <a:p>
            <a:pPr marL="0" indent="0">
              <a:buNone/>
            </a:pPr>
            <a:r>
              <a:rPr lang="en-US" sz="2000" dirty="0"/>
              <a:t>Set of instructions that uses the input provided by user, process them and produces the required output which is further displayed by </a:t>
            </a:r>
            <a:r>
              <a:rPr lang="en-US" sz="2000" dirty="0" err="1"/>
              <a:t>ui.R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836CB-B3D1-4EA3-8506-B820246FC7EF}"/>
              </a:ext>
            </a:extLst>
          </p:cNvPr>
          <p:cNvSpPr/>
          <p:nvPr/>
        </p:nvSpPr>
        <p:spPr>
          <a:xfrm>
            <a:off x="2146853" y="2036451"/>
            <a:ext cx="1629603" cy="7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ui.R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7F17D-05A0-4160-B3CB-689ADAE606AC}"/>
              </a:ext>
            </a:extLst>
          </p:cNvPr>
          <p:cNvSpPr/>
          <p:nvPr/>
        </p:nvSpPr>
        <p:spPr>
          <a:xfrm>
            <a:off x="7287899" y="2036451"/>
            <a:ext cx="1501985" cy="7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server.R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5FE1D2C-BB3B-4C0A-B337-65215156789A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5400000" flipH="1" flipV="1">
            <a:off x="5500273" y="-502167"/>
            <a:ext cx="12700" cy="5077237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C6B246-409A-4770-8A1F-315B7A6EE92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>
            <a:off x="5500274" y="275673"/>
            <a:ext cx="12700" cy="5077237"/>
          </a:xfrm>
          <a:prstGeom prst="bentConnector3">
            <a:avLst>
              <a:gd name="adj1" fmla="val 1800000"/>
            </a:avLst>
          </a:prstGeom>
          <a:ln w="28575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494EB65-5A66-4614-85C2-0AE1A109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7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4E93-6BE0-48D5-A07A-46584C79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Our First Apps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7B81C-39E8-4BF5-BC37-BBE40A88B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087FF-6D6C-468D-A45B-11CF3B37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2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7058</TotalTime>
  <Words>1521</Words>
  <Application>Microsoft Office PowerPoint</Application>
  <PresentationFormat>Widescreen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Shiny Apps Build Interactive Web Applications With R</vt:lpstr>
      <vt:lpstr>Welcome to Shiny</vt:lpstr>
      <vt:lpstr>Requirement</vt:lpstr>
      <vt:lpstr>What will be discussed?</vt:lpstr>
      <vt:lpstr>Lets Get Started!</vt:lpstr>
      <vt:lpstr>Hello Shiny!</vt:lpstr>
      <vt:lpstr>Basic Shiny Apps</vt:lpstr>
      <vt:lpstr>Shiny ui.R and server.R</vt:lpstr>
      <vt:lpstr>Build Our First Apps</vt:lpstr>
      <vt:lpstr>Statistical Descriptive Apps</vt:lpstr>
      <vt:lpstr>Build App</vt:lpstr>
      <vt:lpstr>Basic Shiny App Code</vt:lpstr>
      <vt:lpstr>Design the User Interface</vt:lpstr>
      <vt:lpstr>Design the Output Panel</vt:lpstr>
      <vt:lpstr>Create the Brain</vt:lpstr>
      <vt:lpstr>Create the Brain – Read data &amp; Preview</vt:lpstr>
      <vt:lpstr>Create the Brain – Update Variable Name</vt:lpstr>
      <vt:lpstr>Create the Brain – Create Graphics</vt:lpstr>
      <vt:lpstr>Launch The App</vt:lpstr>
      <vt:lpstr>Deploy Shiny Apps</vt:lpstr>
      <vt:lpstr>Deploy Your Apps To Web</vt:lpstr>
      <vt:lpstr>Create shinyapps.io Account</vt:lpstr>
      <vt:lpstr>Generate Token</vt:lpstr>
      <vt:lpstr>Publish Apps</vt:lpstr>
      <vt:lpstr>Setting Connection</vt:lpstr>
      <vt:lpstr>Apps Name</vt:lpstr>
      <vt:lpstr>Access The Apps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Apps Visualisasi Data</dc:title>
  <dc:creator>Aep Hidayatuloh</dc:creator>
  <cp:lastModifiedBy>Aep Hidayatuloh</cp:lastModifiedBy>
  <cp:revision>97</cp:revision>
  <dcterms:created xsi:type="dcterms:W3CDTF">2017-09-09T03:53:51Z</dcterms:created>
  <dcterms:modified xsi:type="dcterms:W3CDTF">2017-09-21T02:40:47Z</dcterms:modified>
</cp:coreProperties>
</file>