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56" r:id="rId5"/>
    <p:sldId id="259" r:id="rId6"/>
    <p:sldId id="277" r:id="rId7"/>
    <p:sldId id="260" r:id="rId8"/>
    <p:sldId id="275" r:id="rId9"/>
    <p:sldId id="276" r:id="rId10"/>
    <p:sldId id="258" r:id="rId11"/>
    <p:sldId id="274" r:id="rId12"/>
    <p:sldId id="270" r:id="rId13"/>
    <p:sldId id="289" r:id="rId14"/>
    <p:sldId id="267" r:id="rId15"/>
    <p:sldId id="278" r:id="rId16"/>
    <p:sldId id="268" r:id="rId17"/>
    <p:sldId id="297" r:id="rId18"/>
    <p:sldId id="291" r:id="rId19"/>
    <p:sldId id="298" r:id="rId20"/>
    <p:sldId id="26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A3"/>
    <a:srgbClr val="008272"/>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Terima kasih Mas ... </a:t>
            </a:r>
            <a:endParaRPr lang="en-US"/>
          </a:p>
          <a:p>
            <a:r>
              <a:rPr lang="en-US"/>
              <a:t>Assalamualaikum, selamat pagi rekan2 semua</a:t>
            </a:r>
            <a:endParaRPr lang="en-US"/>
          </a:p>
          <a:p>
            <a:r>
              <a:rPr lang="en-US"/>
              <a:t>Terima kasih sudah meluangkan waktunya utk mendengarkan saya cuap2 kali ini. Mudah2an ada manfaatnya dan bisa menambah pengetahuan bagi yg belum tahu. </a:t>
            </a:r>
            <a:endParaRPr lang="en-US"/>
          </a:p>
          <a:p>
            <a:endParaRPr lang="en-US"/>
          </a:p>
          <a:p>
            <a:r>
              <a:rPr lang="en-US"/>
              <a:t>Sebelumnya izinkan saya perkenalkan diri dulu. Saya biasa dipanggil Aep. Pengalaman kerja pertama, dulu, sbg Statistician &amp; App Dev. Kemudian pindah ke asuransi sbg Data Analyst Customer Value Management. Dan saat ini sbg Sr. Data Analyst di StarCore Analytics.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Baik, materi diskusi yang akan saya bahas kali ini adalah tentang membuat REST API di R menggunakan package Plumber. Materi ini terinspirasi dari webinarnya James Blair tahun 2020 yg menjelaskan tentang Plumber. </a:t>
            </a:r>
            <a:endParaRPr lang="en-US"/>
          </a:p>
          <a:p>
            <a:endParaRPr lang="en-US"/>
          </a:p>
          <a:p>
            <a:r>
              <a:rPr lang="en-US"/>
              <a:t>Saya disclaimer dulu ya bahwa saya bukan expert di bidang ini. Cuma pernah belajar dasarnya aja. Makanya ini sebenarnya sbg pengantar diskusi atau pembuka buat rekan2 yang misalnya baru mengetahui dan tertarik utk mempelajari lebih dalam. Saya jg belum pernah membuat API yg beneran gitu ya, apalagi levelnya production di perusahaan besar. Jadi kalau ada rekan2 yg lebih paham silahkan nanti kita diskusi.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Bahan diskusi ini akan saya awali dgn membahas tentang function. Loh knp function? Apa hubungannya sama API? Nanti kita bahas.</a:t>
            </a:r>
            <a:endParaRPr lang="en-US"/>
          </a:p>
          <a:p>
            <a:endParaRPr lang="en-US"/>
          </a:p>
          <a:p>
            <a:r>
              <a:rPr lang="en-US"/>
              <a:t>Setelah itu sedikit pengantar ttg REST API. Kita jg akan coba mengakses API dr beberapa sumber. Lalu kita akan coba membuat API menggunakan package Plumber. Terakhir kita akan membahas sedikit cara deploy API di RStudio menggunakan Jobs. Karena untuk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anose="020B0A04020102020204" charset="0"/>
                <a:cs typeface="Arial Black" panose="020B0A0402010202020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055"/>
            <a:ext cx="10515600" cy="2437130"/>
          </a:xfrm>
        </p:spPr>
        <p:txBody>
          <a:bodyPr anchor="b"/>
          <a:lstStyle>
            <a:lvl1pPr algn="ctr">
              <a:defRPr sz="7200">
                <a:solidFill>
                  <a:schemeClr val="bg1"/>
                </a:solidFill>
                <a:latin typeface="Arial Black" panose="020B0A04020102020204" charset="0"/>
                <a:cs typeface="Arial Black" panose="020B0A04020102020204" charset="0"/>
              </a:defRPr>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anose="020B0A04020102020204" charset="0"/>
                <a:cs typeface="Arial Black" panose="020B0A0402010202020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anose="020B0A04020102020204" charset="0"/>
                <a:cs typeface="Arial Black" panose="020B0A0402010202020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6.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hyperlink" Target="https://bookdown.org/aepstk/intror" TargetMode="External"/><Relationship Id="rId4" Type="http://schemas.openxmlformats.org/officeDocument/2006/relationships/hyperlink" Target="https://rpubs.com/aephidayatuloh" TargetMode="External"/><Relationship Id="rId3" Type="http://schemas.openxmlformats.org/officeDocument/2006/relationships/hyperlink" Target="mailto:aephidayatuloh.mail@gmail.com" TargetMode="External"/><Relationship Id="rId2" Type="http://schemas.openxmlformats.org/officeDocument/2006/relationships/hyperlink" Target="https://github.com/aephidayatuloh"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9200" cy="10800"/>
          </a:xfrm>
          <a:gradFill>
            <a:gsLst>
              <a:gs pos="0">
                <a:srgbClr val="14CD68"/>
              </a:gs>
              <a:gs pos="100000">
                <a:srgbClr val="035C7D"/>
              </a:gs>
            </a:gsLst>
            <a:lin ang="5400000" scaled="0"/>
          </a:gradFill>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l="26917" t="6287" r="33615" b="3332"/>
            <a:stretch>
              <a:fillRect/>
            </a:stretch>
          </p:blipFill>
          <p:spPr>
            <a:xfrm>
              <a:off x="0" y="1036"/>
              <a:ext cx="5683" cy="9761"/>
            </a:xfrm>
            <a:prstGeom prst="rect">
              <a:avLst/>
            </a:prstGeom>
            <a:grpFill/>
          </p:spPr>
        </p:pic>
        <p:sp>
          <p:nvSpPr>
            <p:cNvPr id="6" name="Rectangle 5"/>
            <p:cNvSpPr/>
            <p:nvPr/>
          </p:nvSpPr>
          <p:spPr>
            <a:xfrm>
              <a:off x="5684" y="0"/>
              <a:ext cx="13516" cy="10800"/>
            </a:xfrm>
            <a:prstGeom prst="rect">
              <a:avLst/>
            </a:prstGeom>
            <a:grp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grpSp>
      <p:graphicFrame>
        <p:nvGraphicFramePr>
          <p:cNvPr id="15" name="Table 15"/>
          <p:cNvGraphicFramePr>
            <a:graphicFrameLocks noGrp="1"/>
          </p:cNvGraphicFramePr>
          <p:nvPr/>
        </p:nvGraphicFramePr>
        <p:xfrm>
          <a:off x="3928050" y="1527404"/>
          <a:ext cx="7539991" cy="2602435"/>
        </p:xfrm>
        <a:graphic>
          <a:graphicData uri="http://schemas.openxmlformats.org/drawingml/2006/table">
            <a:tbl>
              <a:tblPr firstRow="1" bandRow="1">
                <a:tableStyleId>{2D5ABB26-0587-4C30-8999-92F81FD0307C}</a:tableStyleId>
              </a:tblPr>
              <a:tblGrid>
                <a:gridCol w="1219201"/>
                <a:gridCol w="6320790"/>
              </a:tblGrid>
              <a:tr h="383539">
                <a:tc>
                  <a:txBody>
                    <a:bodyPr/>
                    <a:lstStyle/>
                    <a:p>
                      <a:r>
                        <a:rPr lang="en-US" dirty="0" err="1">
                          <a:solidFill>
                            <a:schemeClr val="bg1"/>
                          </a:solidFill>
                        </a:rPr>
                        <a:t>Pengalaman</a:t>
                      </a:r>
                      <a:endParaRPr lang="en-US" dirty="0">
                        <a:solidFill>
                          <a:schemeClr val="bg1"/>
                        </a:solidFill>
                      </a:endParaRPr>
                    </a:p>
                  </a:txBody>
                  <a:tcPr marL="0" marR="0" marT="0" marB="0"/>
                </a:tc>
                <a:tc>
                  <a:txBody>
                    <a:bodyPr/>
                    <a:lstStyle/>
                    <a:p>
                      <a:r>
                        <a:rPr lang="en-US" dirty="0">
                          <a:solidFill>
                            <a:schemeClr val="bg1"/>
                          </a:solidFill>
                        </a:rPr>
                        <a:t>: </a:t>
                      </a:r>
                      <a:r>
                        <a:rPr lang="en-US" b="1" dirty="0">
                          <a:solidFill>
                            <a:schemeClr val="bg1"/>
                          </a:solidFill>
                        </a:rPr>
                        <a:t>Statistician &amp; App Developer</a:t>
                      </a:r>
                      <a:r>
                        <a:rPr lang="en-US" dirty="0">
                          <a:solidFill>
                            <a:schemeClr val="bg1"/>
                          </a:solidFill>
                        </a:rPr>
                        <a:t> - PT </a:t>
                      </a:r>
                      <a:r>
                        <a:rPr lang="en-US" dirty="0" err="1">
                          <a:solidFill>
                            <a:schemeClr val="bg1"/>
                          </a:solidFill>
                        </a:rPr>
                        <a:t>Ganesha</a:t>
                      </a:r>
                      <a:r>
                        <a:rPr lang="en-US" dirty="0">
                          <a:solidFill>
                            <a:schemeClr val="bg1"/>
                          </a:solidFill>
                        </a:rPr>
                        <a:t> </a:t>
                      </a:r>
                      <a:r>
                        <a:rPr lang="en-US" dirty="0" err="1">
                          <a:solidFill>
                            <a:schemeClr val="bg1"/>
                          </a:solidFill>
                        </a:rPr>
                        <a:t>Cipta</a:t>
                      </a:r>
                      <a:r>
                        <a:rPr lang="en-US" dirty="0">
                          <a:solidFill>
                            <a:schemeClr val="bg1"/>
                          </a:solidFill>
                        </a:rPr>
                        <a:t> </a:t>
                      </a:r>
                      <a:r>
                        <a:rPr lang="en-US" dirty="0" err="1">
                          <a:solidFill>
                            <a:schemeClr val="bg1"/>
                          </a:solidFill>
                        </a:rPr>
                        <a:t>Informatika</a:t>
                      </a:r>
                      <a:endParaRPr lang="en-US" dirty="0">
                        <a:solidFill>
                          <a:schemeClr val="bg1"/>
                        </a:solidFill>
                      </a:endParaRPr>
                    </a:p>
                  </a:txBody>
                  <a:tcPr marL="0" marR="0" marT="0" marB="0"/>
                </a:tc>
              </a:tr>
              <a:tr h="383539">
                <a:tc>
                  <a:txBody>
                    <a:bodyPr/>
                    <a:lstStyle/>
                    <a:p>
                      <a:endParaRPr lang="en-US" dirty="0">
                        <a:solidFill>
                          <a:schemeClr val="bg1"/>
                        </a:solidFill>
                      </a:endParaRPr>
                    </a:p>
                  </a:txBody>
                  <a:tcPr marL="0" marR="0" marT="0" marB="0"/>
                </a:tc>
                <a:tc>
                  <a:txBody>
                    <a:bodyPr/>
                    <a:lstStyle/>
                    <a:p>
                      <a:r>
                        <a:rPr lang="en-US" dirty="0">
                          <a:solidFill>
                            <a:schemeClr val="bg1"/>
                          </a:solidFill>
                        </a:rPr>
                        <a:t>  </a:t>
                      </a:r>
                      <a:r>
                        <a:rPr lang="en-US" b="1" dirty="0">
                          <a:solidFill>
                            <a:schemeClr val="bg1"/>
                          </a:solidFill>
                        </a:rPr>
                        <a:t>Customer Value Management </a:t>
                      </a:r>
                      <a:r>
                        <a:rPr lang="en-US" dirty="0">
                          <a:solidFill>
                            <a:schemeClr val="bg1"/>
                          </a:solidFill>
                        </a:rPr>
                        <a:t>- PT </a:t>
                      </a:r>
                      <a:r>
                        <a:rPr lang="en-US" dirty="0" err="1">
                          <a:solidFill>
                            <a:schemeClr val="bg1"/>
                          </a:solidFill>
                        </a:rPr>
                        <a:t>Asuransi</a:t>
                      </a:r>
                      <a:r>
                        <a:rPr lang="en-US" dirty="0">
                          <a:solidFill>
                            <a:schemeClr val="bg1"/>
                          </a:solidFill>
                        </a:rPr>
                        <a:t> Jiwa </a:t>
                      </a:r>
                      <a:r>
                        <a:rPr lang="en-US" dirty="0" err="1">
                          <a:solidFill>
                            <a:schemeClr val="bg1"/>
                          </a:solidFill>
                        </a:rPr>
                        <a:t>Sequislife</a:t>
                      </a:r>
                      <a:endParaRPr lang="en-US" dirty="0">
                        <a:solidFill>
                          <a:schemeClr val="bg1"/>
                        </a:solidFill>
                      </a:endParaRPr>
                    </a:p>
                  </a:txBody>
                  <a:tcPr marL="0" marR="0" marT="0" marB="0"/>
                </a:tc>
              </a:tr>
              <a:tr h="738077">
                <a:tc>
                  <a:txBody>
                    <a:bodyPr/>
                    <a:lstStyle/>
                    <a:p>
                      <a:endParaRPr lang="en-US" dirty="0">
                        <a:solidFill>
                          <a:schemeClr val="bg1"/>
                        </a:solidFill>
                      </a:endParaRPr>
                    </a:p>
                  </a:txBody>
                  <a:tcPr marL="0" marR="0" marT="0" marB="0"/>
                </a:tc>
                <a:tc>
                  <a:txBody>
                    <a:bodyPr/>
                    <a:lstStyle/>
                    <a:p>
                      <a:r>
                        <a:rPr lang="en-US" b="1" dirty="0">
                          <a:solidFill>
                            <a:schemeClr val="bg1"/>
                          </a:solidFill>
                        </a:rPr>
                        <a:t>  Senior Data Analyst</a:t>
                      </a:r>
                      <a:r>
                        <a:rPr lang="en-US" dirty="0">
                          <a:solidFill>
                            <a:schemeClr val="bg1"/>
                          </a:solidFill>
                        </a:rPr>
                        <a:t> - </a:t>
                      </a:r>
                      <a:r>
                        <a:rPr lang="en-US" dirty="0" err="1">
                          <a:solidFill>
                            <a:schemeClr val="bg1"/>
                          </a:solidFill>
                        </a:rPr>
                        <a:t>StarCore</a:t>
                      </a:r>
                      <a:r>
                        <a:rPr lang="en-US" dirty="0">
                          <a:solidFill>
                            <a:schemeClr val="bg1"/>
                          </a:solidFill>
                        </a:rPr>
                        <a:t> Analytics</a:t>
                      </a:r>
                      <a:endParaRPr lang="en-US" dirty="0">
                        <a:solidFill>
                          <a:schemeClr val="bg1"/>
                        </a:solidFill>
                      </a:endParaRPr>
                    </a:p>
                    <a:p>
                      <a:endParaRPr lang="en-US" dirty="0">
                        <a:solidFill>
                          <a:schemeClr val="bg1"/>
                        </a:solidFill>
                      </a:endParaRPr>
                    </a:p>
                  </a:txBody>
                  <a:tcPr marL="0" marR="0" marT="0" marB="0"/>
                </a:tc>
              </a:tr>
              <a:tr h="274320">
                <a:tc>
                  <a:txBody>
                    <a:bodyPr/>
                    <a:lstStyle/>
                    <a:p>
                      <a:r>
                        <a:rPr lang="en-US" dirty="0">
                          <a:solidFill>
                            <a:schemeClr val="bg1"/>
                          </a:solidFill>
                        </a:rPr>
                        <a:t>GitHub</a:t>
                      </a:r>
                      <a:endParaRPr lang="en-US" dirty="0">
                        <a:solidFill>
                          <a:schemeClr val="bg1"/>
                        </a:solidFill>
                      </a:endParaRPr>
                    </a:p>
                  </a:txBody>
                  <a:tcPr marL="0" marR="0" marT="0" marB="0"/>
                </a:tc>
                <a:tc>
                  <a:txBody>
                    <a:bodyPr/>
                    <a:lstStyle/>
                    <a:p>
                      <a:r>
                        <a:rPr lang="en-US" dirty="0">
                          <a:solidFill>
                            <a:schemeClr val="bg1"/>
                          </a:solidFill>
                        </a:rPr>
                        <a:t>: </a:t>
                      </a:r>
                      <a:r>
                        <a:rPr lang="en-US" dirty="0">
                          <a:solidFill>
                            <a:schemeClr val="bg1"/>
                          </a:solidFill>
                          <a:hlinkClick r:id="rId2" action="ppaction://hlinkfile"/>
                        </a:rPr>
                        <a:t>https://github.com/aephidayatuloh</a:t>
                      </a:r>
                      <a:endParaRPr lang="en-US" dirty="0">
                        <a:solidFill>
                          <a:schemeClr val="bg1"/>
                        </a:solidFill>
                        <a:hlinkClick r:id="rId2" action="ppaction://hlinkfile"/>
                      </a:endParaRPr>
                    </a:p>
                  </a:txBody>
                  <a:tcPr marL="0" marR="0" marT="0" marB="0"/>
                </a:tc>
              </a:tr>
              <a:tr h="274320">
                <a:tc>
                  <a:txBody>
                    <a:bodyPr/>
                    <a:lstStyle/>
                    <a:p>
                      <a:r>
                        <a:rPr lang="en-US" dirty="0">
                          <a:solidFill>
                            <a:schemeClr val="bg1"/>
                          </a:solidFill>
                        </a:rPr>
                        <a:t>Email</a:t>
                      </a:r>
                      <a:endParaRPr lang="en-US" dirty="0">
                        <a:solidFill>
                          <a:schemeClr val="bg1"/>
                        </a:solidFill>
                      </a:endParaRPr>
                    </a:p>
                  </a:txBody>
                  <a:tcPr marL="0" marR="0" marT="0" marB="0"/>
                </a:tc>
                <a:tc>
                  <a:txBody>
                    <a:bodyPr/>
                    <a:lstStyle/>
                    <a:p>
                      <a:r>
                        <a:rPr lang="en-US" dirty="0">
                          <a:solidFill>
                            <a:schemeClr val="bg1"/>
                          </a:solidFill>
                        </a:rPr>
                        <a:t>: </a:t>
                      </a:r>
                      <a:r>
                        <a:rPr lang="en-US" dirty="0">
                          <a:solidFill>
                            <a:schemeClr val="bg1"/>
                          </a:solidFill>
                          <a:hlinkClick r:id="rId3"/>
                        </a:rPr>
                        <a:t>aephidayatuloh.mail@gmail.com</a:t>
                      </a:r>
                      <a:r>
                        <a:rPr lang="en-US" dirty="0">
                          <a:solidFill>
                            <a:schemeClr val="bg1"/>
                          </a:solidFill>
                        </a:rPr>
                        <a:t> </a:t>
                      </a:r>
                      <a:endParaRPr lang="en-US" dirty="0">
                        <a:solidFill>
                          <a:schemeClr val="bg1"/>
                        </a:solidFill>
                      </a:endParaRPr>
                    </a:p>
                  </a:txBody>
                  <a:tcPr marL="0" marR="0" marT="0" marB="0"/>
                </a:tc>
              </a:tr>
              <a:tr h="274320">
                <a:tc>
                  <a:txBody>
                    <a:bodyPr/>
                    <a:lstStyle/>
                    <a:p>
                      <a:r>
                        <a:rPr lang="en-US" dirty="0" err="1">
                          <a:solidFill>
                            <a:schemeClr val="bg1"/>
                          </a:solidFill>
                        </a:rPr>
                        <a:t>Rpubs</a:t>
                      </a:r>
                      <a:endParaRPr lang="en-US" dirty="0">
                        <a:solidFill>
                          <a:schemeClr val="bg1"/>
                        </a:solidFill>
                      </a:endParaRPr>
                    </a:p>
                  </a:txBody>
                  <a:tcPr marL="0" marR="0" marT="0" marB="0"/>
                </a:tc>
                <a:tc>
                  <a:txBody>
                    <a:bodyPr/>
                    <a:lstStyle/>
                    <a:p>
                      <a:r>
                        <a:rPr lang="en-US" dirty="0">
                          <a:solidFill>
                            <a:schemeClr val="bg1"/>
                          </a:solidFill>
                        </a:rPr>
                        <a:t>: </a:t>
                      </a:r>
                      <a:r>
                        <a:rPr lang="en-US" sz="1800" dirty="0">
                          <a:solidFill>
                            <a:schemeClr val="bg1"/>
                          </a:solidFill>
                          <a:hlinkClick r:id="rId4"/>
                        </a:rPr>
                        <a:t>https://rpubs.com/aephidayatuloh</a:t>
                      </a:r>
                      <a:endParaRPr lang="en-US" sz="1800" dirty="0">
                        <a:solidFill>
                          <a:schemeClr val="bg1"/>
                        </a:solidFill>
                        <a:hlinkClick r:id="rId4"/>
                      </a:endParaRPr>
                    </a:p>
                  </a:txBody>
                  <a:tcPr marL="0" marR="0" marT="0" marB="0"/>
                </a:tc>
              </a:tr>
              <a:tr h="274320">
                <a:tc>
                  <a:txBody>
                    <a:bodyPr/>
                    <a:p>
                      <a:pPr>
                        <a:buNone/>
                      </a:pPr>
                      <a:r>
                        <a:rPr lang="en-US" dirty="0">
                          <a:solidFill>
                            <a:schemeClr val="bg1"/>
                          </a:solidFill>
                        </a:rPr>
                        <a:t>Buku</a:t>
                      </a:r>
                      <a:endParaRPr lang="en-US" dirty="0">
                        <a:solidFill>
                          <a:schemeClr val="bg1"/>
                        </a:solidFill>
                      </a:endParaRPr>
                    </a:p>
                  </a:txBody>
                  <a:tcPr marL="0" marR="0" marT="0" marB="0"/>
                </a:tc>
                <a:tc>
                  <a:txBody>
                    <a:bodyPr/>
                    <a:p>
                      <a:pPr>
                        <a:buNone/>
                      </a:pPr>
                      <a:r>
                        <a:rPr lang="en-US" dirty="0">
                          <a:solidFill>
                            <a:schemeClr val="bg1"/>
                          </a:solidFill>
                        </a:rPr>
                        <a:t>: </a:t>
                      </a:r>
                      <a:r>
                        <a:rPr lang="en-US" dirty="0">
                          <a:solidFill>
                            <a:schemeClr val="bg1"/>
                          </a:solidFill>
                          <a:hlinkClick r:id="rId5" action="ppaction://hlinkfile"/>
                        </a:rPr>
                        <a:t>https://bookdown.org/aepstk/intror</a:t>
                      </a:r>
                      <a:r>
                        <a:rPr lang="en-US" dirty="0">
                          <a:solidFill>
                            <a:schemeClr val="bg1"/>
                          </a:solidFill>
                        </a:rPr>
                        <a:t> </a:t>
                      </a:r>
                      <a:endParaRPr lang="en-US" dirty="0">
                        <a:solidFill>
                          <a:schemeClr val="bg1"/>
                        </a:solidFill>
                      </a:endParaRPr>
                    </a:p>
                  </a:txBody>
                  <a:tcPr marL="0" marR="0" marT="0" marB="0"/>
                </a:tc>
              </a:tr>
            </a:tbl>
          </a:graphicData>
        </a:graphic>
      </p:graphicFrame>
      <p:sp>
        <p:nvSpPr>
          <p:cNvPr id="21" name="TextBox 20"/>
          <p:cNvSpPr txBox="1"/>
          <p:nvPr/>
        </p:nvSpPr>
        <p:spPr>
          <a:xfrm>
            <a:off x="5925083" y="5875963"/>
            <a:ext cx="2484623" cy="867779"/>
          </a:xfrm>
          <a:prstGeom prst="rect">
            <a:avLst/>
          </a:prstGeom>
          <a:noFill/>
        </p:spPr>
        <p:txBody>
          <a:bodyPr wrap="square" rtlCol="0">
            <a:noAutofit/>
          </a:bodyPr>
          <a:lstStyle/>
          <a:p>
            <a:r>
              <a:rPr lang="en-US" sz="1400" b="1" dirty="0" err="1">
                <a:solidFill>
                  <a:schemeClr val="accent1">
                    <a:lumMod val="20000"/>
                    <a:lumOff val="80000"/>
                  </a:schemeClr>
                </a:solidFill>
              </a:rPr>
              <a:t>Komunitas </a:t>
            </a:r>
            <a:endParaRPr lang="en-US" sz="1400" b="1" dirty="0">
              <a:solidFill>
                <a:schemeClr val="accent1">
                  <a:lumMod val="20000"/>
                  <a:lumOff val="80000"/>
                </a:schemeClr>
              </a:solidFill>
            </a:endParaRPr>
          </a:p>
          <a:p>
            <a:r>
              <a:rPr lang="en-US" sz="2400" b="1" dirty="0">
                <a:solidFill>
                  <a:schemeClr val="accent1">
                    <a:lumMod val="20000"/>
                    <a:lumOff val="80000"/>
                  </a:schemeClr>
                </a:solidFill>
              </a:rPr>
              <a:t>R Indonesia</a:t>
            </a:r>
            <a:endParaRPr lang="en-US" sz="3200" b="1" dirty="0">
              <a:solidFill>
                <a:schemeClr val="accent1">
                  <a:lumMod val="20000"/>
                  <a:lumOff val="80000"/>
                </a:schemeClr>
              </a:solidFill>
            </a:endParaRPr>
          </a:p>
        </p:txBody>
      </p:sp>
      <p:grpSp>
        <p:nvGrpSpPr>
          <p:cNvPr id="5" name="Group 4"/>
          <p:cNvGrpSpPr/>
          <p:nvPr/>
        </p:nvGrpSpPr>
        <p:grpSpPr>
          <a:xfrm>
            <a:off x="5995187" y="5308749"/>
            <a:ext cx="3144196" cy="615553"/>
            <a:chOff x="3829050" y="4831314"/>
            <a:chExt cx="3144196" cy="615553"/>
          </a:xfrm>
        </p:grpSpPr>
        <p:pic>
          <p:nvPicPr>
            <p:cNvPr id="1026" name="Picture 2" descr="Hasil gambar untuk telegram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9050" y="4880207"/>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69072" y="4831314"/>
              <a:ext cx="2604174" cy="615553"/>
            </a:xfrm>
            <a:prstGeom prst="rect">
              <a:avLst/>
            </a:prstGeom>
            <a:noFill/>
          </p:spPr>
          <p:txBody>
            <a:bodyPr wrap="none" rtlCol="0">
              <a:spAutoFit/>
            </a:bodyPr>
            <a:lstStyle/>
            <a:p>
              <a:r>
                <a:rPr lang="en-US" b="1" dirty="0">
                  <a:solidFill>
                    <a:srgbClr val="00FFA3"/>
                  </a:solidFill>
                </a:rPr>
                <a:t>telegram community</a:t>
              </a:r>
              <a:r>
                <a:rPr lang="en-US" b="1" dirty="0">
                  <a:solidFill>
                    <a:srgbClr val="0070C0"/>
                  </a:solidFill>
                </a:rPr>
                <a:t> </a:t>
              </a:r>
              <a:endParaRPr lang="en-US" b="1" dirty="0">
                <a:solidFill>
                  <a:srgbClr val="0070C0"/>
                </a:solidFill>
              </a:endParaRPr>
            </a:p>
            <a:p>
              <a:r>
                <a:rPr lang="en-US" sz="1600" dirty="0">
                  <a:solidFill>
                    <a:schemeClr val="bg1"/>
                  </a:solidFill>
                </a:rPr>
                <a:t>https://t.me/GNURIndonesia</a:t>
              </a:r>
              <a:endParaRPr lang="en-US" sz="1600" b="1" dirty="0">
                <a:solidFill>
                  <a:schemeClr val="bg1"/>
                </a:solidFill>
              </a:endParaRPr>
            </a:p>
          </p:txBody>
        </p:sp>
      </p:grpSp>
      <p:sp>
        <p:nvSpPr>
          <p:cNvPr id="2" name="Title 1"/>
          <p:cNvSpPr>
            <a:spLocks noGrp="1"/>
          </p:cNvSpPr>
          <p:nvPr>
            <p:ph type="title"/>
          </p:nvPr>
        </p:nvSpPr>
        <p:spPr>
          <a:xfrm>
            <a:off x="3737703" y="383257"/>
            <a:ext cx="10515600" cy="1050608"/>
          </a:xfrm>
        </p:spPr>
        <p:txBody>
          <a:bodyPr>
            <a:normAutofit/>
          </a:bodyPr>
          <a:lstStyle/>
          <a:p>
            <a:r>
              <a:rPr lang="en-US" sz="5400" b="1" dirty="0">
                <a:solidFill>
                  <a:schemeClr val="bg1"/>
                </a:solidFill>
                <a:latin typeface="Arial" panose="020B0604020202020204" pitchFamily="34" charset="0"/>
                <a:cs typeface="Arial" panose="020B0604020202020204" pitchFamily="34" charset="0"/>
              </a:rPr>
              <a:t>Aep Hidayatuloh</a:t>
            </a:r>
            <a:endParaRPr lang="en-US" sz="6600" b="1"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85BF4DEC-8208-446A-9E6D-0E3E6C2BB421}" type="slidenum">
              <a:rPr lang="en-US" smtClean="0"/>
            </a:fld>
            <a:endParaRPr lang="en-US" dirty="0"/>
          </a:p>
        </p:txBody>
      </p:sp>
      <p:pic>
        <p:nvPicPr>
          <p:cNvPr id="7" name="Picture 2" descr="GitHub - indo-r/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8754" y="5263840"/>
            <a:ext cx="1047273" cy="12062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Ilustrasi API dan REST API</a:t>
            </a:r>
            <a:endParaRPr lang="en-US"/>
          </a:p>
        </p:txBody>
      </p:sp>
      <p:pic>
        <p:nvPicPr>
          <p:cNvPr id="6" name="Content Placeholder 5"/>
          <p:cNvPicPr>
            <a:picLocks noChangeAspect="1"/>
          </p:cNvPicPr>
          <p:nvPr>
            <p:ph sz="half" idx="1"/>
          </p:nvPr>
        </p:nvPicPr>
        <p:blipFill>
          <a:blip r:embed="rId1"/>
          <a:stretch>
            <a:fillRect/>
          </a:stretch>
        </p:blipFill>
        <p:spPr>
          <a:xfrm>
            <a:off x="5274945" y="2078990"/>
            <a:ext cx="5181600" cy="3825240"/>
          </a:xfrm>
          <a:prstGeom prst="rect">
            <a:avLst/>
          </a:prstGeom>
        </p:spPr>
      </p:pic>
      <p:pic>
        <p:nvPicPr>
          <p:cNvPr id="7" name="Picture 6"/>
          <p:cNvPicPr>
            <a:picLocks noChangeAspect="1"/>
          </p:cNvPicPr>
          <p:nvPr/>
        </p:nvPicPr>
        <p:blipFill>
          <a:blip r:embed="rId2"/>
          <a:stretch>
            <a:fillRect/>
          </a:stretch>
        </p:blipFill>
        <p:spPr>
          <a:xfrm>
            <a:off x="1971675" y="2610485"/>
            <a:ext cx="2266950" cy="2381250"/>
          </a:xfrm>
          <a:prstGeom prst="rect">
            <a:avLst/>
          </a:prstGeom>
        </p:spPr>
      </p:pic>
      <p:pic>
        <p:nvPicPr>
          <p:cNvPr id="9" name="Content Placeholder 8"/>
          <p:cNvPicPr>
            <a:picLocks noChangeAspect="1"/>
          </p:cNvPicPr>
          <p:nvPr>
            <p:ph sz="half" idx="2"/>
          </p:nvPr>
        </p:nvPicPr>
        <p:blipFill>
          <a:blip r:embed="rId3"/>
          <a:srcRect l="15993" t="1684" r="11364" b="1684"/>
          <a:stretch>
            <a:fillRect/>
          </a:stretch>
        </p:blipFill>
        <p:spPr>
          <a:xfrm>
            <a:off x="6939280" y="4436110"/>
            <a:ext cx="495300" cy="659130"/>
          </a:xfrm>
          <a:prstGeom prst="rect">
            <a:avLst/>
          </a:prstGeom>
        </p:spPr>
      </p:pic>
      <p:sp>
        <p:nvSpPr>
          <p:cNvPr id="10" name="Text Box 9"/>
          <p:cNvSpPr txBox="1"/>
          <p:nvPr/>
        </p:nvSpPr>
        <p:spPr>
          <a:xfrm>
            <a:off x="1906270" y="4537710"/>
            <a:ext cx="2176145" cy="368300"/>
          </a:xfrm>
          <a:prstGeom prst="rect">
            <a:avLst/>
          </a:prstGeom>
          <a:noFill/>
        </p:spPr>
        <p:txBody>
          <a:bodyPr wrap="square" rtlCol="0">
            <a:spAutoFit/>
          </a:bodyPr>
          <a:p>
            <a:pPr algn="ctr"/>
            <a:r>
              <a:rPr lang="en-US"/>
              <a:t>REST Server</a:t>
            </a:r>
            <a:endParaRPr lang="en-US"/>
          </a:p>
        </p:txBody>
      </p:sp>
      <p:sp>
        <p:nvSpPr>
          <p:cNvPr id="11" name="Text Box 10"/>
          <p:cNvSpPr txBox="1"/>
          <p:nvPr/>
        </p:nvSpPr>
        <p:spPr>
          <a:xfrm>
            <a:off x="6795770" y="4224020"/>
            <a:ext cx="784225" cy="245110"/>
          </a:xfrm>
          <a:prstGeom prst="rect">
            <a:avLst/>
          </a:prstGeom>
          <a:noFill/>
        </p:spPr>
        <p:txBody>
          <a:bodyPr wrap="square" rtlCol="0">
            <a:spAutoFit/>
          </a:bodyPr>
          <a:p>
            <a:pPr algn="ctr"/>
            <a:r>
              <a:rPr lang="en-US" sz="1000"/>
              <a:t>REST API</a:t>
            </a:r>
            <a:endParaRPr lang="en-US" sz="1000"/>
          </a:p>
        </p:txBody>
      </p:sp>
      <p:sp>
        <p:nvSpPr>
          <p:cNvPr id="12" name="Text Box 11"/>
          <p:cNvSpPr txBox="1"/>
          <p:nvPr/>
        </p:nvSpPr>
        <p:spPr>
          <a:xfrm>
            <a:off x="5951855" y="3244850"/>
            <a:ext cx="1360805" cy="368300"/>
          </a:xfrm>
          <a:prstGeom prst="rect">
            <a:avLst/>
          </a:prstGeom>
          <a:noFill/>
        </p:spPr>
        <p:txBody>
          <a:bodyPr wrap="square" rtlCol="0">
            <a:spAutoFit/>
          </a:bodyPr>
          <a:p>
            <a:pPr algn="ctr"/>
            <a:r>
              <a:rPr lang="en-US"/>
              <a:t>API</a:t>
            </a:r>
            <a:endParaRPr lang="en-US"/>
          </a:p>
        </p:txBody>
      </p:sp>
      <p:sp>
        <p:nvSpPr>
          <p:cNvPr id="13" name="Text Box 12"/>
          <p:cNvSpPr txBox="1"/>
          <p:nvPr/>
        </p:nvSpPr>
        <p:spPr>
          <a:xfrm>
            <a:off x="7899400" y="2497455"/>
            <a:ext cx="1360805" cy="645160"/>
          </a:xfrm>
          <a:prstGeom prst="rect">
            <a:avLst/>
          </a:prstGeom>
          <a:noFill/>
        </p:spPr>
        <p:txBody>
          <a:bodyPr wrap="square" rtlCol="0">
            <a:spAutoFit/>
          </a:bodyPr>
          <a:p>
            <a:pPr algn="ctr"/>
            <a:r>
              <a:rPr lang="en-US"/>
              <a:t>REST </a:t>
            </a:r>
            <a:endParaRPr lang="en-US"/>
          </a:p>
          <a:p>
            <a:pPr algn="ctr"/>
            <a:r>
              <a:rPr lang="en-US"/>
              <a:t>Client</a:t>
            </a:r>
            <a:endParaRPr lang="en-US"/>
          </a:p>
        </p:txBody>
      </p:sp>
      <p:sp>
        <p:nvSpPr>
          <p:cNvPr id="14" name="Arc 13"/>
          <p:cNvSpPr/>
          <p:nvPr/>
        </p:nvSpPr>
        <p:spPr>
          <a:xfrm flipH="1">
            <a:off x="6673215" y="2470785"/>
            <a:ext cx="2940050" cy="2378075"/>
          </a:xfrm>
          <a:prstGeom prst="arc">
            <a:avLst>
              <a:gd name="adj1" fmla="val 15641492"/>
              <a:gd name="adj2" fmla="val 20804196"/>
            </a:avLst>
          </a:prstGeom>
          <a:ln w="28575">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5" name="Text Box 14"/>
          <p:cNvSpPr txBox="1"/>
          <p:nvPr/>
        </p:nvSpPr>
        <p:spPr>
          <a:xfrm rot="20280000">
            <a:off x="6765925" y="2330450"/>
            <a:ext cx="1188085" cy="245110"/>
          </a:xfrm>
          <a:prstGeom prst="rect">
            <a:avLst/>
          </a:prstGeom>
          <a:noFill/>
        </p:spPr>
        <p:txBody>
          <a:bodyPr wrap="square" rtlCol="0">
            <a:spAutoFit/>
          </a:bodyPr>
          <a:p>
            <a:pPr algn="ctr"/>
            <a:r>
              <a:rPr lang="en-US" sz="1000"/>
              <a:t>Request</a:t>
            </a:r>
            <a:endParaRPr lang="en-US" sz="1000"/>
          </a:p>
        </p:txBody>
      </p:sp>
      <p:sp>
        <p:nvSpPr>
          <p:cNvPr id="16" name="Arc 15"/>
          <p:cNvSpPr/>
          <p:nvPr/>
        </p:nvSpPr>
        <p:spPr>
          <a:xfrm flipH="1">
            <a:off x="2743200" y="1907540"/>
            <a:ext cx="3776980" cy="2940685"/>
          </a:xfrm>
          <a:prstGeom prst="arc">
            <a:avLst>
              <a:gd name="adj1" fmla="val 10957759"/>
              <a:gd name="adj2" fmla="val 20332096"/>
            </a:avLst>
          </a:prstGeom>
          <a:ln w="28575">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7" name="Arc 16"/>
          <p:cNvSpPr/>
          <p:nvPr/>
        </p:nvSpPr>
        <p:spPr>
          <a:xfrm flipV="1">
            <a:off x="2400300" y="3187065"/>
            <a:ext cx="4399280" cy="2378075"/>
          </a:xfrm>
          <a:prstGeom prst="arc">
            <a:avLst>
              <a:gd name="adj1" fmla="val 11715886"/>
              <a:gd name="adj2" fmla="val 20099290"/>
            </a:avLst>
          </a:prstGeom>
          <a:ln w="28575">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8" name="Arc 17"/>
          <p:cNvSpPr/>
          <p:nvPr/>
        </p:nvSpPr>
        <p:spPr>
          <a:xfrm flipV="1">
            <a:off x="6232525" y="3613150"/>
            <a:ext cx="1721485" cy="1670685"/>
          </a:xfrm>
          <a:prstGeom prst="arc">
            <a:avLst>
              <a:gd name="adj1" fmla="val 15355966"/>
              <a:gd name="adj2" fmla="val 20804196"/>
            </a:avLst>
          </a:prstGeom>
          <a:ln w="28575">
            <a:headEnd type="none"/>
            <a:tailEnd type="triangle" w="med" len="me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9" name="Text Box 18"/>
          <p:cNvSpPr txBox="1"/>
          <p:nvPr/>
        </p:nvSpPr>
        <p:spPr>
          <a:xfrm rot="19800000">
            <a:off x="7167880" y="5045710"/>
            <a:ext cx="1188085" cy="245110"/>
          </a:xfrm>
          <a:prstGeom prst="rect">
            <a:avLst/>
          </a:prstGeom>
          <a:noFill/>
        </p:spPr>
        <p:txBody>
          <a:bodyPr wrap="square" rtlCol="0">
            <a:spAutoFit/>
          </a:bodyPr>
          <a:p>
            <a:pPr algn="ctr"/>
            <a:r>
              <a:rPr lang="en-US" sz="1000"/>
              <a:t>Response</a:t>
            </a:r>
            <a:endParaRPr lang="en-US" sz="1000"/>
          </a:p>
        </p:txBody>
      </p:sp>
      <p:sp>
        <p:nvSpPr>
          <p:cNvPr id="20" name="Text Box 19"/>
          <p:cNvSpPr txBox="1"/>
          <p:nvPr/>
        </p:nvSpPr>
        <p:spPr>
          <a:xfrm>
            <a:off x="6930390" y="4448175"/>
            <a:ext cx="494030" cy="183515"/>
          </a:xfrm>
          <a:prstGeom prst="rect">
            <a:avLst/>
          </a:prstGeom>
          <a:noFill/>
        </p:spPr>
        <p:txBody>
          <a:bodyPr wrap="square" rtlCol="0">
            <a:spAutoFit/>
          </a:bodyPr>
          <a:p>
            <a:pPr algn="ctr"/>
            <a:r>
              <a:rPr lang="en-US" sz="600"/>
              <a:t>MENU</a:t>
            </a:r>
            <a:endParaRPr lang="en-US" sz="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Request Method</a:t>
            </a:r>
            <a:endParaRPr lang="en-US"/>
          </a:p>
        </p:txBody>
      </p:sp>
      <p:sp>
        <p:nvSpPr>
          <p:cNvPr id="3" name="Content Placeholder 2"/>
          <p:cNvSpPr>
            <a:spLocks noGrp="1"/>
          </p:cNvSpPr>
          <p:nvPr>
            <p:ph sz="half" idx="1"/>
          </p:nvPr>
        </p:nvSpPr>
        <p:spPr/>
        <p:txBody>
          <a:bodyPr/>
          <a:p>
            <a:pPr marL="0" indent="0">
              <a:buNone/>
            </a:pPr>
            <a:r>
              <a:rPr lang="en-US" b="1"/>
              <a:t>Request Method</a:t>
            </a:r>
            <a:endParaRPr lang="en-US" b="1"/>
          </a:p>
          <a:p>
            <a:pPr marL="0" lvl="0" indent="0">
              <a:buNone/>
            </a:pPr>
            <a:r>
              <a:rPr lang="en-US"/>
              <a:t>GET	  : membaca data</a:t>
            </a:r>
            <a:endParaRPr lang="en-US"/>
          </a:p>
          <a:p>
            <a:pPr marL="0" lvl="0" indent="0">
              <a:buNone/>
            </a:pPr>
            <a:r>
              <a:rPr lang="en-US"/>
              <a:t>POST	  : memasukkan data</a:t>
            </a:r>
            <a:endParaRPr lang="en-US"/>
          </a:p>
          <a:p>
            <a:pPr marL="0" lvl="0" indent="0">
              <a:buNone/>
            </a:pPr>
            <a:r>
              <a:rPr lang="en-US"/>
              <a:t>PUT	  : update data</a:t>
            </a:r>
            <a:endParaRPr lang="en-US"/>
          </a:p>
          <a:p>
            <a:pPr marL="0" lvl="0" indent="0">
              <a:buNone/>
            </a:pPr>
            <a:r>
              <a:rPr lang="en-US"/>
              <a:t>DELETE: menghapus data</a:t>
            </a:r>
            <a:endParaRPr lang="en-US"/>
          </a:p>
        </p:txBody>
      </p:sp>
      <p:sp>
        <p:nvSpPr>
          <p:cNvPr id="4" name="Content Placeholder 3"/>
          <p:cNvSpPr>
            <a:spLocks noGrp="1"/>
          </p:cNvSpPr>
          <p:nvPr>
            <p:ph sz="half" idx="2"/>
          </p:nvPr>
        </p:nvSpPr>
        <p:spPr>
          <a:xfrm>
            <a:off x="5099050" y="1825625"/>
            <a:ext cx="5181600" cy="495300"/>
          </a:xfrm>
        </p:spPr>
        <p:txBody>
          <a:bodyPr>
            <a:normAutofit fontScale="90000"/>
          </a:bodyPr>
          <a:p>
            <a:pPr marL="0" indent="0">
              <a:buNone/>
            </a:pPr>
            <a:r>
              <a:rPr lang="en-US" b="1"/>
              <a:t>Request Status</a:t>
            </a:r>
            <a:endParaRPr lang="en-US"/>
          </a:p>
        </p:txBody>
      </p:sp>
      <p:pic>
        <p:nvPicPr>
          <p:cNvPr id="6" name="Picture 5"/>
          <p:cNvPicPr>
            <a:picLocks noChangeAspect="1"/>
          </p:cNvPicPr>
          <p:nvPr/>
        </p:nvPicPr>
        <p:blipFill>
          <a:blip r:embed="rId1"/>
          <a:stretch>
            <a:fillRect/>
          </a:stretch>
        </p:blipFill>
        <p:spPr>
          <a:xfrm>
            <a:off x="5131435" y="2320290"/>
            <a:ext cx="6951980" cy="4151630"/>
          </a:xfrm>
          <a:prstGeom prst="rect">
            <a:avLst/>
          </a:prstGeom>
        </p:spPr>
      </p:pic>
      <p:sp>
        <p:nvSpPr>
          <p:cNvPr id="7" name="Text Box 6"/>
          <p:cNvSpPr txBox="1"/>
          <p:nvPr/>
        </p:nvSpPr>
        <p:spPr>
          <a:xfrm>
            <a:off x="5175250" y="6466840"/>
            <a:ext cx="4859020" cy="245110"/>
          </a:xfrm>
          <a:prstGeom prst="rect">
            <a:avLst/>
          </a:prstGeom>
          <a:noFill/>
        </p:spPr>
        <p:txBody>
          <a:bodyPr wrap="square" rtlCol="0">
            <a:spAutoFit/>
          </a:bodyPr>
          <a:p>
            <a:r>
              <a:rPr lang="en-US" sz="1000"/>
              <a:t>https://www.restapitutorial.com/httpstatuscodes.html</a:t>
            </a:r>
            <a:endParaRPr lang="en-US"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Contoh API Pada Website</a:t>
            </a:r>
            <a:endParaRPr lang="en-US">
              <a:latin typeface="Arial Black" panose="020B0A04020102020204" charset="0"/>
              <a:cs typeface="Arial Black" panose="020B0A04020102020204" charset="0"/>
            </a:endParaRPr>
          </a:p>
        </p:txBody>
      </p:sp>
      <p:pic>
        <p:nvPicPr>
          <p:cNvPr id="4" name="Content Placeholder 3"/>
          <p:cNvPicPr>
            <a:picLocks noChangeAspect="1"/>
          </p:cNvPicPr>
          <p:nvPr>
            <p:ph sz="half" idx="4294967295"/>
          </p:nvPr>
        </p:nvPicPr>
        <p:blipFill>
          <a:blip r:embed="rId1"/>
          <a:stretch>
            <a:fillRect/>
          </a:stretch>
        </p:blipFill>
        <p:spPr>
          <a:xfrm>
            <a:off x="790575" y="1691005"/>
            <a:ext cx="2917825" cy="3251835"/>
          </a:xfrm>
          <a:prstGeom prst="rect">
            <a:avLst/>
          </a:prstGeom>
          <a:ln w="28575">
            <a:solidFill>
              <a:schemeClr val="accent1"/>
            </a:solidFill>
          </a:ln>
        </p:spPr>
      </p:pic>
      <p:sp>
        <p:nvSpPr>
          <p:cNvPr id="5" name="Text Box 4"/>
          <p:cNvSpPr txBox="1"/>
          <p:nvPr/>
        </p:nvSpPr>
        <p:spPr>
          <a:xfrm>
            <a:off x="709295" y="4942840"/>
            <a:ext cx="3162300" cy="275590"/>
          </a:xfrm>
          <a:prstGeom prst="rect">
            <a:avLst/>
          </a:prstGeom>
          <a:noFill/>
        </p:spPr>
        <p:txBody>
          <a:bodyPr wrap="square" rtlCol="0">
            <a:spAutoFit/>
          </a:bodyPr>
          <a:p>
            <a:r>
              <a:rPr lang="en-US" sz="1200"/>
              <a:t>https://covid19-public.digitalservice.id/api/v1/</a:t>
            </a:r>
            <a:endParaRPr lang="en-US" sz="1200"/>
          </a:p>
        </p:txBody>
      </p:sp>
      <p:sp>
        <p:nvSpPr>
          <p:cNvPr id="7" name="Text Box 6"/>
          <p:cNvSpPr txBox="1"/>
          <p:nvPr/>
        </p:nvSpPr>
        <p:spPr>
          <a:xfrm>
            <a:off x="4241165" y="5335270"/>
            <a:ext cx="3754755" cy="275590"/>
          </a:xfrm>
          <a:prstGeom prst="rect">
            <a:avLst/>
          </a:prstGeom>
          <a:noFill/>
        </p:spPr>
        <p:txBody>
          <a:bodyPr wrap="square" rtlCol="0">
            <a:spAutoFit/>
          </a:bodyPr>
          <a:p>
            <a:pPr algn="ctr"/>
            <a:r>
              <a:rPr lang="en-US" sz="1200"/>
              <a:t>https://pemilu2019.kpu.go.id/#/ppwp/rekapitulasi</a:t>
            </a:r>
            <a:endParaRPr lang="en-US" sz="1200"/>
          </a:p>
        </p:txBody>
      </p:sp>
      <p:pic>
        <p:nvPicPr>
          <p:cNvPr id="9" name="Picture 8"/>
          <p:cNvPicPr>
            <a:picLocks noChangeAspect="1"/>
          </p:cNvPicPr>
          <p:nvPr/>
        </p:nvPicPr>
        <p:blipFill>
          <a:blip r:embed="rId2"/>
          <a:stretch>
            <a:fillRect/>
          </a:stretch>
        </p:blipFill>
        <p:spPr>
          <a:xfrm>
            <a:off x="4241165" y="1691005"/>
            <a:ext cx="3755390" cy="3577590"/>
          </a:xfrm>
          <a:prstGeom prst="rect">
            <a:avLst/>
          </a:prstGeom>
          <a:ln w="28575">
            <a:solidFill>
              <a:schemeClr val="accent1"/>
            </a:solidFill>
          </a:ln>
        </p:spPr>
      </p:pic>
      <p:pic>
        <p:nvPicPr>
          <p:cNvPr id="3" name="Picture 2"/>
          <p:cNvPicPr>
            <a:picLocks noChangeAspect="1"/>
          </p:cNvPicPr>
          <p:nvPr/>
        </p:nvPicPr>
        <p:blipFill>
          <a:blip r:embed="rId3"/>
          <a:srcRect l="19290" t="13229" r="19488" b="13917"/>
          <a:stretch>
            <a:fillRect/>
          </a:stretch>
        </p:blipFill>
        <p:spPr>
          <a:xfrm>
            <a:off x="8407400" y="2404745"/>
            <a:ext cx="2946400" cy="2150745"/>
          </a:xfrm>
          <a:prstGeom prst="rect">
            <a:avLst/>
          </a:prstGeom>
          <a:ln w="28575">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8272"/>
        </a:solidFill>
        <a:effectLst/>
      </p:bgPr>
    </p:bg>
    <p:spTree>
      <p:nvGrpSpPr>
        <p:cNvPr id="1" name=""/>
        <p:cNvGrpSpPr/>
        <p:nvPr/>
      </p:nvGrpSpPr>
      <p:grpSpPr/>
      <p:sp>
        <p:nvSpPr>
          <p:cNvPr id="2" name="Title 1"/>
          <p:cNvSpPr>
            <a:spLocks noGrp="1"/>
          </p:cNvSpPr>
          <p:nvPr>
            <p:ph type="title"/>
          </p:nvPr>
        </p:nvSpPr>
        <p:spPr>
          <a:xfrm>
            <a:off x="838835" y="2766219"/>
            <a:ext cx="10515600" cy="1325563"/>
          </a:xfrm>
        </p:spPr>
        <p:txBody>
          <a:bodyPr/>
          <a:p>
            <a:pPr algn="ctr"/>
            <a:r>
              <a:rPr lang="en-US" sz="6600">
                <a:solidFill>
                  <a:schemeClr val="bg1"/>
                </a:solidFill>
                <a:latin typeface="Arial Black" panose="020B0A04020102020204" charset="0"/>
                <a:cs typeface="Arial Black" panose="020B0A04020102020204" charset="0"/>
              </a:rPr>
              <a:t>Konsumsi API di R</a:t>
            </a:r>
            <a:endParaRPr lang="en-US" sz="6600">
              <a:solidFill>
                <a:schemeClr val="bg1"/>
              </a:solidFill>
              <a:latin typeface="Arial Black" panose="020B0A04020102020204" charset="0"/>
              <a:cs typeface="Arial Black" panose="020B0A04020102020204" charset="0"/>
            </a:endParaRPr>
          </a:p>
        </p:txBody>
      </p:sp>
      <p:sp>
        <p:nvSpPr>
          <p:cNvPr id="3" name="Text Box 2"/>
          <p:cNvSpPr txBox="1"/>
          <p:nvPr/>
        </p:nvSpPr>
        <p:spPr>
          <a:xfrm>
            <a:off x="838200" y="4072890"/>
            <a:ext cx="10516235" cy="368300"/>
          </a:xfrm>
          <a:prstGeom prst="rect">
            <a:avLst/>
          </a:prstGeom>
          <a:noFill/>
        </p:spPr>
        <p:txBody>
          <a:bodyPr wrap="square" rtlCol="0">
            <a:spAutoFit/>
          </a:bodyPr>
          <a:p>
            <a:pPr algn="ctr"/>
            <a:r>
              <a:rPr lang="en-US">
                <a:solidFill>
                  <a:schemeClr val="bg1"/>
                </a:solidFill>
              </a:rPr>
              <a:t>https://covid19-public.digitalservice.id/api/v1/rekapitulasi/jabar/perminggu</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Membuat API Plumber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Tujuan</a:t>
            </a:r>
            <a:endParaRPr lang="en-US"/>
          </a:p>
        </p:txBody>
      </p:sp>
      <p:sp>
        <p:nvSpPr>
          <p:cNvPr id="4" name="Content Placeholder 3"/>
          <p:cNvSpPr>
            <a:spLocks noGrp="1"/>
          </p:cNvSpPr>
          <p:nvPr>
            <p:ph idx="1"/>
          </p:nvPr>
        </p:nvSpPr>
        <p:spPr/>
        <p:txBody>
          <a:bodyPr/>
          <a:p>
            <a:pPr marL="0" indent="0">
              <a:buNone/>
            </a:pPr>
            <a:r>
              <a:rPr lang="en-US"/>
              <a:t>Membuat  REST API data penerbangan.</a:t>
            </a:r>
            <a:endParaRPr lang="en-US"/>
          </a:p>
          <a:p>
            <a:pPr lvl="0"/>
            <a:r>
              <a:rPr lang="en-US"/>
              <a:t>Status API</a:t>
            </a:r>
            <a:endParaRPr lang="en-US"/>
          </a:p>
          <a:p>
            <a:pPr lvl="0"/>
            <a:r>
              <a:rPr lang="en-US"/>
              <a:t>Data Penerbangan</a:t>
            </a:r>
            <a:endParaRPr lang="en-US"/>
          </a:p>
          <a:p>
            <a:pPr lvl="0"/>
            <a:r>
              <a:rPr lang="en-US"/>
              <a:t>Data Cuaca</a:t>
            </a:r>
            <a:endParaRPr lang="en-US"/>
          </a:p>
          <a:p>
            <a:pPr lvl="0"/>
            <a:r>
              <a:rPr lang="en-US"/>
              <a:t>Data Bandara</a:t>
            </a:r>
            <a:endParaRPr lang="en-US"/>
          </a:p>
        </p:txBody>
      </p:sp>
      <p:pic>
        <p:nvPicPr>
          <p:cNvPr id="104" name="Picture 103"/>
          <p:cNvPicPr/>
          <p:nvPr/>
        </p:nvPicPr>
        <p:blipFill>
          <a:blip r:embed="rId1"/>
          <a:srcRect r="34445"/>
          <a:stretch>
            <a:fillRect/>
          </a:stretch>
        </p:blipFill>
        <p:spPr>
          <a:xfrm>
            <a:off x="6996430" y="0"/>
            <a:ext cx="5195570" cy="68586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API Plumber</a:t>
            </a:r>
            <a:endParaRPr lang="en-US"/>
          </a:p>
        </p:txBody>
      </p:sp>
      <p:pic>
        <p:nvPicPr>
          <p:cNvPr id="7" name="Content Placeholder 6"/>
          <p:cNvPicPr>
            <a:picLocks noChangeAspect="1"/>
          </p:cNvPicPr>
          <p:nvPr>
            <p:ph idx="1"/>
          </p:nvPr>
        </p:nvPicPr>
        <p:blipFill>
          <a:blip r:embed="rId1"/>
          <a:stretch>
            <a:fillRect/>
          </a:stretch>
        </p:blipFill>
        <p:spPr>
          <a:xfrm>
            <a:off x="2609850" y="1825625"/>
            <a:ext cx="6971030" cy="4351655"/>
          </a:xfrm>
          <a:prstGeom prst="rect">
            <a:avLst/>
          </a:prstGeom>
        </p:spPr>
      </p:pic>
      <p:pic>
        <p:nvPicPr>
          <p:cNvPr id="10" name="Picture 9"/>
          <p:cNvPicPr>
            <a:picLocks noChangeAspect="1"/>
          </p:cNvPicPr>
          <p:nvPr/>
        </p:nvPicPr>
        <p:blipFill>
          <a:blip r:embed="rId2"/>
          <a:stretch>
            <a:fillRect/>
          </a:stretch>
        </p:blipFill>
        <p:spPr>
          <a:xfrm>
            <a:off x="9033510" y="2570480"/>
            <a:ext cx="182880" cy="2737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310938 -0.0641667 " pathEditMode="relative" ptsTypes="">
                                      <p:cBhvr>
                                        <p:cTn id="6"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API Plumber</a:t>
            </a:r>
            <a:endParaRPr lang="en-US"/>
          </a:p>
        </p:txBody>
      </p:sp>
      <p:pic>
        <p:nvPicPr>
          <p:cNvPr id="4" name="Content Placeholder 3"/>
          <p:cNvPicPr>
            <a:picLocks noChangeAspect="1"/>
          </p:cNvPicPr>
          <p:nvPr>
            <p:ph idx="1"/>
          </p:nvPr>
        </p:nvPicPr>
        <p:blipFill>
          <a:blip r:embed="rId1"/>
          <a:stretch>
            <a:fillRect/>
          </a:stretch>
        </p:blipFill>
        <p:spPr>
          <a:xfrm>
            <a:off x="2667318" y="1825625"/>
            <a:ext cx="6857365" cy="435165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Deploy  API</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Deploy di RStudio Jobs</a:t>
            </a:r>
            <a:endParaRPr lang="en-US"/>
          </a:p>
        </p:txBody>
      </p:sp>
      <p:pic>
        <p:nvPicPr>
          <p:cNvPr id="2" name="Content Placeholder 1"/>
          <p:cNvPicPr>
            <a:picLocks noChangeAspect="1"/>
          </p:cNvPicPr>
          <p:nvPr>
            <p:ph idx="1"/>
          </p:nvPr>
        </p:nvPicPr>
        <p:blipFill>
          <a:blip r:embed="rId1"/>
          <a:srcRect l="29913" r="30343"/>
          <a:stretch>
            <a:fillRect/>
          </a:stretch>
        </p:blipFill>
        <p:spPr>
          <a:xfrm>
            <a:off x="8101965" y="635"/>
            <a:ext cx="4090035" cy="6864350"/>
          </a:xfrm>
          <a:prstGeom prst="rect">
            <a:avLst/>
          </a:prstGeom>
        </p:spPr>
      </p:pic>
      <p:sp>
        <p:nvSpPr>
          <p:cNvPr id="5" name="Text Box 4"/>
          <p:cNvSpPr txBox="1"/>
          <p:nvPr/>
        </p:nvSpPr>
        <p:spPr>
          <a:xfrm>
            <a:off x="880745" y="1722120"/>
            <a:ext cx="5866130" cy="368300"/>
          </a:xfrm>
          <a:prstGeom prst="rect">
            <a:avLst/>
          </a:prstGeom>
          <a:noFill/>
        </p:spPr>
        <p:txBody>
          <a:bodyPr wrap="square" rtlCol="0">
            <a:spAutoFit/>
          </a:bodyPr>
          <a:p>
            <a:r>
              <a:rPr lang="en-US"/>
              <a:t>Buat sebuah file script baru berisi </a:t>
            </a:r>
            <a:endParaRPr lang="en-US"/>
          </a:p>
        </p:txBody>
      </p:sp>
      <p:sp>
        <p:nvSpPr>
          <p:cNvPr id="6" name="Text Box 5"/>
          <p:cNvSpPr txBox="1"/>
          <p:nvPr/>
        </p:nvSpPr>
        <p:spPr>
          <a:xfrm>
            <a:off x="967105" y="2268855"/>
            <a:ext cx="5415280" cy="1599565"/>
          </a:xfrm>
          <a:prstGeom prst="rect">
            <a:avLst/>
          </a:prstGeom>
          <a:noFill/>
          <a:ln w="28575">
            <a:solidFill>
              <a:schemeClr val="accent1"/>
            </a:solidFill>
          </a:ln>
        </p:spPr>
        <p:txBody>
          <a:bodyPr wrap="square" rtlCol="0">
            <a:spAutoFit/>
          </a:bodyPr>
          <a:p>
            <a:r>
              <a:rPr lang="en-US" sz="1400">
                <a:latin typeface="Lucida Console" panose="020B0609040504020204" charset="0"/>
                <a:cs typeface="Lucida Console" panose="020B0609040504020204" charset="0"/>
              </a:rPr>
              <a:t>library(plumber)</a:t>
            </a:r>
            <a:endParaRPr lang="en-US" sz="1400">
              <a:latin typeface="Lucida Console" panose="020B0609040504020204" charset="0"/>
              <a:cs typeface="Lucida Console" panose="020B0609040504020204" charset="0"/>
            </a:endParaRPr>
          </a:p>
          <a:p>
            <a:endParaRPr lang="en-US" sz="1400">
              <a:latin typeface="Lucida Console" panose="020B0609040504020204" charset="0"/>
              <a:cs typeface="Lucida Console" panose="020B0609040504020204" charset="0"/>
            </a:endParaRPr>
          </a:p>
          <a:p>
            <a:r>
              <a:rPr lang="en-US" sz="1400">
                <a:latin typeface="Lucida Console" panose="020B0609040504020204" charset="0"/>
                <a:cs typeface="Lucida Console" panose="020B0609040504020204" charset="0"/>
              </a:rPr>
              <a:t># api &lt;- plumb(file = "flight_api.R")</a:t>
            </a:r>
            <a:endParaRPr lang="en-US" sz="1400">
              <a:latin typeface="Lucida Console" panose="020B0609040504020204" charset="0"/>
              <a:cs typeface="Lucida Console" panose="020B0609040504020204" charset="0"/>
            </a:endParaRPr>
          </a:p>
          <a:p>
            <a:r>
              <a:rPr lang="en-US" sz="1400">
                <a:latin typeface="Lucida Console" panose="020B0609040504020204" charset="0"/>
                <a:cs typeface="Lucida Console" panose="020B0609040504020204" charset="0"/>
              </a:rPr>
              <a:t># api$run(host = "0.0.0.0", port = 8080)</a:t>
            </a:r>
            <a:endParaRPr lang="en-US" sz="1400">
              <a:latin typeface="Lucida Console" panose="020B0609040504020204" charset="0"/>
              <a:cs typeface="Lucida Console" panose="020B0609040504020204" charset="0"/>
            </a:endParaRPr>
          </a:p>
          <a:p>
            <a:endParaRPr lang="en-US" sz="1400">
              <a:latin typeface="Lucida Console" panose="020B0609040504020204" charset="0"/>
              <a:cs typeface="Lucida Console" panose="020B0609040504020204" charset="0"/>
            </a:endParaRPr>
          </a:p>
          <a:p>
            <a:r>
              <a:rPr lang="en-US" sz="1400">
                <a:latin typeface="Lucida Console" panose="020B0609040504020204" charset="0"/>
                <a:cs typeface="Lucida Console" panose="020B0609040504020204" charset="0"/>
              </a:rPr>
              <a:t>pr(file = "flight_api.R") %&gt;% </a:t>
            </a:r>
            <a:endParaRPr lang="en-US" sz="1400">
              <a:latin typeface="Lucida Console" panose="020B0609040504020204" charset="0"/>
              <a:cs typeface="Lucida Console" panose="020B0609040504020204" charset="0"/>
            </a:endParaRPr>
          </a:p>
          <a:p>
            <a:r>
              <a:rPr lang="en-US" sz="1400">
                <a:latin typeface="Lucida Console" panose="020B0609040504020204" charset="0"/>
                <a:cs typeface="Lucida Console" panose="020B0609040504020204" charset="0"/>
              </a:rPr>
              <a:t>  pr_run(host = "0.0.0.0", port = 8080)</a:t>
            </a:r>
            <a:endParaRPr lang="en-US" sz="1400">
              <a:latin typeface="Lucida Console" panose="020B0609040504020204" charset="0"/>
              <a:cs typeface="Lucida Console" panose="020B0609040504020204" charset="0"/>
            </a:endParaRPr>
          </a:p>
        </p:txBody>
      </p:sp>
      <p:sp>
        <p:nvSpPr>
          <p:cNvPr id="7" name="Text Box 6"/>
          <p:cNvSpPr txBox="1"/>
          <p:nvPr/>
        </p:nvSpPr>
        <p:spPr>
          <a:xfrm>
            <a:off x="881380" y="3897630"/>
            <a:ext cx="6359525" cy="368300"/>
          </a:xfrm>
          <a:prstGeom prst="rect">
            <a:avLst/>
          </a:prstGeom>
          <a:noFill/>
        </p:spPr>
        <p:txBody>
          <a:bodyPr wrap="square" rtlCol="0">
            <a:spAutoFit/>
          </a:bodyPr>
          <a:p>
            <a:r>
              <a:rPr lang="en-US"/>
              <a:t>Simpan di lokasi folder yang sama dengan script API (flight_api.R).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9494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31863"/>
            <a:ext cx="9144000" cy="2387600"/>
          </a:xfrm>
        </p:spPr>
        <p:txBody>
          <a:bodyPr>
            <a:noAutofit/>
          </a:bodyPr>
          <a:lstStyle/>
          <a:p>
            <a:r>
              <a:rPr lang="en-US" sz="6600" b="1" dirty="0">
                <a:solidFill>
                  <a:srgbClr val="00FFA3"/>
                </a:solidFill>
                <a:latin typeface="Arial Black" panose="020B0A04020102020204" charset="0"/>
                <a:cs typeface="Arial Black" panose="020B0A04020102020204" charset="0"/>
              </a:rPr>
              <a:t>Membuat REST API </a:t>
            </a:r>
            <a:br>
              <a:rPr lang="en-US" sz="6600" b="1" dirty="0">
                <a:solidFill>
                  <a:srgbClr val="00FFA3"/>
                </a:solidFill>
                <a:latin typeface="Arial Black" panose="020B0A04020102020204" charset="0"/>
                <a:cs typeface="Arial Black" panose="020B0A04020102020204" charset="0"/>
              </a:rPr>
            </a:br>
            <a:r>
              <a:rPr lang="en-US" sz="6600" b="1" dirty="0">
                <a:solidFill>
                  <a:srgbClr val="00FFA3"/>
                </a:solidFill>
                <a:latin typeface="Arial Black" panose="020B0A04020102020204" charset="0"/>
                <a:cs typeface="Arial Black" panose="020B0A04020102020204" charset="0"/>
              </a:rPr>
              <a:t>Menggunakan</a:t>
            </a:r>
            <a:endParaRPr lang="en-US" sz="6600" b="1" dirty="0">
              <a:solidFill>
                <a:srgbClr val="00FFA3"/>
              </a:solidFill>
              <a:latin typeface="Arial Black" panose="020B0A04020102020204" charset="0"/>
              <a:cs typeface="Arial Black" panose="020B0A04020102020204" charset="0"/>
            </a:endParaRPr>
          </a:p>
        </p:txBody>
      </p:sp>
      <p:pic>
        <p:nvPicPr>
          <p:cNvPr id="4" name="Picture 3" descr="plumber"/>
          <p:cNvPicPr>
            <a:picLocks noChangeAspect="1"/>
          </p:cNvPicPr>
          <p:nvPr/>
        </p:nvPicPr>
        <p:blipFill>
          <a:blip r:embed="rId1"/>
          <a:stretch>
            <a:fillRect/>
          </a:stretch>
        </p:blipFill>
        <p:spPr>
          <a:xfrm>
            <a:off x="4710182" y="3289300"/>
            <a:ext cx="2771635" cy="3200400"/>
          </a:xfrm>
          <a:prstGeom prst="rect">
            <a:avLst/>
          </a:prstGeom>
        </p:spPr>
      </p:pic>
      <p:pic>
        <p:nvPicPr>
          <p:cNvPr id="5" name="Picture 4"/>
          <p:cNvPicPr>
            <a:picLocks noChangeAspect="1"/>
          </p:cNvPicPr>
          <p:nvPr/>
        </p:nvPicPr>
        <p:blipFill>
          <a:blip r:embed="rId2"/>
          <a:stretch>
            <a:fillRect/>
          </a:stretch>
        </p:blipFill>
        <p:spPr>
          <a:xfrm>
            <a:off x="5236210" y="3226435"/>
            <a:ext cx="1097280" cy="1548891"/>
          </a:xfrm>
          <a:prstGeom prst="rect">
            <a:avLst/>
          </a:prstGeom>
        </p:spPr>
      </p:pic>
      <p:sp>
        <p:nvSpPr>
          <p:cNvPr id="3" name="Text Box 2"/>
          <p:cNvSpPr txBox="1"/>
          <p:nvPr/>
        </p:nvSpPr>
        <p:spPr>
          <a:xfrm>
            <a:off x="8444865" y="6243320"/>
            <a:ext cx="2820670" cy="398780"/>
          </a:xfrm>
          <a:prstGeom prst="rect">
            <a:avLst/>
          </a:prstGeom>
          <a:noFill/>
        </p:spPr>
        <p:txBody>
          <a:bodyPr wrap="square" rtlCol="0">
            <a:spAutoFit/>
          </a:bodyPr>
          <a:p>
            <a:pPr algn="r"/>
            <a:r>
              <a:rPr lang="en-US" sz="1000">
                <a:solidFill>
                  <a:schemeClr val="bg1">
                    <a:lumMod val="95000"/>
                  </a:schemeClr>
                </a:solidFill>
              </a:rPr>
              <a:t>Terinspirasi dari James Blair </a:t>
            </a:r>
            <a:endParaRPr lang="en-US" sz="1000">
              <a:solidFill>
                <a:schemeClr val="bg1">
                  <a:lumMod val="95000"/>
                </a:schemeClr>
              </a:solidFill>
            </a:endParaRPr>
          </a:p>
          <a:p>
            <a:pPr algn="r"/>
            <a:r>
              <a:rPr lang="en-US" sz="1000">
                <a:solidFill>
                  <a:schemeClr val="bg1">
                    <a:lumMod val="95000"/>
                  </a:schemeClr>
                </a:solidFill>
              </a:rPr>
              <a:t>(Webinar 28 Oktober 2020)</a:t>
            </a:r>
            <a:endParaRPr lang="en-US" sz="1000">
              <a:solidFill>
                <a:schemeClr val="bg1">
                  <a:lumMod val="95000"/>
                </a:schemeClr>
              </a:solidFill>
            </a:endParaRPr>
          </a:p>
        </p:txBody>
      </p:sp>
      <p:sp>
        <p:nvSpPr>
          <p:cNvPr id="6" name="Text Box 5"/>
          <p:cNvSpPr txBox="1"/>
          <p:nvPr/>
        </p:nvSpPr>
        <p:spPr>
          <a:xfrm>
            <a:off x="5721985" y="5738495"/>
            <a:ext cx="1169035" cy="368300"/>
          </a:xfrm>
          <a:prstGeom prst="rect">
            <a:avLst/>
          </a:prstGeom>
          <a:noFill/>
        </p:spPr>
        <p:txBody>
          <a:bodyPr wrap="square" rtlCol="0">
            <a:spAutoFit/>
          </a:bodyPr>
          <a:p>
            <a:r>
              <a:rPr lang="en-US">
                <a:solidFill>
                  <a:schemeClr val="bg1"/>
                </a:solidFill>
              </a:rPr>
              <a:t>v1.1.0</a:t>
            </a:r>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1585" y="365125"/>
            <a:ext cx="5663565" cy="1325880"/>
          </a:xfrm>
        </p:spPr>
        <p:txBody>
          <a:bodyPr/>
          <a:p>
            <a:r>
              <a:rPr lang="en-US">
                <a:latin typeface="Arial Black" panose="020B0A04020102020204" charset="0"/>
                <a:cs typeface="Arial Black" panose="020B0A04020102020204" charset="0"/>
              </a:rPr>
              <a:t>Outline</a:t>
            </a:r>
            <a:endParaRPr lang="en-US">
              <a:latin typeface="Arial Black" panose="020B0A04020102020204" charset="0"/>
              <a:cs typeface="Arial Black" panose="020B0A04020102020204" charset="0"/>
            </a:endParaRPr>
          </a:p>
        </p:txBody>
      </p:sp>
      <p:sp>
        <p:nvSpPr>
          <p:cNvPr id="3" name="Content Placeholder 2"/>
          <p:cNvSpPr>
            <a:spLocks noGrp="1"/>
          </p:cNvSpPr>
          <p:nvPr>
            <p:ph sz="half" idx="1"/>
          </p:nvPr>
        </p:nvSpPr>
        <p:spPr>
          <a:xfrm>
            <a:off x="1251585" y="1758950"/>
            <a:ext cx="5662930" cy="2994660"/>
          </a:xfrm>
        </p:spPr>
        <p:txBody>
          <a:bodyPr/>
          <a:p>
            <a:pPr>
              <a:lnSpc>
                <a:spcPct val="80000"/>
              </a:lnSpc>
            </a:pPr>
            <a:r>
              <a:rPr lang="en-US" sz="4800">
                <a:sym typeface="+mn-ea"/>
              </a:rPr>
              <a:t>Function di R</a:t>
            </a:r>
            <a:endParaRPr lang="en-US" sz="4800">
              <a:sym typeface="+mn-ea"/>
            </a:endParaRPr>
          </a:p>
          <a:p>
            <a:pPr>
              <a:lnSpc>
                <a:spcPct val="80000"/>
              </a:lnSpc>
            </a:pPr>
            <a:r>
              <a:rPr lang="en-US" sz="4800">
                <a:sym typeface="+mn-ea"/>
              </a:rPr>
              <a:t>Apa itu REST API?</a:t>
            </a:r>
            <a:endParaRPr lang="en-US" sz="4800">
              <a:sym typeface="+mn-ea"/>
            </a:endParaRPr>
          </a:p>
          <a:p>
            <a:pPr>
              <a:lnSpc>
                <a:spcPct val="80000"/>
              </a:lnSpc>
            </a:pPr>
            <a:r>
              <a:rPr lang="en-US" sz="4800"/>
              <a:t>Membuat API</a:t>
            </a:r>
            <a:endParaRPr lang="en-US" sz="4800"/>
          </a:p>
          <a:p>
            <a:pPr>
              <a:lnSpc>
                <a:spcPct val="80000"/>
              </a:lnSpc>
            </a:pPr>
            <a:r>
              <a:rPr lang="en-US" sz="4800"/>
              <a:t>Deploy API</a:t>
            </a:r>
            <a:endParaRPr lang="en-US" sz="4800"/>
          </a:p>
          <a:p>
            <a:pPr>
              <a:lnSpc>
                <a:spcPct val="80000"/>
              </a:lnSpc>
            </a:pPr>
            <a:endParaRPr lang="en-US" sz="4800"/>
          </a:p>
        </p:txBody>
      </p:sp>
      <p:pic>
        <p:nvPicPr>
          <p:cNvPr id="7" name="Picture 6"/>
          <p:cNvPicPr>
            <a:picLocks noChangeAspect="1"/>
          </p:cNvPicPr>
          <p:nvPr/>
        </p:nvPicPr>
        <p:blipFill>
          <a:blip r:embed="rId1"/>
          <a:stretch>
            <a:fillRect/>
          </a:stretch>
        </p:blipFill>
        <p:spPr>
          <a:xfrm>
            <a:off x="7743190" y="0"/>
            <a:ext cx="5488940" cy="6858000"/>
          </a:xfrm>
          <a:prstGeom prst="rect">
            <a:avLst/>
          </a:prstGeom>
        </p:spPr>
      </p:pic>
      <p:sp>
        <p:nvSpPr>
          <p:cNvPr id="8" name="Text Box 7"/>
          <p:cNvSpPr txBox="1"/>
          <p:nvPr/>
        </p:nvSpPr>
        <p:spPr>
          <a:xfrm>
            <a:off x="7743190" y="6612890"/>
            <a:ext cx="1236345" cy="245110"/>
          </a:xfrm>
          <a:prstGeom prst="rect">
            <a:avLst/>
          </a:prstGeom>
          <a:noFill/>
        </p:spPr>
        <p:txBody>
          <a:bodyPr wrap="square" rtlCol="0">
            <a:spAutoFit/>
          </a:bodyPr>
          <a:p>
            <a:r>
              <a:rPr lang="en-US" sz="1000"/>
              <a:t>Victor - Unsplash</a:t>
            </a:r>
            <a:endParaRPr lang="en-US" sz="1000"/>
          </a:p>
        </p:txBody>
      </p:sp>
      <p:sp>
        <p:nvSpPr>
          <p:cNvPr id="4" name="Text Box 3"/>
          <p:cNvSpPr txBox="1"/>
          <p:nvPr/>
        </p:nvSpPr>
        <p:spPr>
          <a:xfrm>
            <a:off x="2820670" y="5116830"/>
            <a:ext cx="4093210" cy="645160"/>
          </a:xfrm>
          <a:prstGeom prst="rect">
            <a:avLst/>
          </a:prstGeom>
          <a:noFill/>
        </p:spPr>
        <p:txBody>
          <a:bodyPr wrap="square" rtlCol="0">
            <a:spAutoFit/>
          </a:bodyPr>
          <a:p>
            <a:pPr algn="ctr"/>
            <a:r>
              <a:rPr lang="en-US"/>
              <a:t>Package: </a:t>
            </a:r>
            <a:endParaRPr lang="en-US"/>
          </a:p>
          <a:p>
            <a:pPr algn="ctr"/>
            <a:r>
              <a:rPr lang="en-US"/>
              <a:t>plumber, dplyr, </a:t>
            </a:r>
            <a:r>
              <a:rPr lang="en-US">
                <a:sym typeface="+mn-ea"/>
              </a:rPr>
              <a:t>nycflights13, dan </a:t>
            </a:r>
            <a:r>
              <a:rPr lang="en-US"/>
              <a:t>jsonlite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Function</a:t>
            </a:r>
            <a:endParaRPr lang="en-US"/>
          </a:p>
        </p:txBody>
      </p:sp>
      <p:sp>
        <p:nvSpPr>
          <p:cNvPr id="6" name="Text Placeholder 5"/>
          <p:cNvSpPr>
            <a:spLocks noGrp="1"/>
          </p:cNvSpPr>
          <p:nvPr>
            <p:ph type="body" idx="1"/>
          </p:nvPr>
        </p:nvSpPr>
        <p:spPr>
          <a:xfrm>
            <a:off x="831850" y="4589463"/>
            <a:ext cx="10515600" cy="1500187"/>
          </a:xfrm>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Function di R</a:t>
            </a:r>
            <a:endParaRPr lang="en-US">
              <a:latin typeface="Arial Black" panose="020B0A04020102020204" charset="0"/>
              <a:cs typeface="Arial Black" panose="020B0A04020102020204" charset="0"/>
            </a:endParaRPr>
          </a:p>
        </p:txBody>
      </p:sp>
      <p:sp>
        <p:nvSpPr>
          <p:cNvPr id="3" name="Content Placeholder 2"/>
          <p:cNvSpPr>
            <a:spLocks noGrp="1"/>
          </p:cNvSpPr>
          <p:nvPr>
            <p:ph sz="half" idx="1"/>
          </p:nvPr>
        </p:nvSpPr>
        <p:spPr/>
        <p:txBody>
          <a:bodyPr/>
          <a:p>
            <a:r>
              <a:rPr lang="en-US"/>
              <a:t>Kumpulan perintah untuk menjalankan tugas spesifik.</a:t>
            </a:r>
            <a:endParaRPr lang="en-US"/>
          </a:p>
          <a:p>
            <a:r>
              <a:rPr lang="en-US"/>
              <a:t>Biasanya untuk melakukan sesuatu secara rutin.</a:t>
            </a:r>
            <a:endParaRPr lang="en-US"/>
          </a:p>
          <a:p>
            <a:r>
              <a:rPr lang="en-US"/>
              <a:t>Terdiri dari input (</a:t>
            </a:r>
            <a:r>
              <a:rPr lang="en-US" i="1"/>
              <a:t>argument</a:t>
            </a:r>
            <a:r>
              <a:rPr lang="en-US"/>
              <a:t>), proses, dan output.</a:t>
            </a:r>
            <a:endParaRPr lang="en-US"/>
          </a:p>
        </p:txBody>
      </p:sp>
      <p:pic>
        <p:nvPicPr>
          <p:cNvPr id="5" name="Content Placeholder 4"/>
          <p:cNvPicPr>
            <a:picLocks noChangeAspect="1"/>
          </p:cNvPicPr>
          <p:nvPr>
            <p:ph sz="half" idx="2"/>
          </p:nvPr>
        </p:nvPicPr>
        <p:blipFill>
          <a:blip r:embed="rId1"/>
          <a:stretch>
            <a:fillRect/>
          </a:stretch>
        </p:blipFill>
        <p:spPr>
          <a:xfrm>
            <a:off x="7644765" y="0"/>
            <a:ext cx="4547235" cy="6862445"/>
          </a:xfrm>
          <a:prstGeom prst="rect">
            <a:avLst/>
          </a:prstGeom>
        </p:spPr>
      </p:pic>
      <p:sp>
        <p:nvSpPr>
          <p:cNvPr id="8" name="Text Box 7"/>
          <p:cNvSpPr txBox="1"/>
          <p:nvPr/>
        </p:nvSpPr>
        <p:spPr>
          <a:xfrm>
            <a:off x="7714615" y="6141720"/>
            <a:ext cx="1511935" cy="245110"/>
          </a:xfrm>
          <a:prstGeom prst="rect">
            <a:avLst/>
          </a:prstGeom>
          <a:noFill/>
        </p:spPr>
        <p:txBody>
          <a:bodyPr wrap="square" rtlCol="0">
            <a:spAutoFit/>
          </a:bodyPr>
          <a:p>
            <a:r>
              <a:rPr lang="en-US" sz="1000"/>
              <a:t>Paul Teysen - Unsplash</a:t>
            </a:r>
            <a:endParaRPr lang="en-US"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atin typeface="Arial Black" panose="020B0A04020102020204" charset="0"/>
                <a:cs typeface="Arial Black" panose="020B0A04020102020204" charset="0"/>
              </a:rPr>
              <a:t>Membuat Function</a:t>
            </a:r>
            <a:endParaRPr lang="en-US">
              <a:latin typeface="Arial Black" panose="020B0A04020102020204" charset="0"/>
              <a:cs typeface="Arial Black" panose="020B0A04020102020204" charset="0"/>
            </a:endParaRPr>
          </a:p>
        </p:txBody>
      </p:sp>
      <p:sp>
        <p:nvSpPr>
          <p:cNvPr id="6" name="Text Box 5"/>
          <p:cNvSpPr txBox="1"/>
          <p:nvPr/>
        </p:nvSpPr>
        <p:spPr>
          <a:xfrm>
            <a:off x="921385" y="1623060"/>
            <a:ext cx="10462895" cy="1753235"/>
          </a:xfrm>
          <a:prstGeom prst="rect">
            <a:avLst/>
          </a:prstGeom>
          <a:noFill/>
          <a:ln>
            <a:solidFill>
              <a:srgbClr val="002060"/>
            </a:solidFill>
          </a:ln>
        </p:spPr>
        <p:txBody>
          <a:bodyPr wrap="square" rtlCol="0">
            <a:spAutoFit/>
          </a:bodyPr>
          <a:p>
            <a:r>
              <a:rPr lang="en-US"/>
              <a:t>func_nm &lt;- function(argumen1, argumen2, ...){</a:t>
            </a:r>
            <a:endParaRPr lang="en-US"/>
          </a:p>
          <a:p>
            <a:pPr marL="530860"/>
            <a:r>
              <a:rPr lang="en-US"/>
              <a:t>hasil1 &lt;- perintah1</a:t>
            </a:r>
            <a:endParaRPr lang="en-US"/>
          </a:p>
          <a:p>
            <a:pPr marL="530860"/>
            <a:r>
              <a:rPr lang="en-US"/>
              <a:t>hasil2 &lt;- perintah2</a:t>
            </a:r>
            <a:endParaRPr lang="en-US"/>
          </a:p>
          <a:p>
            <a:pPr marL="530860"/>
            <a:r>
              <a:rPr lang="en-US"/>
              <a:t>hasil_akhir &lt;- perintah3</a:t>
            </a:r>
            <a:endParaRPr lang="en-US"/>
          </a:p>
          <a:p>
            <a:pPr marL="530860"/>
            <a:r>
              <a:rPr lang="en-US"/>
              <a:t>return(hasil_akhir)</a:t>
            </a:r>
            <a:endParaRPr lang="en-US"/>
          </a:p>
          <a:p>
            <a:r>
              <a:rPr lang="en-US"/>
              <a:t>}</a:t>
            </a:r>
            <a:endParaRPr lang="en-US"/>
          </a:p>
        </p:txBody>
      </p:sp>
      <mc:AlternateContent xmlns:mc="http://schemas.openxmlformats.org/markup-compatibility/2006">
        <mc:Choice xmlns:a14="http://schemas.microsoft.com/office/drawing/2010/main" Requires="a14">
          <p:sp>
            <p:nvSpPr>
              <p:cNvPr id="8" name="Text Box 7"/>
              <p:cNvSpPr txBox="1"/>
              <p:nvPr/>
            </p:nvSpPr>
            <p:spPr>
              <a:xfrm>
                <a:off x="921385" y="3853815"/>
                <a:ext cx="2534285" cy="888365"/>
              </a:xfrm>
              <a:prstGeom prst="rect">
                <a:avLst/>
              </a:prstGeom>
              <a:noFill/>
              <a:ln>
                <a:solidFill>
                  <a:schemeClr val="accent2"/>
                </a:solidFill>
              </a:ln>
            </p:spPr>
            <p:txBody>
              <a:bodyPr wrap="square" rtlCol="0">
                <a:spAutoFit/>
              </a:bodyPr>
              <a:p>
                <a:r>
                  <a:rPr lang="en-US"/>
                  <a:t>Luas segitiga sama kaki: </a:t>
                </a:r>
                <a:endParaRPr lang="en-US"/>
              </a:p>
              <a:p>
                <a14:m>
                  <m:oMathPara xmlns:m="http://schemas.openxmlformats.org/officeDocument/2006/math">
                    <m:oMathParaPr>
                      <m:jc m:val="centerGroup"/>
                    </m:oMathParaPr>
                    <m:oMath xmlns:m="http://schemas.openxmlformats.org/officeDocument/2006/math">
                      <m:r>
                        <m:rPr>
                          <m:sty m:val="p"/>
                        </m:rPr>
                        <a:rPr lang="en-US">
                          <a:latin typeface="Cambria Math" panose="02040503050406030204" charset="0"/>
                          <a:cs typeface="Cambria Math" panose="02040503050406030204" charset="0"/>
                        </a:rPr>
                        <m:t>luas</m:t>
                      </m:r>
                      <m:r>
                        <a:rPr lang="en-US">
                          <a:latin typeface="Cambria Math" panose="02040503050406030204" charset="0"/>
                          <a:ea typeface="MS Mincho" charset="0"/>
                          <a:cs typeface="Cambria Math" panose="02040503050406030204" charset="0"/>
                        </a:rPr>
                        <m:t>=</m:t>
                      </m:r>
                      <m:f>
                        <m:fPr>
                          <m:ctrlPr>
                            <a:rPr lang="en-US">
                              <a:latin typeface="Cambria Math" panose="02040503050406030204" charset="0"/>
                              <a:cs typeface="Cambria Math" panose="02040503050406030204" charset="0"/>
                            </a:rPr>
                          </m:ctrlPr>
                        </m:fPr>
                        <m:num>
                          <m:r>
                            <m:rPr>
                              <m:sty m:val="p"/>
                            </m:rPr>
                            <a:rPr lang="en-US">
                              <a:latin typeface="Cambria Math" panose="02040503050406030204" charset="0"/>
                              <a:cs typeface="Cambria Math" panose="02040503050406030204" charset="0"/>
                            </a:rPr>
                            <m:t>alas</m:t>
                          </m:r>
                          <m:r>
                            <a:rPr lang="en-US">
                              <a:latin typeface="Cambria Math" panose="02040503050406030204" charset="0"/>
                              <a:ea typeface="MS Mincho" charset="0"/>
                              <a:cs typeface="Cambria Math" panose="02040503050406030204" charset="0"/>
                            </a:rPr>
                            <m:t> </m:t>
                          </m:r>
                          <m:r>
                            <a:rPr lang="en-US">
                              <a:latin typeface="Cambria Math" panose="02040503050406030204" charset="0"/>
                              <a:ea typeface="MS Mincho" charset="0"/>
                              <a:cs typeface="Cambria Math" panose="02040503050406030204" charset="0"/>
                            </a:rPr>
                            <m:t>× </m:t>
                          </m:r>
                          <m:r>
                            <m:rPr>
                              <m:sty m:val="p"/>
                            </m:rPr>
                            <a:rPr lang="en-US">
                              <a:latin typeface="Cambria Math" panose="02040503050406030204" charset="0"/>
                              <a:cs typeface="Cambria Math" panose="02040503050406030204" charset="0"/>
                            </a:rPr>
                            <m:t>tinggi</m:t>
                          </m:r>
                        </m:num>
                        <m:den>
                          <m:r>
                            <a:rPr lang="en-US">
                              <a:latin typeface="Cambria Math" panose="02040503050406030204" charset="0"/>
                              <a:ea typeface="MS Mincho" charset="0"/>
                              <a:cs typeface="Cambria Math" panose="02040503050406030204" charset="0"/>
                            </a:rPr>
                            <m:t>2</m:t>
                          </m:r>
                        </m:den>
                      </m:f>
                    </m:oMath>
                  </m:oMathPara>
                </a14:m>
                <a:endParaRPr lang="en-US">
                  <a:latin typeface="+mj-lt"/>
                  <a:cs typeface="+mj-lt"/>
                </a:endParaRPr>
              </a:p>
            </p:txBody>
          </p:sp>
        </mc:Choice>
        <mc:Fallback>
          <p:sp>
            <p:nvSpPr>
              <p:cNvPr id="8" name="Text Box 7"/>
              <p:cNvSpPr txBox="1">
                <a:spLocks noRot="1" noChangeAspect="1" noMove="1" noResize="1" noEditPoints="1" noAdjustHandles="1" noChangeArrowheads="1" noChangeShapeType="1" noTextEdit="1"/>
              </p:cNvSpPr>
              <p:nvPr/>
            </p:nvSpPr>
            <p:spPr>
              <a:xfrm>
                <a:off x="921385" y="3853815"/>
                <a:ext cx="2534285" cy="888365"/>
              </a:xfrm>
              <a:prstGeom prst="rect">
                <a:avLst/>
              </a:prstGeom>
              <a:blipFill rotWithShape="1">
                <a:blip r:embed="rId1"/>
                <a:stretch>
                  <a:fillRect l="-200" t="-572" r="-175" b="-500"/>
                </a:stretch>
              </a:blipFill>
              <a:ln>
                <a:solidFill>
                  <a:schemeClr val="accent2"/>
                </a:solidFill>
              </a:ln>
            </p:spPr>
            <p:txBody>
              <a:bodyPr/>
              <a:lstStyle/>
              <a:p>
                <a:r>
                  <a:rPr lang="en-US" altLang="en-US">
                    <a:noFill/>
                  </a:rPr>
                  <a:t> </a:t>
                </a:r>
              </a:p>
            </p:txBody>
          </p:sp>
        </mc:Fallback>
      </mc:AlternateContent>
      <p:sp>
        <p:nvSpPr>
          <p:cNvPr id="9" name="Text Box 8"/>
          <p:cNvSpPr txBox="1"/>
          <p:nvPr/>
        </p:nvSpPr>
        <p:spPr>
          <a:xfrm>
            <a:off x="3848100" y="3853815"/>
            <a:ext cx="3693160" cy="1198880"/>
          </a:xfrm>
          <a:prstGeom prst="rect">
            <a:avLst/>
          </a:prstGeom>
          <a:noFill/>
          <a:ln>
            <a:solidFill>
              <a:schemeClr val="accent2"/>
            </a:solidFill>
          </a:ln>
        </p:spPr>
        <p:txBody>
          <a:bodyPr wrap="square" rtlCol="0" anchor="t">
            <a:spAutoFit/>
          </a:bodyPr>
          <a:p>
            <a:r>
              <a:rPr lang="en-US">
                <a:sym typeface="+mn-ea"/>
              </a:rPr>
              <a:t>luas_segitiga &lt;- function(alas, tinggi){</a:t>
            </a:r>
            <a:endParaRPr lang="en-US"/>
          </a:p>
          <a:p>
            <a:pPr marL="530860"/>
            <a:r>
              <a:rPr lang="en-US">
                <a:sym typeface="+mn-ea"/>
              </a:rPr>
              <a:t>luas &lt;- (alas * tinggi)/2</a:t>
            </a:r>
            <a:endParaRPr lang="en-US"/>
          </a:p>
          <a:p>
            <a:pPr marL="530860"/>
            <a:r>
              <a:rPr lang="en-US">
                <a:sym typeface="+mn-ea"/>
              </a:rPr>
              <a:t>return(luas)</a:t>
            </a:r>
            <a:endParaRPr lang="en-US"/>
          </a:p>
          <a:p>
            <a:r>
              <a:rPr lang="en-US">
                <a:sym typeface="+mn-ea"/>
              </a:rPr>
              <a:t>}</a:t>
            </a:r>
            <a:endParaRPr lang="en-US"/>
          </a:p>
        </p:txBody>
      </p:sp>
      <p:sp>
        <p:nvSpPr>
          <p:cNvPr id="10" name="Text Box 9"/>
          <p:cNvSpPr txBox="1"/>
          <p:nvPr/>
        </p:nvSpPr>
        <p:spPr>
          <a:xfrm>
            <a:off x="7933690" y="3853815"/>
            <a:ext cx="3450590" cy="645160"/>
          </a:xfrm>
          <a:prstGeom prst="rect">
            <a:avLst/>
          </a:prstGeom>
          <a:noFill/>
          <a:ln>
            <a:solidFill>
              <a:schemeClr val="accent2"/>
            </a:solidFill>
          </a:ln>
        </p:spPr>
        <p:txBody>
          <a:bodyPr wrap="square" rtlCol="0" anchor="t">
            <a:spAutoFit/>
          </a:bodyPr>
          <a:p>
            <a:r>
              <a:rPr lang="en-US">
                <a:sym typeface="+mn-ea"/>
              </a:rPr>
              <a:t>luas_segitiga(alas = 6, tinggi = 9)</a:t>
            </a:r>
            <a:endParaRPr lang="en-US">
              <a:sym typeface="+mn-ea"/>
            </a:endParaRPr>
          </a:p>
          <a:p>
            <a:r>
              <a:rPr lang="en-US" i="1"/>
              <a:t># [1] 27</a:t>
            </a:r>
            <a:endParaRPr lang="en-US" i="1"/>
          </a:p>
        </p:txBody>
      </p:sp>
      <p:sp>
        <p:nvSpPr>
          <p:cNvPr id="11" name="Text Box 10"/>
          <p:cNvSpPr txBox="1"/>
          <p:nvPr/>
        </p:nvSpPr>
        <p:spPr>
          <a:xfrm>
            <a:off x="7933690" y="4742180"/>
            <a:ext cx="3450590" cy="645160"/>
          </a:xfrm>
          <a:prstGeom prst="rect">
            <a:avLst/>
          </a:prstGeom>
          <a:noFill/>
          <a:ln>
            <a:solidFill>
              <a:schemeClr val="accent2"/>
            </a:solidFill>
          </a:ln>
        </p:spPr>
        <p:txBody>
          <a:bodyPr wrap="square" rtlCol="0" anchor="t">
            <a:spAutoFit/>
          </a:bodyPr>
          <a:p>
            <a:r>
              <a:rPr lang="en-US">
                <a:sym typeface="+mn-ea"/>
              </a:rPr>
              <a:t>luas_segitiga(5, 10)</a:t>
            </a:r>
            <a:endParaRPr lang="en-US">
              <a:sym typeface="+mn-ea"/>
            </a:endParaRPr>
          </a:p>
          <a:p>
            <a:r>
              <a:rPr lang="en-US" i="1"/>
              <a:t># [1] 25</a:t>
            </a:r>
            <a:endParaRPr lang="en-US" i="1"/>
          </a:p>
        </p:txBody>
      </p:sp>
      <p:sp>
        <p:nvSpPr>
          <p:cNvPr id="12" name="Text Box 11"/>
          <p:cNvSpPr txBox="1"/>
          <p:nvPr/>
        </p:nvSpPr>
        <p:spPr>
          <a:xfrm>
            <a:off x="921385" y="5015865"/>
            <a:ext cx="2534285" cy="1476375"/>
          </a:xfrm>
          <a:prstGeom prst="rect">
            <a:avLst/>
          </a:prstGeom>
          <a:noFill/>
          <a:ln>
            <a:solidFill>
              <a:schemeClr val="accent2"/>
            </a:solidFill>
          </a:ln>
        </p:spPr>
        <p:txBody>
          <a:bodyPr wrap="square" rtlCol="0" anchor="t">
            <a:spAutoFit/>
          </a:bodyPr>
          <a:p>
            <a:r>
              <a:rPr lang="en-US">
                <a:sym typeface="+mn-ea"/>
              </a:rPr>
              <a:t>alas &lt;- 6</a:t>
            </a:r>
            <a:endParaRPr lang="en-US">
              <a:sym typeface="+mn-ea"/>
            </a:endParaRPr>
          </a:p>
          <a:p>
            <a:r>
              <a:rPr lang="en-US">
                <a:sym typeface="+mn-ea"/>
              </a:rPr>
              <a:t>tinggi &lt;- 9</a:t>
            </a:r>
            <a:endParaRPr lang="en-US">
              <a:sym typeface="+mn-ea"/>
            </a:endParaRPr>
          </a:p>
          <a:p>
            <a:r>
              <a:rPr lang="en-US">
                <a:sym typeface="+mn-ea"/>
              </a:rPr>
              <a:t>luas &lt;- (alas*tinggi)/2</a:t>
            </a:r>
            <a:endParaRPr lang="en-US">
              <a:sym typeface="+mn-ea"/>
            </a:endParaRPr>
          </a:p>
          <a:p>
            <a:r>
              <a:rPr lang="en-US">
                <a:sym typeface="+mn-ea"/>
              </a:rPr>
              <a:t>luas</a:t>
            </a:r>
            <a:endParaRPr lang="en-US">
              <a:sym typeface="+mn-ea"/>
            </a:endParaRPr>
          </a:p>
          <a:p>
            <a:r>
              <a:rPr lang="en-US" i="1"/>
              <a:t># [1] 27</a:t>
            </a:r>
            <a:endParaRPr lang="en-US" i="1"/>
          </a:p>
        </p:txBody>
      </p:sp>
      <p:sp>
        <p:nvSpPr>
          <p:cNvPr id="13" name="Text Box 12"/>
          <p:cNvSpPr txBox="1"/>
          <p:nvPr/>
        </p:nvSpPr>
        <p:spPr>
          <a:xfrm>
            <a:off x="3848100" y="5293360"/>
            <a:ext cx="3693160" cy="1198880"/>
          </a:xfrm>
          <a:prstGeom prst="rect">
            <a:avLst/>
          </a:prstGeom>
          <a:noFill/>
          <a:ln>
            <a:solidFill>
              <a:schemeClr val="accent2"/>
            </a:solidFill>
          </a:ln>
        </p:spPr>
        <p:txBody>
          <a:bodyPr wrap="square" rtlCol="0" anchor="t">
            <a:spAutoFit/>
          </a:bodyPr>
          <a:p>
            <a:r>
              <a:rPr lang="en-US">
                <a:sym typeface="+mn-ea"/>
              </a:rPr>
              <a:t>luas_segitiga &lt;- \(alas, tinggi){</a:t>
            </a:r>
            <a:endParaRPr lang="en-US"/>
          </a:p>
          <a:p>
            <a:pPr marL="530860"/>
            <a:r>
              <a:rPr lang="en-US">
                <a:sym typeface="+mn-ea"/>
              </a:rPr>
              <a:t>luas &lt;- (alas * tinggi)/2</a:t>
            </a:r>
            <a:endParaRPr lang="en-US"/>
          </a:p>
          <a:p>
            <a:pPr marL="530860"/>
            <a:r>
              <a:rPr lang="en-US">
                <a:sym typeface="+mn-ea"/>
              </a:rPr>
              <a:t>return(luas)</a:t>
            </a:r>
            <a:endParaRPr lang="en-US"/>
          </a:p>
          <a:p>
            <a:r>
              <a:rPr lang="en-US">
                <a:sym typeface="+mn-ea"/>
              </a:rPr>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REST API</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sym typeface="+mn-ea"/>
              </a:rPr>
              <a:t>Apa itu REST API?</a:t>
            </a:r>
            <a:endParaRPr lang="en-US" b="1">
              <a:latin typeface="Arial Black" panose="020B0A04020102020204" charset="0"/>
              <a:cs typeface="Arial Black" panose="020B0A04020102020204" charset="0"/>
            </a:endParaRPr>
          </a:p>
        </p:txBody>
      </p:sp>
      <p:sp>
        <p:nvSpPr>
          <p:cNvPr id="3" name="Content Placeholder 2"/>
          <p:cNvSpPr>
            <a:spLocks noGrp="1"/>
          </p:cNvSpPr>
          <p:nvPr>
            <p:ph sz="half" idx="1"/>
          </p:nvPr>
        </p:nvSpPr>
        <p:spPr>
          <a:xfrm>
            <a:off x="4057650" y="1825625"/>
            <a:ext cx="5181600" cy="4351338"/>
          </a:xfrm>
        </p:spPr>
        <p:txBody>
          <a:bodyPr/>
          <a:p>
            <a:r>
              <a:rPr lang="en-US" b="1"/>
              <a:t>A</a:t>
            </a:r>
            <a:r>
              <a:rPr lang="en-US"/>
              <a:t>pplication </a:t>
            </a:r>
            <a:r>
              <a:rPr lang="en-US" b="1"/>
              <a:t>P</a:t>
            </a:r>
            <a:r>
              <a:rPr lang="en-US"/>
              <a:t>rogramming </a:t>
            </a:r>
            <a:r>
              <a:rPr lang="en-US" b="1"/>
              <a:t>I</a:t>
            </a:r>
            <a:r>
              <a:rPr lang="en-US"/>
              <a:t>nterface (API): sekumpulan fungsi untuk membuat perangkat lunak (</a:t>
            </a:r>
            <a:r>
              <a:rPr lang="en-US" i="1"/>
              <a:t>wikipedia</a:t>
            </a:r>
            <a:r>
              <a:rPr lang="en-US"/>
              <a:t>)</a:t>
            </a:r>
            <a:endParaRPr lang="en-US"/>
          </a:p>
          <a:p>
            <a:r>
              <a:rPr lang="en-US"/>
              <a:t>Mengintegrasikan dan mengizinkan dua aplikasi yang berbeda untuk saling berkomunikasi. </a:t>
            </a:r>
            <a:endParaRPr lang="en-US"/>
          </a:p>
          <a:p>
            <a:r>
              <a:rPr lang="en-US"/>
              <a:t>Sisi </a:t>
            </a:r>
            <a:r>
              <a:rPr lang="en-US" i="1"/>
              <a:t>client </a:t>
            </a:r>
            <a:r>
              <a:rPr lang="en-US"/>
              <a:t>mengirim </a:t>
            </a:r>
            <a:r>
              <a:rPr lang="en-US" i="1"/>
              <a:t>request</a:t>
            </a:r>
            <a:r>
              <a:rPr lang="en-US"/>
              <a:t>, dan sisi server mengirim </a:t>
            </a:r>
            <a:r>
              <a:rPr lang="en-US" i="1"/>
              <a:t>response</a:t>
            </a:r>
            <a:r>
              <a:rPr lang="en-US"/>
              <a:t>. </a:t>
            </a:r>
            <a:endParaRPr lang="en-US"/>
          </a:p>
          <a:p>
            <a:endParaRPr lang="en-US"/>
          </a:p>
        </p:txBody>
      </p:sp>
      <p:grpSp>
        <p:nvGrpSpPr>
          <p:cNvPr id="5" name="Group 4"/>
          <p:cNvGrpSpPr/>
          <p:nvPr/>
        </p:nvGrpSpPr>
        <p:grpSpPr>
          <a:xfrm>
            <a:off x="802005" y="4256405"/>
            <a:ext cx="3307080" cy="1917700"/>
            <a:chOff x="10066" y="1259"/>
            <a:chExt cx="5208" cy="3020"/>
          </a:xfrm>
        </p:grpSpPr>
        <p:sp>
          <p:nvSpPr>
            <p:cNvPr id="6" name="Text Box 5"/>
            <p:cNvSpPr txBox="1"/>
            <p:nvPr/>
          </p:nvSpPr>
          <p:spPr>
            <a:xfrm>
              <a:off x="10066" y="1259"/>
              <a:ext cx="907" cy="3021"/>
            </a:xfrm>
            <a:prstGeom prst="rect">
              <a:avLst/>
            </a:prstGeom>
            <a:noFill/>
            <a:ln>
              <a:noFill/>
            </a:ln>
          </p:spPr>
          <p:txBody>
            <a:bodyPr wrap="square" rtlCol="0">
              <a:spAutoFit/>
            </a:bodyPr>
            <a:p>
              <a:pPr algn="r">
                <a:lnSpc>
                  <a:spcPct val="60000"/>
                </a:lnSpc>
              </a:pPr>
              <a:r>
                <a:rPr lang="en-US" sz="6600" b="1">
                  <a:solidFill>
                    <a:schemeClr val="accent2"/>
                  </a:solidFill>
                </a:rPr>
                <a:t>A</a:t>
              </a:r>
              <a:endParaRPr lang="en-US" sz="6600" b="1">
                <a:solidFill>
                  <a:schemeClr val="accent2"/>
                </a:solidFill>
              </a:endParaRPr>
            </a:p>
            <a:p>
              <a:pPr algn="r">
                <a:lnSpc>
                  <a:spcPct val="60000"/>
                </a:lnSpc>
              </a:pPr>
              <a:r>
                <a:rPr lang="en-US" sz="6600" b="1">
                  <a:solidFill>
                    <a:schemeClr val="accent2"/>
                  </a:solidFill>
                </a:rPr>
                <a:t>P</a:t>
              </a:r>
              <a:endParaRPr lang="en-US" sz="6600" b="1">
                <a:solidFill>
                  <a:schemeClr val="accent2"/>
                </a:solidFill>
              </a:endParaRPr>
            </a:p>
            <a:p>
              <a:pPr algn="r">
                <a:lnSpc>
                  <a:spcPct val="60000"/>
                </a:lnSpc>
              </a:pPr>
              <a:r>
                <a:rPr lang="en-US" sz="6600" b="1">
                  <a:solidFill>
                    <a:schemeClr val="accent2"/>
                  </a:solidFill>
                </a:rPr>
                <a:t>I</a:t>
              </a:r>
              <a:endParaRPr lang="en-US" sz="6600" b="1">
                <a:solidFill>
                  <a:schemeClr val="accent2"/>
                </a:solidFill>
              </a:endParaRPr>
            </a:p>
          </p:txBody>
        </p:sp>
        <p:sp>
          <p:nvSpPr>
            <p:cNvPr id="7" name="Text Box 6"/>
            <p:cNvSpPr txBox="1"/>
            <p:nvPr/>
          </p:nvSpPr>
          <p:spPr>
            <a:xfrm>
              <a:off x="10792" y="1458"/>
              <a:ext cx="4483" cy="822"/>
            </a:xfrm>
            <a:prstGeom prst="rect">
              <a:avLst/>
            </a:prstGeom>
            <a:noFill/>
          </p:spPr>
          <p:txBody>
            <a:bodyPr wrap="square" rtlCol="0">
              <a:spAutoFit/>
            </a:bodyPr>
            <a:p>
              <a:r>
                <a:rPr lang="en-US" sz="2800"/>
                <a:t>pplication</a:t>
              </a:r>
              <a:endParaRPr lang="en-US" sz="2800"/>
            </a:p>
          </p:txBody>
        </p:sp>
        <p:sp>
          <p:nvSpPr>
            <p:cNvPr id="8" name="Text Box 7"/>
            <p:cNvSpPr txBox="1"/>
            <p:nvPr/>
          </p:nvSpPr>
          <p:spPr>
            <a:xfrm>
              <a:off x="10792" y="2407"/>
              <a:ext cx="4483" cy="822"/>
            </a:xfrm>
            <a:prstGeom prst="rect">
              <a:avLst/>
            </a:prstGeom>
            <a:noFill/>
          </p:spPr>
          <p:txBody>
            <a:bodyPr wrap="square" rtlCol="0">
              <a:spAutoFit/>
            </a:bodyPr>
            <a:p>
              <a:r>
                <a:rPr lang="en-US" sz="2800"/>
                <a:t>rogramming</a:t>
              </a:r>
              <a:endParaRPr lang="en-US" sz="2800"/>
            </a:p>
          </p:txBody>
        </p:sp>
        <p:sp>
          <p:nvSpPr>
            <p:cNvPr id="9" name="Text Box 8"/>
            <p:cNvSpPr txBox="1"/>
            <p:nvPr/>
          </p:nvSpPr>
          <p:spPr>
            <a:xfrm>
              <a:off x="10792" y="3339"/>
              <a:ext cx="4483" cy="822"/>
            </a:xfrm>
            <a:prstGeom prst="rect">
              <a:avLst/>
            </a:prstGeom>
            <a:noFill/>
          </p:spPr>
          <p:txBody>
            <a:bodyPr wrap="square" rtlCol="0">
              <a:spAutoFit/>
            </a:bodyPr>
            <a:p>
              <a:r>
                <a:rPr lang="en-US" sz="2800"/>
                <a:t>nterface</a:t>
              </a:r>
              <a:endParaRPr lang="en-US" sz="2800"/>
            </a:p>
          </p:txBody>
        </p:sp>
      </p:grpSp>
      <p:grpSp>
        <p:nvGrpSpPr>
          <p:cNvPr id="10" name="Group 9"/>
          <p:cNvGrpSpPr/>
          <p:nvPr/>
        </p:nvGrpSpPr>
        <p:grpSpPr>
          <a:xfrm>
            <a:off x="466725" y="1891030"/>
            <a:ext cx="3766185" cy="1918335"/>
            <a:chOff x="9539" y="1259"/>
            <a:chExt cx="5931" cy="3021"/>
          </a:xfrm>
        </p:grpSpPr>
        <p:sp>
          <p:nvSpPr>
            <p:cNvPr id="11" name="Text Box 10"/>
            <p:cNvSpPr txBox="1"/>
            <p:nvPr/>
          </p:nvSpPr>
          <p:spPr>
            <a:xfrm>
              <a:off x="9539" y="1259"/>
              <a:ext cx="1752" cy="3021"/>
            </a:xfrm>
            <a:prstGeom prst="rect">
              <a:avLst/>
            </a:prstGeom>
            <a:noFill/>
            <a:ln>
              <a:noFill/>
            </a:ln>
          </p:spPr>
          <p:txBody>
            <a:bodyPr wrap="square" rtlCol="0">
              <a:spAutoFit/>
            </a:bodyPr>
            <a:p>
              <a:pPr algn="r">
                <a:lnSpc>
                  <a:spcPct val="60000"/>
                </a:lnSpc>
              </a:pPr>
              <a:r>
                <a:rPr lang="en-US" sz="6600" b="1">
                  <a:solidFill>
                    <a:schemeClr val="accent2"/>
                  </a:solidFill>
                </a:rPr>
                <a:t>RE</a:t>
              </a:r>
              <a:endParaRPr lang="en-US" sz="6600" b="1">
                <a:solidFill>
                  <a:schemeClr val="accent2"/>
                </a:solidFill>
              </a:endParaRPr>
            </a:p>
            <a:p>
              <a:pPr algn="r">
                <a:lnSpc>
                  <a:spcPct val="60000"/>
                </a:lnSpc>
              </a:pPr>
              <a:r>
                <a:rPr lang="en-US" sz="6600" b="1">
                  <a:solidFill>
                    <a:schemeClr val="accent2"/>
                  </a:solidFill>
                </a:rPr>
                <a:t>S</a:t>
              </a:r>
              <a:endParaRPr lang="en-US" sz="6600" b="1">
                <a:solidFill>
                  <a:schemeClr val="accent2"/>
                </a:solidFill>
              </a:endParaRPr>
            </a:p>
            <a:p>
              <a:pPr algn="r">
                <a:lnSpc>
                  <a:spcPct val="60000"/>
                </a:lnSpc>
              </a:pPr>
              <a:r>
                <a:rPr lang="en-US" sz="6600" b="1">
                  <a:solidFill>
                    <a:schemeClr val="accent2"/>
                  </a:solidFill>
                </a:rPr>
                <a:t>T</a:t>
              </a:r>
              <a:endParaRPr lang="en-US" sz="6600" b="1">
                <a:solidFill>
                  <a:schemeClr val="accent2"/>
                </a:solidFill>
              </a:endParaRPr>
            </a:p>
          </p:txBody>
        </p:sp>
        <p:sp>
          <p:nvSpPr>
            <p:cNvPr id="12" name="Text Box 11"/>
            <p:cNvSpPr txBox="1"/>
            <p:nvPr/>
          </p:nvSpPr>
          <p:spPr>
            <a:xfrm>
              <a:off x="10987" y="1458"/>
              <a:ext cx="4483" cy="822"/>
            </a:xfrm>
            <a:prstGeom prst="rect">
              <a:avLst/>
            </a:prstGeom>
            <a:noFill/>
          </p:spPr>
          <p:txBody>
            <a:bodyPr wrap="square" rtlCol="0">
              <a:spAutoFit/>
            </a:bodyPr>
            <a:p>
              <a:r>
                <a:rPr lang="en-US" sz="2800"/>
                <a:t>presentational</a:t>
              </a:r>
              <a:endParaRPr lang="en-US" sz="2800"/>
            </a:p>
          </p:txBody>
        </p:sp>
        <p:sp>
          <p:nvSpPr>
            <p:cNvPr id="13" name="Text Box 12"/>
            <p:cNvSpPr txBox="1"/>
            <p:nvPr/>
          </p:nvSpPr>
          <p:spPr>
            <a:xfrm>
              <a:off x="10987" y="2404"/>
              <a:ext cx="4483" cy="822"/>
            </a:xfrm>
            <a:prstGeom prst="rect">
              <a:avLst/>
            </a:prstGeom>
            <a:noFill/>
          </p:spPr>
          <p:txBody>
            <a:bodyPr wrap="square" rtlCol="0">
              <a:spAutoFit/>
            </a:bodyPr>
            <a:p>
              <a:r>
                <a:rPr lang="en-US" sz="2800"/>
                <a:t>tate</a:t>
              </a:r>
              <a:endParaRPr lang="en-US" sz="2800"/>
            </a:p>
          </p:txBody>
        </p:sp>
        <p:sp>
          <p:nvSpPr>
            <p:cNvPr id="14" name="Text Box 13"/>
            <p:cNvSpPr txBox="1"/>
            <p:nvPr/>
          </p:nvSpPr>
          <p:spPr>
            <a:xfrm>
              <a:off x="10987" y="3357"/>
              <a:ext cx="4483" cy="822"/>
            </a:xfrm>
            <a:prstGeom prst="rect">
              <a:avLst/>
            </a:prstGeom>
            <a:noFill/>
          </p:spPr>
          <p:txBody>
            <a:bodyPr wrap="square" rtlCol="0">
              <a:spAutoFit/>
            </a:bodyPr>
            <a:p>
              <a:r>
                <a:rPr lang="en-US" sz="2800"/>
                <a:t>ransfer</a:t>
              </a:r>
              <a:endParaRPr lang="en-US" sz="2800"/>
            </a:p>
          </p:txBody>
        </p:sp>
      </p:grpSp>
      <p:pic>
        <p:nvPicPr>
          <p:cNvPr id="16" name="Content Placeholder 15"/>
          <p:cNvPicPr>
            <a:picLocks noChangeAspect="1"/>
          </p:cNvPicPr>
          <p:nvPr>
            <p:ph sz="half" idx="2"/>
          </p:nvPr>
        </p:nvPicPr>
        <p:blipFill>
          <a:blip r:embed="rId1"/>
          <a:stretch>
            <a:fillRect/>
          </a:stretch>
        </p:blipFill>
        <p:spPr>
          <a:xfrm>
            <a:off x="9017635" y="2557145"/>
            <a:ext cx="2882265" cy="2813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2179955" y="718185"/>
            <a:ext cx="7825105" cy="5488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Oval 7"/>
          <p:cNvSpPr/>
          <p:nvPr/>
        </p:nvSpPr>
        <p:spPr>
          <a:xfrm>
            <a:off x="4123690" y="1837690"/>
            <a:ext cx="5645150" cy="4116070"/>
          </a:xfrm>
          <a:prstGeom prst="ellipse">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p>
            <a:pPr algn="ctr"/>
            <a:endParaRPr lang="en-US"/>
          </a:p>
        </p:txBody>
      </p:sp>
      <p:sp>
        <p:nvSpPr>
          <p:cNvPr id="9" name="Oval 8"/>
          <p:cNvSpPr/>
          <p:nvPr/>
        </p:nvSpPr>
        <p:spPr>
          <a:xfrm>
            <a:off x="5749925" y="3140710"/>
            <a:ext cx="3774440" cy="2519680"/>
          </a:xfrm>
          <a:prstGeom prst="ellipse">
            <a:avLst/>
          </a:prstGeom>
          <a:gradFill>
            <a:gsLst>
              <a:gs pos="0">
                <a:srgbClr val="012D86"/>
              </a:gs>
              <a:gs pos="100000">
                <a:srgbClr val="0E2557"/>
              </a:gs>
            </a:gsLst>
            <a:lin scaled="0"/>
          </a:gradFill>
        </p:spPr>
        <p:style>
          <a:lnRef idx="3">
            <a:schemeClr val="lt1"/>
          </a:lnRef>
          <a:fillRef idx="1">
            <a:schemeClr val="accent1"/>
          </a:fillRef>
          <a:effectRef idx="1">
            <a:schemeClr val="accent1"/>
          </a:effectRef>
          <a:fontRef idx="minor">
            <a:schemeClr val="lt1"/>
          </a:fontRef>
        </p:style>
        <p:txBody>
          <a:bodyPr rtlCol="0" anchor="ctr"/>
          <a:p>
            <a:pPr algn="ctr"/>
            <a:endParaRPr lang="en-US"/>
          </a:p>
        </p:txBody>
      </p:sp>
      <p:sp>
        <p:nvSpPr>
          <p:cNvPr id="10" name="Text Box 9"/>
          <p:cNvSpPr txBox="1"/>
          <p:nvPr/>
        </p:nvSpPr>
        <p:spPr>
          <a:xfrm>
            <a:off x="3022600" y="2098040"/>
            <a:ext cx="1510030" cy="583565"/>
          </a:xfrm>
          <a:prstGeom prst="rect">
            <a:avLst/>
          </a:prstGeom>
          <a:noFill/>
        </p:spPr>
        <p:txBody>
          <a:bodyPr wrap="square" rtlCol="0">
            <a:spAutoFit/>
          </a:bodyPr>
          <a:p>
            <a:r>
              <a:rPr lang="en-US" sz="3200" b="1"/>
              <a:t>API</a:t>
            </a:r>
            <a:endParaRPr lang="en-US" sz="3200" b="1"/>
          </a:p>
        </p:txBody>
      </p:sp>
      <p:sp>
        <p:nvSpPr>
          <p:cNvPr id="11" name="Text Box 10"/>
          <p:cNvSpPr txBox="1"/>
          <p:nvPr/>
        </p:nvSpPr>
        <p:spPr>
          <a:xfrm>
            <a:off x="4955540" y="2681605"/>
            <a:ext cx="1510030" cy="829945"/>
          </a:xfrm>
          <a:prstGeom prst="rect">
            <a:avLst/>
          </a:prstGeom>
          <a:noFill/>
        </p:spPr>
        <p:txBody>
          <a:bodyPr wrap="square" rtlCol="0">
            <a:spAutoFit/>
          </a:bodyPr>
          <a:p>
            <a:r>
              <a:rPr lang="en-US" sz="2400" b="1"/>
              <a:t>Web Service</a:t>
            </a:r>
            <a:endParaRPr lang="en-US" sz="2400" b="1"/>
          </a:p>
        </p:txBody>
      </p:sp>
      <p:sp>
        <p:nvSpPr>
          <p:cNvPr id="12" name="Text Box 11"/>
          <p:cNvSpPr txBox="1"/>
          <p:nvPr/>
        </p:nvSpPr>
        <p:spPr>
          <a:xfrm>
            <a:off x="7200265" y="4170680"/>
            <a:ext cx="1510030" cy="460375"/>
          </a:xfrm>
          <a:prstGeom prst="rect">
            <a:avLst/>
          </a:prstGeom>
          <a:noFill/>
        </p:spPr>
        <p:txBody>
          <a:bodyPr wrap="square" rtlCol="0">
            <a:spAutoFit/>
          </a:bodyPr>
          <a:p>
            <a:r>
              <a:rPr lang="en-US" sz="2400" b="1">
                <a:solidFill>
                  <a:schemeClr val="bg1"/>
                </a:solidFill>
              </a:rPr>
              <a:t>REST API</a:t>
            </a:r>
            <a:endParaRPr lang="en-US" sz="2400"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2537</Words>
  <Application>WPS Presentation</Application>
  <PresentationFormat>Widescreen</PresentationFormat>
  <Paragraphs>203</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 Black</vt:lpstr>
      <vt:lpstr>Cambria Math</vt:lpstr>
      <vt:lpstr>MS Mincho</vt:lpstr>
      <vt:lpstr>Lucida Console</vt:lpstr>
      <vt:lpstr>Calibri</vt:lpstr>
      <vt:lpstr>Microsoft YaHei</vt:lpstr>
      <vt:lpstr>Arial Unicode MS</vt:lpstr>
      <vt:lpstr>Calibri Light</vt:lpstr>
      <vt:lpstr>Segoe Print</vt:lpstr>
      <vt:lpstr>Office Theme</vt:lpstr>
      <vt:lpstr>Aep Hidayatuloh</vt:lpstr>
      <vt:lpstr>Membuat REST API  Menggunakan</vt:lpstr>
      <vt:lpstr>Outline</vt:lpstr>
      <vt:lpstr>Function</vt:lpstr>
      <vt:lpstr>Function di R</vt:lpstr>
      <vt:lpstr>Membuat Function</vt:lpstr>
      <vt:lpstr>REST API</vt:lpstr>
      <vt:lpstr>Apa itu REST API?</vt:lpstr>
      <vt:lpstr>PowerPoint 演示文稿</vt:lpstr>
      <vt:lpstr>Ilustrasi API dan REST API</vt:lpstr>
      <vt:lpstr>Request Method</vt:lpstr>
      <vt:lpstr>Contoh API Pada Website</vt:lpstr>
      <vt:lpstr>Konsumsi API di R</vt:lpstr>
      <vt:lpstr>Membuat API Plumber</vt:lpstr>
      <vt:lpstr>Tujuan</vt:lpstr>
      <vt:lpstr>API Plumber</vt:lpstr>
      <vt:lpstr>API Plumber</vt:lpstr>
      <vt:lpstr>Deploy  API</vt:lpstr>
      <vt:lpstr>Deploy di RStudio Jobs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aephiday</cp:lastModifiedBy>
  <cp:revision>91</cp:revision>
  <dcterms:created xsi:type="dcterms:W3CDTF">2021-08-07T06:09:00Z</dcterms:created>
  <dcterms:modified xsi:type="dcterms:W3CDTF">2021-09-14T01:05:05Z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7BA4D00271D940B38B7366A32D22D22A</vt:lpwstr>
  </property>
</Properties>
</file>