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375" r:id="rId3"/>
    <p:sldId id="272" r:id="rId4"/>
    <p:sldId id="271" r:id="rId5"/>
    <p:sldId id="259" r:id="rId6"/>
    <p:sldId id="308" r:id="rId7"/>
    <p:sldId id="309" r:id="rId8"/>
    <p:sldId id="314" r:id="rId9"/>
    <p:sldId id="317" r:id="rId10"/>
    <p:sldId id="318" r:id="rId11"/>
    <p:sldId id="319" r:id="rId12"/>
    <p:sldId id="320" r:id="rId13"/>
    <p:sldId id="321" r:id="rId14"/>
    <p:sldId id="323" r:id="rId15"/>
    <p:sldId id="324" r:id="rId16"/>
    <p:sldId id="325" r:id="rId17"/>
    <p:sldId id="280" r:id="rId18"/>
    <p:sldId id="286" r:id="rId19"/>
    <p:sldId id="290" r:id="rId20"/>
    <p:sldId id="296" r:id="rId21"/>
    <p:sldId id="310" r:id="rId22"/>
    <p:sldId id="315" r:id="rId23"/>
    <p:sldId id="329" r:id="rId24"/>
    <p:sldId id="333" r:id="rId25"/>
    <p:sldId id="334" r:id="rId26"/>
    <p:sldId id="335" r:id="rId27"/>
    <p:sldId id="336" r:id="rId28"/>
    <p:sldId id="337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8" r:id="rId38"/>
    <p:sldId id="347" r:id="rId39"/>
    <p:sldId id="349" r:id="rId40"/>
    <p:sldId id="350" r:id="rId41"/>
    <p:sldId id="351" r:id="rId42"/>
    <p:sldId id="352" r:id="rId43"/>
    <p:sldId id="354" r:id="rId44"/>
    <p:sldId id="355" r:id="rId45"/>
    <p:sldId id="356" r:id="rId46"/>
    <p:sldId id="358" r:id="rId47"/>
    <p:sldId id="359" r:id="rId48"/>
    <p:sldId id="360" r:id="rId49"/>
    <p:sldId id="361" r:id="rId50"/>
    <p:sldId id="362" r:id="rId51"/>
    <p:sldId id="363" r:id="rId52"/>
    <p:sldId id="364" r:id="rId53"/>
    <p:sldId id="365" r:id="rId54"/>
    <p:sldId id="366" r:id="rId55"/>
    <p:sldId id="367" r:id="rId56"/>
    <p:sldId id="368" r:id="rId57"/>
    <p:sldId id="370" r:id="rId58"/>
    <p:sldId id="369" r:id="rId59"/>
    <p:sldId id="372" r:id="rId60"/>
    <p:sldId id="371" r:id="rId61"/>
    <p:sldId id="373" r:id="rId62"/>
    <p:sldId id="374" r:id="rId63"/>
    <p:sldId id="292" r:id="rId64"/>
    <p:sldId id="293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6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C5A85-41A7-45BA-A903-C9D7CB8117F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C8657-1BFE-4D6A-AF37-24129CB43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63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8B06-2092-4A7E-B2A7-B1D3813D8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5E23-A1CF-4C8E-9BBD-1AD18E2A7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43FC-FEEA-4CAD-9AE7-8B5EE7DC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F6DA-7DD5-48E5-B641-D03F6B0940CD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86F94-A45A-46CC-A9D8-1B03CF8F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6444-A7A4-4A57-8E03-AEE81805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Image result for rstudio logo png">
            <a:extLst>
              <a:ext uri="{FF2B5EF4-FFF2-40B4-BE49-F238E27FC236}">
                <a16:creationId xmlns:a16="http://schemas.microsoft.com/office/drawing/2014/main" id="{40F5C97F-DB1F-4C22-976E-CEC0C03A61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65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F323-570E-492E-8704-FB7B1894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E8959-DF05-460D-BC05-9FEE060E7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D46A-C9E2-4CFE-BA4D-AC6FB478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5DCB-53AB-4DDB-81F4-5A413245BB8C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67EB-38BF-468A-88A5-12FAF5C7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07FC-5A97-4B6A-892C-872CF355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C5B40-A1DE-4BB0-BC07-286C5FB09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F5711-832A-486A-AA98-A473D8800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61660-A739-4B29-B208-978EDA7B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4DE7-D80B-4ECB-820A-28C93D89DC9D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1EA8-BCE9-47FA-9B99-284761E8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1D9AE-09B3-4A46-B65B-14730161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7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35F5-A6A6-41C5-ABA2-94973C67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>
            <a:lvl1pPr>
              <a:defRPr sz="5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1C3E-3EBC-4266-AB74-3E35DF53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EF6DD-C49A-49BF-B3FA-0EAF413F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F71A-D239-40CA-BFC2-A11ABE28BCFF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98F3A-3856-4E75-ABD8-B3F9D7DE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40FC6-FE6C-4E91-BE88-9259737A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Image result for rstudio logo png">
            <a:extLst>
              <a:ext uri="{FF2B5EF4-FFF2-40B4-BE49-F238E27FC236}">
                <a16:creationId xmlns:a16="http://schemas.microsoft.com/office/drawing/2014/main" id="{2C9D0EFE-D5E0-48DC-A5D3-809AB59416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95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41A1-6BD4-44A6-844E-5A03F7E5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E62AD-C269-4090-93A4-5FC4CB597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CF3BB-BE50-4F1E-AEFD-BE61E516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632D-A71B-4BD0-87D0-122941320DE0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8C972-4FF5-40D1-BDF5-91DBECAA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1565-136F-4B9B-80C5-32F98332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Image result for rstudio logo png">
            <a:extLst>
              <a:ext uri="{FF2B5EF4-FFF2-40B4-BE49-F238E27FC236}">
                <a16:creationId xmlns:a16="http://schemas.microsoft.com/office/drawing/2014/main" id="{67C99BDB-89E7-4E97-9094-D4A6E37526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38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E5BA-0047-436A-A7AB-A151D58C3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32DC5-018D-499F-92BD-750A63AC4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EDE51-6226-4E84-8AFE-AC32E8C2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5AC9-EA1A-4F0C-9B08-04745365B0A7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6DBB-F8AD-4990-BCA6-D879EBFD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61AE1-049A-409F-854E-95D674C1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4" descr="Image result for rstudio logo png">
            <a:extLst>
              <a:ext uri="{FF2B5EF4-FFF2-40B4-BE49-F238E27FC236}">
                <a16:creationId xmlns:a16="http://schemas.microsoft.com/office/drawing/2014/main" id="{6943BCD1-7BDA-4AC2-9B73-CBB0929D54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D09A0E2-B5C6-4543-B625-07114218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>
            <a:lvl1pPr>
              <a:defRPr sz="5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926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25B24-AF6C-494D-A98A-6932774E9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80CC-357D-4607-8550-EF1AA5E8D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ADE37-09B7-4EA3-9C95-E5F5076AB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38B50-8D8F-40D3-A4C7-181B0CAD4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36E61-5BC4-4873-979B-19BAA6CA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A19-DF67-4466-B5C2-34B671505CCC}" type="datetime1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7A51F-E117-4829-A3E5-3CA88A0D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7B904-78E4-4CDB-B4FF-EB8EEF0E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B0E636-6049-4380-A54D-1B0B96FB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>
            <a:lvl1pPr>
              <a:defRPr sz="5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4" descr="Image result for rstudio logo png">
            <a:extLst>
              <a:ext uri="{FF2B5EF4-FFF2-40B4-BE49-F238E27FC236}">
                <a16:creationId xmlns:a16="http://schemas.microsoft.com/office/drawing/2014/main" id="{95BA9465-4376-40FF-BDD9-D217921125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92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rstudio logo png">
            <a:extLst>
              <a:ext uri="{FF2B5EF4-FFF2-40B4-BE49-F238E27FC236}">
                <a16:creationId xmlns:a16="http://schemas.microsoft.com/office/drawing/2014/main" id="{BD677986-4B3B-47FD-9ECA-2C0977F16E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4C3930D-B695-43CF-BBCA-8E8E9D55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73BA-DA1F-487D-A330-B52FBD9E00FB}" type="datetime1">
              <a:rPr lang="en-US" smtClean="0"/>
              <a:t>12/3/2019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B330D2-EF21-4815-B8DD-73745E83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A4DA9F-5D22-419B-97C7-8904B715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DD70BF-E738-4C93-9EAE-23944EBE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>
            <a:lvl1pPr>
              <a:defRPr sz="5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057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8FEF2-01FD-4F2E-B42A-124B11AA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CF05-87AA-4289-A8B0-9CED306F798E}" type="datetime1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42C93-268F-4302-B383-F3AA160D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45CDC-2D0C-48F0-84DD-353DC42D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0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22EA-094B-48CF-9EBD-589D5B11B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921E-0339-4442-9098-72C259D83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643A-1467-4E66-9B54-E1828E978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36D5F-00A7-453A-92CF-38B7F6A3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5D66-B0B9-479A-9415-BDF87B251B17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906FA-F94F-4D62-BDF5-96274ABE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CE44F-DDA2-4204-8EA1-A2F16891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4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5A2B-7B2D-4120-A0F4-8A63E200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66519-8C5E-4378-93CA-CF4F8CDFF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778D7-8A94-4C31-89DE-5EB0D9BE0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EBAF4-6C43-4714-ABFD-C3205B26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1ADB-6952-4E85-8A0B-D95679B86BF6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D603-EFED-4F8C-8DC0-341B5CC4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A417-F9C8-4D34-946D-AF2294D4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9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F3364-E502-47D2-8999-8078DC74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36665-B46A-423D-A560-B1FC87AE5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FC5B7-8BF7-4B99-8BC8-7AFC54DAF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D4DE1-4210-434D-AE39-E991D8CCA060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BD98-EF3D-4CC0-AB86-053324F2F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D0206-71D2-43FA-87FA-EB60161E5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ephidayatuloh.mail@gmail.com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hyperlink" Target="https://github.com/aephidayatuloh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rstudio.com/resources/cheatsheet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phidayatuloh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hyperlink" Target="mailto:aephidayatuloh.mail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ephidayatuloh/introggplot2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ephidayatuloh/DataViz-Introggplot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76E3-9D29-4AB8-8C28-C74487497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9296400" cy="2387600"/>
          </a:xfrm>
        </p:spPr>
        <p:txBody>
          <a:bodyPr>
            <a:normAutofit/>
          </a:bodyPr>
          <a:lstStyle/>
          <a:p>
            <a:pPr algn="r"/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  <a:b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  With     &amp; ggplot2</a:t>
            </a:r>
            <a:endParaRPr lang="en-US" sz="8000" b="1" dirty="0">
              <a:latin typeface="+mn-lt"/>
            </a:endParaRPr>
          </a:p>
        </p:txBody>
      </p:sp>
      <p:pic>
        <p:nvPicPr>
          <p:cNvPr id="1026" name="Picture 2" descr="Image result for R">
            <a:extLst>
              <a:ext uri="{FF2B5EF4-FFF2-40B4-BE49-F238E27FC236}">
                <a16:creationId xmlns:a16="http://schemas.microsoft.com/office/drawing/2014/main" id="{BF4FCB9C-DB4A-43FA-84FD-C523A6AFB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014" y="2412113"/>
            <a:ext cx="1056228" cy="81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DF80F2-86A8-46A4-8A73-AAC835B5F8BA}"/>
              </a:ext>
            </a:extLst>
          </p:cNvPr>
          <p:cNvSpPr txBox="1"/>
          <p:nvPr/>
        </p:nvSpPr>
        <p:spPr>
          <a:xfrm>
            <a:off x="845126" y="5620105"/>
            <a:ext cx="396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Prepared by	: </a:t>
            </a:r>
            <a:r>
              <a:rPr lang="en-US" sz="1600" b="1" dirty="0"/>
              <a:t>Aep</a:t>
            </a:r>
            <a:r>
              <a:rPr lang="en-US" sz="1400" dirty="0"/>
              <a:t> Hidayatuloh</a:t>
            </a:r>
          </a:p>
          <a:p>
            <a:r>
              <a:rPr lang="en-US" sz="1400" dirty="0"/>
              <a:t>Email	: </a:t>
            </a:r>
            <a:r>
              <a:rPr lang="en-US" sz="1400" dirty="0">
                <a:hlinkClick r:id="rId3"/>
              </a:rPr>
              <a:t>aephidayatuloh.mail@gmail.com</a:t>
            </a:r>
            <a:endParaRPr lang="en-US" sz="1400" dirty="0"/>
          </a:p>
          <a:p>
            <a:r>
              <a:rPr lang="en-US" sz="1400" dirty="0"/>
              <a:t>GitHub	: </a:t>
            </a:r>
            <a:r>
              <a:rPr lang="en-US" sz="1400" dirty="0">
                <a:hlinkClick r:id="rId4"/>
              </a:rPr>
              <a:t>https://github.com/aephidayatuloh</a:t>
            </a:r>
            <a:endParaRPr lang="en-US" sz="1400" dirty="0"/>
          </a:p>
        </p:txBody>
      </p:sp>
      <p:pic>
        <p:nvPicPr>
          <p:cNvPr id="3" name="Picture 2" descr="dplyr.png">
            <a:extLst>
              <a:ext uri="{FF2B5EF4-FFF2-40B4-BE49-F238E27FC236}">
                <a16:creationId xmlns:a16="http://schemas.microsoft.com/office/drawing/2014/main" id="{45F28683-9B3A-4CA5-BB82-7DF26F88B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4710717"/>
            <a:ext cx="1371600" cy="158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RStudio logo">
            <a:extLst>
              <a:ext uri="{FF2B5EF4-FFF2-40B4-BE49-F238E27FC236}">
                <a16:creationId xmlns:a16="http://schemas.microsoft.com/office/drawing/2014/main" id="{1D97A1BB-025F-4C96-8EE7-B5EE09AEA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418" y="4071642"/>
            <a:ext cx="1554480" cy="54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AC75F4-C07D-4B7E-A7C3-B05ABB6721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549667"/>
            <a:ext cx="1371600" cy="158984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3975-6B75-42FF-8D96-A0C9F8E6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9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606C555-1DA1-41E2-8638-2FFEE322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To be discussed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310BBF-A754-48DC-A6F9-3A180DFF29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en-US" dirty="0"/>
              <a:t>Basic of ggplot2</a:t>
            </a:r>
          </a:p>
          <a:p>
            <a:pPr lvl="0"/>
            <a:r>
              <a:rPr lang="en-US" altLang="en-US" dirty="0" err="1"/>
              <a:t>Barplot</a:t>
            </a:r>
            <a:endParaRPr lang="en-US" altLang="en-US" dirty="0"/>
          </a:p>
          <a:p>
            <a:pPr lvl="0"/>
            <a:r>
              <a:rPr lang="en-US" altLang="en-US" sz="3800" b="1" dirty="0"/>
              <a:t>Histogram &amp; Density</a:t>
            </a:r>
          </a:p>
          <a:p>
            <a:pPr lvl="0"/>
            <a:r>
              <a:rPr lang="en-US" altLang="en-US" dirty="0"/>
              <a:t>Boxplot</a:t>
            </a:r>
          </a:p>
          <a:p>
            <a:pPr lvl="0"/>
            <a:r>
              <a:rPr lang="en-US" altLang="en-US" dirty="0"/>
              <a:t>Scatter plot</a:t>
            </a:r>
          </a:p>
          <a:p>
            <a:pPr lvl="0"/>
            <a:r>
              <a:rPr lang="en-US" altLang="en-US" dirty="0"/>
              <a:t>Line plot</a:t>
            </a:r>
          </a:p>
          <a:p>
            <a:pPr lvl="0"/>
            <a:r>
              <a:rPr lang="en-US" altLang="en-US" dirty="0"/>
              <a:t>Faceting</a:t>
            </a:r>
          </a:p>
          <a:p>
            <a:pPr lvl="0"/>
            <a:r>
              <a:rPr lang="en-US" altLang="en-US" dirty="0"/>
              <a:t>Annotation</a:t>
            </a:r>
          </a:p>
          <a:p>
            <a:pPr lvl="0"/>
            <a:r>
              <a:rPr lang="en-US" altLang="en-US" dirty="0"/>
              <a:t>Theme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A1A1C-29E4-40D9-B1CF-EF788EAE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9AC56-8DEA-4878-BBF6-E352BE2AD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862" y="1825625"/>
            <a:ext cx="4114938" cy="2170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46AD5A-3CED-4CA1-9371-9B9D0D177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24" y="3995692"/>
            <a:ext cx="4114800" cy="216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5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606C555-1DA1-41E2-8638-2FFEE322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To be discussed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310BBF-A754-48DC-A6F9-3A180DFF29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en-US" dirty="0"/>
              <a:t>Basic of ggplot2</a:t>
            </a:r>
          </a:p>
          <a:p>
            <a:pPr lvl="0"/>
            <a:r>
              <a:rPr lang="en-US" altLang="en-US" dirty="0" err="1"/>
              <a:t>Barplot</a:t>
            </a:r>
            <a:endParaRPr lang="en-US" altLang="en-US" dirty="0"/>
          </a:p>
          <a:p>
            <a:pPr lvl="0"/>
            <a:r>
              <a:rPr lang="en-US" altLang="en-US" dirty="0"/>
              <a:t>Histogram &amp; Density</a:t>
            </a:r>
          </a:p>
          <a:p>
            <a:pPr lvl="0"/>
            <a:r>
              <a:rPr lang="en-US" altLang="en-US" sz="3800" b="1" dirty="0"/>
              <a:t>Boxplot</a:t>
            </a:r>
          </a:p>
          <a:p>
            <a:pPr lvl="0"/>
            <a:r>
              <a:rPr lang="en-US" altLang="en-US" dirty="0"/>
              <a:t>Scatter plot</a:t>
            </a:r>
          </a:p>
          <a:p>
            <a:pPr lvl="0"/>
            <a:r>
              <a:rPr lang="en-US" altLang="en-US" dirty="0"/>
              <a:t>Line plot</a:t>
            </a:r>
          </a:p>
          <a:p>
            <a:pPr lvl="0"/>
            <a:r>
              <a:rPr lang="en-US" altLang="en-US" dirty="0"/>
              <a:t>Faceting</a:t>
            </a:r>
          </a:p>
          <a:p>
            <a:pPr lvl="0"/>
            <a:r>
              <a:rPr lang="en-US" altLang="en-US" dirty="0"/>
              <a:t>Annotation</a:t>
            </a:r>
          </a:p>
          <a:p>
            <a:pPr lvl="0"/>
            <a:r>
              <a:rPr lang="en-US" altLang="en-US" dirty="0"/>
              <a:t>Theme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A1A1C-29E4-40D9-B1CF-EF788EAE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A75555-0DAA-499B-A05B-FBB92970C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75" y="1825625"/>
            <a:ext cx="57626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66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606C555-1DA1-41E2-8638-2FFEE322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To be discussed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310BBF-A754-48DC-A6F9-3A180DFF29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en-US" dirty="0"/>
              <a:t>Basic of ggplot2</a:t>
            </a:r>
          </a:p>
          <a:p>
            <a:pPr lvl="0"/>
            <a:r>
              <a:rPr lang="en-US" altLang="en-US" dirty="0" err="1"/>
              <a:t>Barplot</a:t>
            </a:r>
            <a:endParaRPr lang="en-US" altLang="en-US" dirty="0"/>
          </a:p>
          <a:p>
            <a:pPr lvl="0"/>
            <a:r>
              <a:rPr lang="en-US" altLang="en-US" dirty="0"/>
              <a:t>Histogram &amp; Density</a:t>
            </a:r>
          </a:p>
          <a:p>
            <a:pPr lvl="0"/>
            <a:r>
              <a:rPr lang="en-US" altLang="en-US" dirty="0"/>
              <a:t>Boxplot</a:t>
            </a:r>
          </a:p>
          <a:p>
            <a:pPr lvl="0"/>
            <a:r>
              <a:rPr lang="en-US" altLang="en-US" sz="3800" b="1" dirty="0"/>
              <a:t>Scatter plot</a:t>
            </a:r>
          </a:p>
          <a:p>
            <a:pPr lvl="0"/>
            <a:r>
              <a:rPr lang="en-US" altLang="en-US" dirty="0"/>
              <a:t>Line plot</a:t>
            </a:r>
          </a:p>
          <a:p>
            <a:pPr lvl="0"/>
            <a:r>
              <a:rPr lang="en-US" altLang="en-US" dirty="0"/>
              <a:t>Faceting</a:t>
            </a:r>
          </a:p>
          <a:p>
            <a:pPr lvl="0"/>
            <a:r>
              <a:rPr lang="en-US" altLang="en-US" dirty="0"/>
              <a:t>Annotation</a:t>
            </a:r>
          </a:p>
          <a:p>
            <a:pPr lvl="0"/>
            <a:r>
              <a:rPr lang="en-US" altLang="en-US" dirty="0"/>
              <a:t>Theme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A1A1C-29E4-40D9-B1CF-EF788EAE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40118-2B07-4F3B-B8F2-A3F7153EA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825625"/>
            <a:ext cx="5486400" cy="290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09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606C555-1DA1-41E2-8638-2FFEE322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To be discussed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310BBF-A754-48DC-A6F9-3A180DFF29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en-US" dirty="0"/>
              <a:t>Basic of ggplot2</a:t>
            </a:r>
          </a:p>
          <a:p>
            <a:pPr lvl="0"/>
            <a:r>
              <a:rPr lang="en-US" altLang="en-US" dirty="0" err="1"/>
              <a:t>Barplot</a:t>
            </a:r>
            <a:endParaRPr lang="en-US" altLang="en-US" dirty="0"/>
          </a:p>
          <a:p>
            <a:pPr lvl="0"/>
            <a:r>
              <a:rPr lang="en-US" altLang="en-US" dirty="0"/>
              <a:t>Histogram &amp; Density</a:t>
            </a:r>
          </a:p>
          <a:p>
            <a:pPr lvl="0"/>
            <a:r>
              <a:rPr lang="en-US" altLang="en-US" dirty="0"/>
              <a:t>Boxplot</a:t>
            </a:r>
          </a:p>
          <a:p>
            <a:pPr lvl="0"/>
            <a:r>
              <a:rPr lang="en-US" altLang="en-US" dirty="0"/>
              <a:t>Scatter plot</a:t>
            </a:r>
          </a:p>
          <a:p>
            <a:pPr lvl="0"/>
            <a:r>
              <a:rPr lang="en-US" altLang="en-US" sz="3800" b="1" dirty="0"/>
              <a:t>Line plot</a:t>
            </a:r>
          </a:p>
          <a:p>
            <a:pPr lvl="0"/>
            <a:r>
              <a:rPr lang="en-US" altLang="en-US" dirty="0"/>
              <a:t>Faceting</a:t>
            </a:r>
          </a:p>
          <a:p>
            <a:pPr lvl="0"/>
            <a:r>
              <a:rPr lang="en-US" altLang="en-US" dirty="0"/>
              <a:t>Annotation</a:t>
            </a:r>
          </a:p>
          <a:p>
            <a:pPr lvl="0"/>
            <a:r>
              <a:rPr lang="en-US" altLang="en-US" dirty="0"/>
              <a:t>Theme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A1A1C-29E4-40D9-B1CF-EF788EAE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917F95-F21B-44D3-9555-A31893FAE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1825625"/>
            <a:ext cx="57531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2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606C555-1DA1-41E2-8638-2FFEE322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To be discussed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310BBF-A754-48DC-A6F9-3A180DFF29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en-US" dirty="0"/>
              <a:t>Basic of ggplot2</a:t>
            </a:r>
          </a:p>
          <a:p>
            <a:pPr lvl="0"/>
            <a:r>
              <a:rPr lang="en-US" altLang="en-US" dirty="0" err="1"/>
              <a:t>Barplot</a:t>
            </a:r>
            <a:endParaRPr lang="en-US" altLang="en-US" dirty="0"/>
          </a:p>
          <a:p>
            <a:pPr lvl="0"/>
            <a:r>
              <a:rPr lang="en-US" altLang="en-US" dirty="0"/>
              <a:t>Histogram &amp; Density</a:t>
            </a:r>
          </a:p>
          <a:p>
            <a:pPr lvl="0"/>
            <a:r>
              <a:rPr lang="en-US" altLang="en-US" dirty="0"/>
              <a:t>Boxplot</a:t>
            </a:r>
          </a:p>
          <a:p>
            <a:pPr lvl="0"/>
            <a:r>
              <a:rPr lang="en-US" altLang="en-US" dirty="0"/>
              <a:t>Scatter plot</a:t>
            </a:r>
          </a:p>
          <a:p>
            <a:pPr lvl="0"/>
            <a:r>
              <a:rPr lang="en-US" altLang="en-US" dirty="0"/>
              <a:t>Line plot</a:t>
            </a:r>
          </a:p>
          <a:p>
            <a:pPr lvl="0"/>
            <a:r>
              <a:rPr lang="en-US" altLang="en-US" sz="3800" b="1" dirty="0"/>
              <a:t>Faceting</a:t>
            </a:r>
          </a:p>
          <a:p>
            <a:pPr lvl="0"/>
            <a:r>
              <a:rPr lang="en-US" altLang="en-US" dirty="0"/>
              <a:t>Annotation</a:t>
            </a:r>
          </a:p>
          <a:p>
            <a:pPr lvl="0"/>
            <a:r>
              <a:rPr lang="en-US" altLang="en-US" dirty="0"/>
              <a:t>Theme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A1A1C-29E4-40D9-B1CF-EF788EAE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7CA724-D345-473C-AD12-D3D687113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5" y="1825625"/>
            <a:ext cx="55530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28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606C555-1DA1-41E2-8638-2FFEE322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To be discussed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310BBF-A754-48DC-A6F9-3A180DFF29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en-US" dirty="0"/>
              <a:t>Basic of ggplot2</a:t>
            </a:r>
          </a:p>
          <a:p>
            <a:pPr lvl="0"/>
            <a:r>
              <a:rPr lang="en-US" altLang="en-US" dirty="0" err="1"/>
              <a:t>Barplot</a:t>
            </a:r>
            <a:endParaRPr lang="en-US" altLang="en-US" dirty="0"/>
          </a:p>
          <a:p>
            <a:pPr lvl="0"/>
            <a:r>
              <a:rPr lang="en-US" altLang="en-US" dirty="0"/>
              <a:t>Histogram &amp; Density</a:t>
            </a:r>
          </a:p>
          <a:p>
            <a:pPr lvl="0"/>
            <a:r>
              <a:rPr lang="en-US" altLang="en-US" dirty="0"/>
              <a:t>Boxplot</a:t>
            </a:r>
          </a:p>
          <a:p>
            <a:pPr lvl="0"/>
            <a:r>
              <a:rPr lang="en-US" altLang="en-US" dirty="0"/>
              <a:t>Scatter plot</a:t>
            </a:r>
          </a:p>
          <a:p>
            <a:pPr lvl="0"/>
            <a:r>
              <a:rPr lang="en-US" altLang="en-US" dirty="0"/>
              <a:t>Line plot</a:t>
            </a:r>
          </a:p>
          <a:p>
            <a:pPr lvl="0"/>
            <a:r>
              <a:rPr lang="en-US" altLang="en-US" dirty="0"/>
              <a:t>Faceting</a:t>
            </a:r>
          </a:p>
          <a:p>
            <a:pPr lvl="0"/>
            <a:r>
              <a:rPr lang="en-US" altLang="en-US" sz="3800" b="1" dirty="0"/>
              <a:t>Annotation</a:t>
            </a:r>
          </a:p>
          <a:p>
            <a:pPr lvl="0"/>
            <a:r>
              <a:rPr lang="en-US" altLang="en-US" dirty="0"/>
              <a:t>Theme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A1A1C-29E4-40D9-B1CF-EF788EAE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CEE70-97C1-471A-A3F1-D04D46FF8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0" y="1825625"/>
            <a:ext cx="55435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35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606C555-1DA1-41E2-8638-2FFEE322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To be discussed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310BBF-A754-48DC-A6F9-3A180DFF29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en-US" dirty="0"/>
              <a:t>Basic of ggplot2</a:t>
            </a:r>
          </a:p>
          <a:p>
            <a:pPr lvl="0"/>
            <a:r>
              <a:rPr lang="en-US" altLang="en-US" dirty="0" err="1"/>
              <a:t>Barplot</a:t>
            </a:r>
            <a:endParaRPr lang="en-US" altLang="en-US" dirty="0"/>
          </a:p>
          <a:p>
            <a:pPr lvl="0"/>
            <a:r>
              <a:rPr lang="en-US" altLang="en-US" dirty="0"/>
              <a:t>Histogram &amp; Density</a:t>
            </a:r>
          </a:p>
          <a:p>
            <a:pPr lvl="0"/>
            <a:r>
              <a:rPr lang="en-US" altLang="en-US" dirty="0"/>
              <a:t>Boxplot</a:t>
            </a:r>
          </a:p>
          <a:p>
            <a:pPr lvl="0"/>
            <a:r>
              <a:rPr lang="en-US" altLang="en-US" dirty="0"/>
              <a:t>Scatter plot</a:t>
            </a:r>
          </a:p>
          <a:p>
            <a:pPr lvl="0"/>
            <a:r>
              <a:rPr lang="en-US" altLang="en-US" dirty="0"/>
              <a:t>Line plot</a:t>
            </a:r>
          </a:p>
          <a:p>
            <a:pPr lvl="0"/>
            <a:r>
              <a:rPr lang="en-US" altLang="en-US" dirty="0"/>
              <a:t>Faceting</a:t>
            </a:r>
          </a:p>
          <a:p>
            <a:pPr lvl="0"/>
            <a:r>
              <a:rPr lang="en-US" altLang="en-US" dirty="0"/>
              <a:t>Annotation</a:t>
            </a:r>
          </a:p>
          <a:p>
            <a:pPr lvl="0"/>
            <a:r>
              <a:rPr lang="en-US" altLang="en-US" sz="3800" b="1" dirty="0"/>
              <a:t>Theme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A1A1C-29E4-40D9-B1CF-EF788EAE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EA9579-9723-465E-B034-4AC74F634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825625"/>
            <a:ext cx="55626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66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34E-C82A-4E0B-B27F-5E90BCDB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Data Flow</a:t>
            </a:r>
            <a:endParaRPr lang="en-US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AF9F58BC-6A5F-4F26-B433-4C666532B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8983"/>
            <a:ext cx="12192000" cy="491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742F57-55C7-4012-AA95-62D8585A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17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7706C9-3793-40A2-A6BB-6496EAC0E8C5}"/>
              </a:ext>
            </a:extLst>
          </p:cNvPr>
          <p:cNvSpPr/>
          <p:nvPr/>
        </p:nvSpPr>
        <p:spPr>
          <a:xfrm>
            <a:off x="7107385" y="1870364"/>
            <a:ext cx="2286000" cy="1413163"/>
          </a:xfrm>
          <a:prstGeom prst="roundRect">
            <a:avLst>
              <a:gd name="adj" fmla="val 9804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85EFEF-2B3B-41C9-BEC4-BA1FF995FE18}"/>
              </a:ext>
            </a:extLst>
          </p:cNvPr>
          <p:cNvSpPr/>
          <p:nvPr/>
        </p:nvSpPr>
        <p:spPr>
          <a:xfrm>
            <a:off x="5023665" y="1870365"/>
            <a:ext cx="2083719" cy="2826326"/>
          </a:xfrm>
          <a:prstGeom prst="roundRect">
            <a:avLst>
              <a:gd name="adj" fmla="val 5815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4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34E-C82A-4E0B-B27F-5E90BCDB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ggplot2, </a:t>
            </a:r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dplyr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pipe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1F29D5-2198-4BD5-9C01-43E392D6C17B}"/>
              </a:ext>
            </a:extLst>
          </p:cNvPr>
          <p:cNvSpPr/>
          <p:nvPr/>
        </p:nvSpPr>
        <p:spPr>
          <a:xfrm>
            <a:off x="3709335" y="3322246"/>
            <a:ext cx="8231741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24292E"/>
                </a:solidFill>
                <a:latin typeface="-apple-system"/>
              </a:rPr>
              <a:t>Powerful data management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 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manipulation and transformation in R became so easy</a:t>
            </a:r>
          </a:p>
        </p:txBody>
      </p:sp>
      <p:pic>
        <p:nvPicPr>
          <p:cNvPr id="3076" name="Picture 4" descr="Image result for dplyr pipe logo">
            <a:extLst>
              <a:ext uri="{FF2B5EF4-FFF2-40B4-BE49-F238E27FC236}">
                <a16:creationId xmlns:a16="http://schemas.microsoft.com/office/drawing/2014/main" id="{F7E6F934-24F9-40F5-BB5C-0EACB01CF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74" y="4669018"/>
            <a:ext cx="1645920" cy="190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E033ED-2E31-4328-8CDE-588B334F6562}"/>
              </a:ext>
            </a:extLst>
          </p:cNvPr>
          <p:cNvSpPr/>
          <p:nvPr/>
        </p:nvSpPr>
        <p:spPr>
          <a:xfrm>
            <a:off x="3173037" y="4931049"/>
            <a:ext cx="71208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24292E"/>
                </a:solidFill>
                <a:latin typeface="-apple-system"/>
              </a:rPr>
              <a:t>Pipeline in R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 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 </a:t>
            </a:r>
            <a:r>
              <a:rPr lang="en-US" b="1" dirty="0" err="1">
                <a:solidFill>
                  <a:srgbClr val="222222"/>
                </a:solidFill>
                <a:latin typeface="arial" panose="020B0604020202020204" pitchFamily="34" charset="0"/>
              </a:rPr>
              <a:t>dplyr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imports this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operator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from another package (</a:t>
            </a:r>
            <a:r>
              <a:rPr lang="en-US" b="1" i="1" dirty="0" err="1">
                <a:solidFill>
                  <a:srgbClr val="222222"/>
                </a:solidFill>
                <a:latin typeface="arial" panose="020B0604020202020204" pitchFamily="34" charset="0"/>
              </a:rPr>
              <a:t>magrittr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It’s the 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And Then</a:t>
            </a:r>
          </a:p>
        </p:txBody>
      </p:sp>
      <p:pic>
        <p:nvPicPr>
          <p:cNvPr id="7" name="Picture 6" descr="dplyr.png">
            <a:extLst>
              <a:ext uri="{FF2B5EF4-FFF2-40B4-BE49-F238E27FC236}">
                <a16:creationId xmlns:a16="http://schemas.microsoft.com/office/drawing/2014/main" id="{9D711E04-7175-4127-B089-057517D1F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63" y="3257962"/>
            <a:ext cx="1645920" cy="190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D5265B-530E-43B2-AA45-D636CC2027CB}"/>
              </a:ext>
            </a:extLst>
          </p:cNvPr>
          <p:cNvSpPr/>
          <p:nvPr/>
        </p:nvSpPr>
        <p:spPr>
          <a:xfrm>
            <a:off x="3150417" y="1836291"/>
            <a:ext cx="6842194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24292E"/>
                </a:solidFill>
                <a:latin typeface="-apple-system"/>
              </a:rPr>
              <a:t>Awesome Visualization</a:t>
            </a:r>
          </a:p>
          <a:p>
            <a:r>
              <a:rPr 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 package for data visualization in R</a:t>
            </a:r>
            <a:endParaRPr lang="en-US" sz="8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D9EAF8-C803-4E1B-91A3-DA32B7E04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03" y="1836291"/>
            <a:ext cx="1645920" cy="19078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DDA76-1659-4871-B210-5EC20766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81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22E627-45CC-48E8-A050-28E8172B3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261" y="2289747"/>
            <a:ext cx="5577840" cy="42861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24F2C7-575B-420B-9457-250A6AE22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70" y="1522133"/>
            <a:ext cx="5577840" cy="4306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5060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 Sheets</a:t>
            </a:r>
            <a:endParaRPr lang="en-US" sz="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FC6AF0-8B7F-46C9-9DFB-1E1653E2311A}"/>
              </a:ext>
            </a:extLst>
          </p:cNvPr>
          <p:cNvSpPr/>
          <p:nvPr/>
        </p:nvSpPr>
        <p:spPr>
          <a:xfrm>
            <a:off x="755070" y="6033254"/>
            <a:ext cx="4865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https://www.rstudio.com/resources/cheatsheets/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9B8D8-B220-4BCA-AA3B-F3058D34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5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Aep Hidayatuloh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819ED4D-F64A-49BA-A7B3-AFD2EC2AF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61" y="2136987"/>
            <a:ext cx="2377440" cy="2377440"/>
          </a:xfr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C4A42214-FBAB-44D3-944C-BCCF7090A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531458"/>
              </p:ext>
            </p:extLst>
          </p:nvPr>
        </p:nvGraphicFramePr>
        <p:xfrm>
          <a:off x="3715657" y="2136987"/>
          <a:ext cx="81280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286">
                  <a:extLst>
                    <a:ext uri="{9D8B030D-6E8A-4147-A177-3AD203B41FA5}">
                      <a16:colId xmlns:a16="http://schemas.microsoft.com/office/drawing/2014/main" val="3609914964"/>
                    </a:ext>
                  </a:extLst>
                </a:gridCol>
                <a:gridCol w="6313714">
                  <a:extLst>
                    <a:ext uri="{9D8B030D-6E8A-4147-A177-3AD203B41FA5}">
                      <a16:colId xmlns:a16="http://schemas.microsoft.com/office/drawing/2014/main" val="9170824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Panggilan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Aep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52135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Daerah </a:t>
                      </a:r>
                      <a:r>
                        <a:rPr lang="en-US" dirty="0" err="1"/>
                        <a:t>Asal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dirty="0" err="1"/>
                        <a:t>Cikarang</a:t>
                      </a:r>
                      <a:r>
                        <a:rPr lang="en-US" dirty="0"/>
                        <a:t>, Bekasi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755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Tempat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Tinggal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dirty="0" err="1"/>
                        <a:t>Cikarang</a:t>
                      </a:r>
                      <a:r>
                        <a:rPr lang="en-US" dirty="0"/>
                        <a:t>, Bekasi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25581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Angkatan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STK 46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3798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Pekerjaan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Senior Data Analyst at </a:t>
                      </a:r>
                      <a:r>
                        <a:rPr lang="en-US" dirty="0" err="1"/>
                        <a:t>Starcore</a:t>
                      </a:r>
                      <a:r>
                        <a:rPr lang="en-US" dirty="0"/>
                        <a:t> Analytics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44803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Customer Value Management at PT </a:t>
                      </a:r>
                      <a:r>
                        <a:rPr lang="en-US" dirty="0" err="1"/>
                        <a:t>Asuransi</a:t>
                      </a:r>
                      <a:r>
                        <a:rPr lang="en-US" dirty="0"/>
                        <a:t> Jiwa </a:t>
                      </a:r>
                      <a:r>
                        <a:rPr lang="en-US" dirty="0" err="1"/>
                        <a:t>Sequislife</a:t>
                      </a:r>
                      <a:endParaRPr 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9181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Statistician &amp; App Developer at PT </a:t>
                      </a:r>
                      <a:r>
                        <a:rPr lang="en-US" dirty="0" err="1"/>
                        <a:t>Ganesha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Cipta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Informatika</a:t>
                      </a:r>
                      <a:endParaRPr 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2917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Github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dirty="0">
                          <a:hlinkClick r:id="rId3"/>
                        </a:rPr>
                        <a:t>https://github.com/aephidayatuloh</a:t>
                      </a:r>
                      <a:endParaRPr 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1653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dirty="0">
                          <a:hlinkClick r:id="rId4"/>
                        </a:rPr>
                        <a:t>aephidayatuloh.mail@gmail.com</a:t>
                      </a:r>
                      <a:r>
                        <a:rPr lang="en-US" dirty="0"/>
                        <a:t>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1759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3491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5F7D22A1-E33B-4EC7-AE56-2EEE5B060AE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7" t="2575" r="8168" b="2054"/>
          <a:stretch/>
        </p:blipFill>
        <p:spPr>
          <a:xfrm>
            <a:off x="3829050" y="5464175"/>
            <a:ext cx="1146176" cy="1308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61C21D-1A37-437D-BAA2-33E003AEB32C}"/>
              </a:ext>
            </a:extLst>
          </p:cNvPr>
          <p:cNvSpPr txBox="1"/>
          <p:nvPr/>
        </p:nvSpPr>
        <p:spPr>
          <a:xfrm>
            <a:off x="5181601" y="5514476"/>
            <a:ext cx="3291840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000" b="1" dirty="0"/>
              <a:t>R Indonesia</a:t>
            </a:r>
          </a:p>
          <a:p>
            <a:r>
              <a:rPr lang="en-US" dirty="0"/>
              <a:t>https://t.me/GNURIndonesia</a:t>
            </a:r>
          </a:p>
        </p:txBody>
      </p:sp>
      <p:pic>
        <p:nvPicPr>
          <p:cNvPr id="1026" name="Picture 2" descr="Hasil gambar untuk telegram logo&quot;">
            <a:extLst>
              <a:ext uri="{FF2B5EF4-FFF2-40B4-BE49-F238E27FC236}">
                <a16:creationId xmlns:a16="http://schemas.microsoft.com/office/drawing/2014/main" id="{EC2E127C-0853-47AC-9B34-F2A39A739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4880207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B38A08-77CF-4FF1-95E4-CE8A2C38A1CA}"/>
              </a:ext>
            </a:extLst>
          </p:cNvPr>
          <p:cNvSpPr txBox="1"/>
          <p:nvPr/>
        </p:nvSpPr>
        <p:spPr>
          <a:xfrm>
            <a:off x="4369072" y="4969861"/>
            <a:ext cx="222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telegram community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C49FC-64A4-4036-989C-A4AAE40E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15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Lets</a:t>
            </a:r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}!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34EEB-A467-4BC4-B2EE-491A5BE4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45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8EEC-D7F4-4DD1-B23F-98624A1B0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 dirty="0"/>
              <a:t>Load Packages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285E7-9D77-45D1-9301-B970A24C5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409967" cy="4351338"/>
          </a:xfrm>
          <a:ln>
            <a:noFill/>
            <a:prstDash val="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library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(ggplot2)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library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dplyr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mpg </a:t>
            </a:r>
            <a:r>
              <a:rPr lang="en-US" sz="1600" i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from ggplot2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(mpg)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C1B73A7-77CB-4316-826B-76FC78CD031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42111791"/>
              </p:ext>
            </p:extLst>
          </p:nvPr>
        </p:nvGraphicFramePr>
        <p:xfrm>
          <a:off x="4287980" y="1822450"/>
          <a:ext cx="7065819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911">
                  <a:extLst>
                    <a:ext uri="{9D8B030D-6E8A-4147-A177-3AD203B41FA5}">
                      <a16:colId xmlns:a16="http://schemas.microsoft.com/office/drawing/2014/main" val="956304444"/>
                    </a:ext>
                  </a:extLst>
                </a:gridCol>
                <a:gridCol w="5437908">
                  <a:extLst>
                    <a:ext uri="{9D8B030D-6E8A-4147-A177-3AD203B41FA5}">
                      <a16:colId xmlns:a16="http://schemas.microsoft.com/office/drawing/2014/main" val="2430388838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9633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 manufacturer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475479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3210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displ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 displacement, in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588016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of manufacture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6237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cyl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cylinders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8146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trans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of transmission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3423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drv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front-wheel drive,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rear wheel drive,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4wd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2320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cty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miles per gallon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95283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hwy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Highway miles per gallon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3641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fl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Fuel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58793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"Type" of car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77B88-B251-461F-B645-F73B8940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21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E2AA49-16D1-4DBA-A93E-774316154DFB}"/>
              </a:ext>
            </a:extLst>
          </p:cNvPr>
          <p:cNvSpPr/>
          <p:nvPr/>
        </p:nvSpPr>
        <p:spPr>
          <a:xfrm>
            <a:off x="678510" y="5388570"/>
            <a:ext cx="29790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mpg : </a:t>
            </a:r>
          </a:p>
          <a:p>
            <a:r>
              <a:rPr lang="en-US" dirty="0"/>
              <a:t>Fuel economy data from 1999 and 2008 for 38 popular models of car</a:t>
            </a:r>
          </a:p>
        </p:txBody>
      </p:sp>
    </p:spTree>
    <p:extLst>
      <p:ext uri="{BB962C8B-B14F-4D97-AF65-F5344CB8AC3E}">
        <p14:creationId xmlns:p14="http://schemas.microsoft.com/office/powerpoint/2010/main" val="356224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519F-A3E6-4C42-ACD4-8D56EB5F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Basic of 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F3360-707F-4315-BB96-11C11C96A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System for declaratively creating graphics, based on The Grammar of Graphics</a:t>
            </a:r>
            <a:r>
              <a:rPr lang="en-US" baseline="30000" dirty="0">
                <a:hlinkClick r:id="rId2"/>
              </a:rPr>
              <a:t>1</a:t>
            </a:r>
            <a:r>
              <a:rPr lang="en-US" dirty="0"/>
              <a:t>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(data = &lt;</a:t>
            </a:r>
            <a:r>
              <a:rPr lang="en-US" sz="1800" dirty="0" err="1">
                <a:latin typeface="Consolas" panose="020B0609020204030204" pitchFamily="49" charset="0"/>
              </a:rPr>
              <a:t>dfn</a:t>
            </a:r>
            <a:r>
              <a:rPr lang="en-US" sz="1800" dirty="0">
                <a:latin typeface="Consolas" panose="020B0609020204030204" pitchFamily="49" charset="0"/>
              </a:rPr>
              <a:t>&gt;, mapping =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&lt;x&gt;[, y = &lt;y&gt;, fill = &lt;var&gt;, color = &lt;var&gt;])) 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geom_function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</a:rPr>
              <a:t>(&lt;</a:t>
            </a:r>
            <a:r>
              <a:rPr lang="en-US" sz="1800" dirty="0" err="1">
                <a:latin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</a:rPr>
              <a:t>&gt;)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Provide the data, </a:t>
            </a:r>
          </a:p>
          <a:p>
            <a:r>
              <a:rPr lang="en-US" dirty="0"/>
              <a:t>Tell ggplot2 how to map variables to aesthetics (x = ?, y = ?), </a:t>
            </a:r>
          </a:p>
          <a:p>
            <a:r>
              <a:rPr lang="en-US" dirty="0"/>
              <a:t>What graphical primitives to use (</a:t>
            </a:r>
            <a:r>
              <a:rPr lang="en-US" dirty="0" err="1"/>
              <a:t>geom</a:t>
            </a:r>
            <a:r>
              <a:rPr lang="en-US" dirty="0"/>
              <a:t>, annotation, </a:t>
            </a:r>
            <a:r>
              <a:rPr lang="en-US" dirty="0" err="1"/>
              <a:t>etc</a:t>
            </a:r>
            <a:r>
              <a:rPr lang="en-US" dirty="0"/>
              <a:t>), and </a:t>
            </a:r>
          </a:p>
          <a:p>
            <a:r>
              <a:rPr lang="en-US" dirty="0"/>
              <a:t>It takes care of the details.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4E708-8D18-4CB8-A1F8-C91E31E5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3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 – </a:t>
            </a:r>
            <a:r>
              <a:rPr lang="en-US" dirty="0" err="1"/>
              <a:t>geom_bar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C4F1-068D-40B5-BC1B-CE8EB07CE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0527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Q</a:t>
            </a:r>
            <a:r>
              <a:rPr lang="en-US" dirty="0"/>
              <a:t> : </a:t>
            </a:r>
          </a:p>
          <a:p>
            <a:pPr marL="512763" lvl="1"/>
            <a:r>
              <a:rPr lang="en-US" dirty="0"/>
              <a:t>What types of cars are there?</a:t>
            </a:r>
          </a:p>
          <a:p>
            <a:pPr marL="512763" lvl="1"/>
            <a:r>
              <a:rPr lang="en-US" dirty="0"/>
              <a:t>What are the most types of cars?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23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9B8D09-441B-41BA-815E-CCC0604752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prstClr val="black"/>
                </a:solidFill>
              </a:rPr>
              <a:t>Use mpg </a:t>
            </a:r>
            <a:r>
              <a:rPr lang="en-US" dirty="0" err="1">
                <a:solidFill>
                  <a:prstClr val="black"/>
                </a:solidFill>
              </a:rPr>
              <a:t>dataframe</a:t>
            </a:r>
            <a:endParaRPr lang="en-US" dirty="0">
              <a:solidFill>
                <a:prstClr val="black"/>
              </a:solidFill>
            </a:endParaRP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prstClr val="black"/>
                </a:solidFill>
              </a:rPr>
              <a:t>Mapping class variable to x in </a:t>
            </a:r>
            <a:r>
              <a:rPr lang="en-US" dirty="0" err="1">
                <a:solidFill>
                  <a:prstClr val="black"/>
                </a:solidFill>
              </a:rPr>
              <a:t>aes</a:t>
            </a:r>
            <a:r>
              <a:rPr lang="en-US" dirty="0">
                <a:solidFill>
                  <a:prstClr val="black"/>
                </a:solidFill>
              </a:rPr>
              <a:t>()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prstClr val="black"/>
                </a:solidFill>
              </a:rPr>
              <a:t>Use </a:t>
            </a:r>
            <a:r>
              <a:rPr lang="en-US" dirty="0" err="1">
                <a:solidFill>
                  <a:srgbClr val="0070C0"/>
                </a:solidFill>
              </a:rPr>
              <a:t>geom_bar</a:t>
            </a:r>
            <a:r>
              <a:rPr lang="en-US" dirty="0">
                <a:solidFill>
                  <a:prstClr val="black"/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64A676F5-F8B5-4584-8523-AC72EC933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3635124"/>
            <a:ext cx="5181600" cy="27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63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 – </a:t>
            </a:r>
            <a:r>
              <a:rPr lang="en-US" dirty="0" err="1"/>
              <a:t>geom_bar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(data = mpg, mapping =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class)) </a:t>
            </a:r>
            <a:r>
              <a:rPr lang="en-US" sz="1800" b="1" dirty="0">
                <a:latin typeface="Consolas" panose="020B0609020204030204" pitchFamily="49" charset="0"/>
              </a:rPr>
              <a:t>+</a:t>
            </a:r>
          </a:p>
          <a:p>
            <a:pPr marL="4572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geom_bar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E69F2F-F90B-46C6-8A9B-EA183B47A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3635124"/>
            <a:ext cx="5181600" cy="27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2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 – </a:t>
            </a:r>
            <a:r>
              <a:rPr lang="en-US" dirty="0" err="1"/>
              <a:t>geom_bar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C4F1-068D-40B5-BC1B-CE8EB07CE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0527" cy="1325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Q</a:t>
            </a:r>
            <a:r>
              <a:rPr lang="en-US" dirty="0"/>
              <a:t> : </a:t>
            </a:r>
          </a:p>
          <a:p>
            <a:pPr marL="512763" lvl="1"/>
            <a:r>
              <a:rPr lang="en-US" dirty="0"/>
              <a:t>What types of cars are there?</a:t>
            </a:r>
          </a:p>
          <a:p>
            <a:pPr marL="512763" lvl="1"/>
            <a:r>
              <a:rPr lang="en-US" dirty="0"/>
              <a:t>What are the most types of cars?</a:t>
            </a:r>
          </a:p>
          <a:p>
            <a:pPr marL="512763" lvl="1"/>
            <a:r>
              <a:rPr lang="en-US" u="sng" dirty="0">
                <a:solidFill>
                  <a:schemeClr val="accent2"/>
                </a:solidFill>
              </a:rPr>
              <a:t>Sort by it’s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25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9B8D09-441B-41BA-815E-CCC0604752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prstClr val="black"/>
                </a:solidFill>
              </a:rPr>
              <a:t>Use mpg </a:t>
            </a:r>
            <a:r>
              <a:rPr lang="en-US" dirty="0" err="1">
                <a:solidFill>
                  <a:prstClr val="black"/>
                </a:solidFill>
              </a:rPr>
              <a:t>dataframe</a:t>
            </a:r>
            <a:endParaRPr lang="en-US" dirty="0">
              <a:solidFill>
                <a:prstClr val="black"/>
              </a:solidFill>
            </a:endParaRP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prstClr val="black"/>
                </a:solidFill>
              </a:rPr>
              <a:t>Mapping class variable to x in </a:t>
            </a:r>
            <a:r>
              <a:rPr lang="en-US" dirty="0" err="1">
                <a:solidFill>
                  <a:prstClr val="black"/>
                </a:solidFill>
              </a:rPr>
              <a:t>aes</a:t>
            </a:r>
            <a:r>
              <a:rPr lang="en-US" dirty="0">
                <a:solidFill>
                  <a:prstClr val="black"/>
                </a:solidFill>
              </a:rPr>
              <a:t>()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u="sng" dirty="0">
                <a:solidFill>
                  <a:schemeClr val="accent2"/>
                </a:solidFill>
              </a:rPr>
              <a:t>Use reorder() function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prstClr val="black"/>
                </a:solidFill>
              </a:rPr>
              <a:t>Use </a:t>
            </a:r>
            <a:r>
              <a:rPr lang="en-US" dirty="0" err="1">
                <a:solidFill>
                  <a:srgbClr val="0070C0"/>
                </a:solidFill>
              </a:rPr>
              <a:t>geom_bar</a:t>
            </a:r>
            <a:r>
              <a:rPr lang="en-US" dirty="0">
                <a:solidFill>
                  <a:prstClr val="black"/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C963ED-93A6-4F33-9974-E32AB99D0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509962"/>
            <a:ext cx="57531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75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 – </a:t>
            </a:r>
            <a:r>
              <a:rPr lang="en-US" dirty="0" err="1"/>
              <a:t>geom_bar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(data = mpg,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mapping =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reorder</a:t>
            </a:r>
            <a:r>
              <a:rPr lang="en-US" sz="1800" dirty="0">
                <a:latin typeface="Consolas" panose="020B0609020204030204" pitchFamily="49" charset="0"/>
              </a:rPr>
              <a:t>(class, class, function(x){-length(x)} ))) 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geom_bar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04F873-C3FA-4BA3-A65A-6343ED1D9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509962"/>
            <a:ext cx="57531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14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5853DC-9DBF-449E-8E6F-AA33233A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50608"/>
          </a:xfrm>
        </p:spPr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 – </a:t>
            </a:r>
            <a:r>
              <a:rPr lang="en-US" dirty="0" err="1"/>
              <a:t>geom_bar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1F6D9-23F7-410D-A4F1-760D64F5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24A473-C9FF-477A-8BC1-E5D8695DB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779" b="25934"/>
          <a:stretch/>
        </p:blipFill>
        <p:spPr>
          <a:xfrm>
            <a:off x="1112260" y="2139124"/>
            <a:ext cx="668915" cy="3520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D83465-FEC2-47EB-8155-EFC0023D3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206" y="2139124"/>
            <a:ext cx="1123950" cy="1647825"/>
          </a:xfrm>
          <a:prstGeom prst="rect">
            <a:avLst/>
          </a:prstGeom>
        </p:spPr>
      </p:pic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64C72296-0DA4-4B8D-BFA9-22F190CCE768}"/>
              </a:ext>
            </a:extLst>
          </p:cNvPr>
          <p:cNvSpPr/>
          <p:nvPr/>
        </p:nvSpPr>
        <p:spPr>
          <a:xfrm flipV="1">
            <a:off x="1784421" y="3895013"/>
            <a:ext cx="1791133" cy="706581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94A685-6140-48AD-8EBB-A662126C9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812" y="2380063"/>
            <a:ext cx="5743575" cy="303847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5B8B8B9-3247-4167-BE53-BDE3FB331708}"/>
              </a:ext>
            </a:extLst>
          </p:cNvPr>
          <p:cNvSpPr/>
          <p:nvPr/>
        </p:nvSpPr>
        <p:spPr>
          <a:xfrm>
            <a:off x="4710545" y="3786949"/>
            <a:ext cx="712642" cy="32081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8F970-D0F6-4F3E-B6BC-86E45C732AA2}"/>
              </a:ext>
            </a:extLst>
          </p:cNvPr>
          <p:cNvSpPr txBox="1"/>
          <p:nvPr/>
        </p:nvSpPr>
        <p:spPr>
          <a:xfrm>
            <a:off x="8446932" y="197995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74AF94-0E58-49D2-BC8C-1639F3017309}"/>
              </a:ext>
            </a:extLst>
          </p:cNvPr>
          <p:cNvSpPr/>
          <p:nvPr/>
        </p:nvSpPr>
        <p:spPr>
          <a:xfrm>
            <a:off x="1781175" y="5529235"/>
            <a:ext cx="78950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sum_tbl</a:t>
            </a:r>
            <a:r>
              <a:rPr lang="en-US" sz="1600" dirty="0">
                <a:latin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as.data.frame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mpg$class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dnn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"class"</a:t>
            </a:r>
            <a:r>
              <a:rPr lang="en-US" sz="1600" dirty="0">
                <a:latin typeface="Consolas" panose="020B0609020204030204" pitchFamily="49" charset="0"/>
              </a:rPr>
              <a:t>)),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</a:t>
            </a:r>
            <a:r>
              <a:rPr lang="en-US" sz="1600" dirty="0" err="1">
                <a:latin typeface="Consolas" panose="020B0609020204030204" pitchFamily="49" charset="0"/>
              </a:rPr>
              <a:t>responseName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"n"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2086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 – </a:t>
            </a:r>
            <a:r>
              <a:rPr lang="en-US" dirty="0" err="1"/>
              <a:t>geom_bar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(data = </a:t>
            </a:r>
            <a:r>
              <a:rPr lang="en-US" sz="1600" dirty="0" err="1">
                <a:latin typeface="Consolas" panose="020B0609020204030204" pitchFamily="49" charset="0"/>
              </a:rPr>
              <a:t>sum_tbl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	mapping =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 = class</a:t>
            </a:r>
            <a:r>
              <a:rPr lang="en-US" sz="1600" u="sng" dirty="0">
                <a:latin typeface="Consolas" panose="020B0609020204030204" pitchFamily="49" charset="0"/>
              </a:rPr>
              <a:t>, y = n</a:t>
            </a:r>
            <a:r>
              <a:rPr lang="en-US" sz="1600" dirty="0">
                <a:latin typeface="Consolas" panose="020B0609020204030204" pitchFamily="49" charset="0"/>
              </a:rPr>
              <a:t>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geom_bar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stat = </a:t>
            </a:r>
            <a:r>
              <a:rPr lang="en-US" sz="1600" u="sng" dirty="0">
                <a:solidFill>
                  <a:srgbClr val="00B050"/>
                </a:solidFill>
                <a:latin typeface="Consolas" panose="020B0609020204030204" pitchFamily="49" charset="0"/>
              </a:rPr>
              <a:t>"identity"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1EC8-52E9-4696-8FA1-34555D8A8B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Solution </a:t>
            </a:r>
            <a:r>
              <a:rPr lang="en-US" sz="2000" dirty="0">
                <a:solidFill>
                  <a:prstClr val="black"/>
                </a:solidFill>
              </a:rPr>
              <a:t>(sorted)</a:t>
            </a:r>
            <a:r>
              <a:rPr lang="en-US" dirty="0">
                <a:solidFill>
                  <a:prstClr val="black"/>
                </a:solidFill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(data =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sum_tbl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mapping =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(x=reorder(class, -n),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u="sng" dirty="0">
                <a:solidFill>
                  <a:prstClr val="black"/>
                </a:solidFill>
                <a:latin typeface="Consolas" panose="020B0609020204030204" pitchFamily="49" charset="0"/>
              </a:rPr>
              <a:t>y = 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)) +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geom_bar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prstClr val="black"/>
                </a:solidFill>
                <a:latin typeface="Consolas" panose="020B0609020204030204" pitchFamily="49" charset="0"/>
              </a:rPr>
              <a:t>stat = </a:t>
            </a:r>
            <a:r>
              <a:rPr lang="en-US" sz="1600" u="sng" dirty="0">
                <a:solidFill>
                  <a:srgbClr val="00B050"/>
                </a:solidFill>
                <a:latin typeface="Consolas" panose="020B0609020204030204" pitchFamily="49" charset="0"/>
              </a:rPr>
              <a:t>"identity"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2A4F2-A867-489E-9DA0-AB4DF4A22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429000"/>
            <a:ext cx="5762625" cy="3028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A892F9-A63A-4052-86F8-68BACA1A6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3429000"/>
            <a:ext cx="5772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35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 – </a:t>
            </a:r>
            <a:r>
              <a:rPr lang="en-US" dirty="0" err="1"/>
              <a:t>geom_bar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Change fill color: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(data = </a:t>
            </a:r>
            <a:r>
              <a:rPr lang="en-US" sz="1800" dirty="0" err="1">
                <a:latin typeface="Consolas" panose="020B0609020204030204" pitchFamily="49" charset="0"/>
              </a:rPr>
              <a:t>sum_tbl</a:t>
            </a:r>
            <a:r>
              <a:rPr lang="en-US" sz="1800" dirty="0">
                <a:latin typeface="Consolas" panose="020B0609020204030204" pitchFamily="49" charset="0"/>
              </a:rPr>
              <a:t>, mapping =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reorder</a:t>
            </a:r>
            <a:r>
              <a:rPr lang="en-US" sz="1800" dirty="0">
                <a:latin typeface="Consolas" panose="020B0609020204030204" pitchFamily="49" charset="0"/>
              </a:rPr>
              <a:t>(class, -n), y = n)) 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geom_bar</a:t>
            </a:r>
            <a:r>
              <a:rPr lang="en-US" sz="1800" dirty="0">
                <a:latin typeface="Consolas" panose="020B0609020204030204" pitchFamily="49" charset="0"/>
              </a:rPr>
              <a:t>(stat =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"identity"</a:t>
            </a:r>
            <a:r>
              <a:rPr lang="en-US" sz="1800" dirty="0">
                <a:latin typeface="Consolas" panose="020B0609020204030204" pitchFamily="49" charset="0"/>
              </a:rPr>
              <a:t>, fill =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lightblue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F6694-0D13-4938-9254-3FDF22DF5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19487"/>
            <a:ext cx="57531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7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Prerequisite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D1FD4-C12C-4AF2-9134-E73243B8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0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Flipped </a:t>
            </a:r>
            <a:r>
              <a:rPr lang="en-US" dirty="0" err="1"/>
              <a:t>Barplot</a:t>
            </a:r>
            <a:r>
              <a:rPr lang="en-US" dirty="0"/>
              <a:t> – </a:t>
            </a:r>
            <a:r>
              <a:rPr lang="en-US" dirty="0" err="1"/>
              <a:t>geom_bar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Flipped 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(data = </a:t>
            </a:r>
            <a:r>
              <a:rPr lang="en-US" sz="1800" dirty="0" err="1">
                <a:latin typeface="Consolas" panose="020B0609020204030204" pitchFamily="49" charset="0"/>
              </a:rPr>
              <a:t>sum_tbl</a:t>
            </a:r>
            <a:r>
              <a:rPr lang="en-US" sz="1800" dirty="0">
                <a:latin typeface="Consolas" panose="020B0609020204030204" pitchFamily="49" charset="0"/>
              </a:rPr>
              <a:t>, mapping =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reorder</a:t>
            </a:r>
            <a:r>
              <a:rPr lang="en-US" sz="1800" dirty="0">
                <a:latin typeface="Consolas" panose="020B0609020204030204" pitchFamily="49" charset="0"/>
              </a:rPr>
              <a:t>(class, n), y = n)) 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geom_bar</a:t>
            </a:r>
            <a:r>
              <a:rPr lang="en-US" sz="1800" dirty="0">
                <a:latin typeface="Consolas" panose="020B0609020204030204" pitchFamily="49" charset="0"/>
              </a:rPr>
              <a:t>(stat =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"identity"</a:t>
            </a:r>
            <a:r>
              <a:rPr lang="en-US" sz="1800" dirty="0">
                <a:latin typeface="Consolas" panose="020B0609020204030204" pitchFamily="49" charset="0"/>
              </a:rPr>
              <a:t>, fill =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lightblue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latin typeface="Consolas" panose="020B0609020204030204" pitchFamily="49" charset="0"/>
              </a:rPr>
              <a:t>) 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coord_flip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341505-6247-4D3E-BC5F-EE7C6C1E2788}"/>
              </a:ext>
            </a:extLst>
          </p:cNvPr>
          <p:cNvSpPr/>
          <p:nvPr/>
        </p:nvSpPr>
        <p:spPr>
          <a:xfrm>
            <a:off x="7827818" y="2286000"/>
            <a:ext cx="346364" cy="3879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6CED6-EF72-4192-80F0-A247D09AA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19487"/>
            <a:ext cx="5753100" cy="301942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E9059A-27E3-41CF-B4A0-AF18A0096622}"/>
              </a:ext>
            </a:extLst>
          </p:cNvPr>
          <p:cNvSpPr/>
          <p:nvPr/>
        </p:nvSpPr>
        <p:spPr>
          <a:xfrm>
            <a:off x="1094507" y="3041073"/>
            <a:ext cx="1645920" cy="3879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65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 dirty="0"/>
              <a:t>Histogram – </a:t>
            </a:r>
            <a:r>
              <a:rPr lang="en-US" dirty="0" err="1"/>
              <a:t>geom_histogram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C4F1-068D-40B5-BC1B-CE8EB07CE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70419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Q</a:t>
            </a:r>
            <a:r>
              <a:rPr lang="en-US" dirty="0"/>
              <a:t> : </a:t>
            </a:r>
          </a:p>
          <a:p>
            <a:pPr marL="512763" lvl="1"/>
            <a:r>
              <a:rPr lang="en-US" sz="2200" dirty="0"/>
              <a:t>How is distribution of engine displacement?</a:t>
            </a:r>
          </a:p>
          <a:p>
            <a:pPr marL="512763"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31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9B8D09-441B-41BA-815E-CCC060475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9297" y="1825625"/>
            <a:ext cx="5181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prstClr val="black"/>
                </a:solidFill>
              </a:rPr>
              <a:t>Use mpg </a:t>
            </a:r>
            <a:r>
              <a:rPr lang="en-US" sz="2200" dirty="0" err="1">
                <a:solidFill>
                  <a:prstClr val="black"/>
                </a:solidFill>
              </a:rPr>
              <a:t>dataframe</a:t>
            </a:r>
            <a:endParaRPr lang="en-US" sz="2200" dirty="0">
              <a:solidFill>
                <a:prstClr val="black"/>
              </a:solidFill>
            </a:endParaRP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prstClr val="black"/>
                </a:solidFill>
              </a:rPr>
              <a:t>Mapping </a:t>
            </a:r>
            <a:r>
              <a:rPr lang="en-US" sz="2200" dirty="0" err="1">
                <a:solidFill>
                  <a:prstClr val="black"/>
                </a:solidFill>
              </a:rPr>
              <a:t>displ</a:t>
            </a:r>
            <a:r>
              <a:rPr lang="en-US" sz="2200" dirty="0">
                <a:solidFill>
                  <a:prstClr val="black"/>
                </a:solidFill>
              </a:rPr>
              <a:t> variable to x in </a:t>
            </a:r>
            <a:r>
              <a:rPr lang="en-US" sz="2200" dirty="0" err="1">
                <a:solidFill>
                  <a:prstClr val="black"/>
                </a:solidFill>
              </a:rPr>
              <a:t>aes</a:t>
            </a:r>
            <a:r>
              <a:rPr lang="en-US" sz="2200" dirty="0">
                <a:solidFill>
                  <a:prstClr val="black"/>
                </a:solidFill>
              </a:rPr>
              <a:t>()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prstClr val="black"/>
                </a:solidFill>
              </a:rPr>
              <a:t>Use </a:t>
            </a:r>
            <a:r>
              <a:rPr lang="en-US" sz="2200" dirty="0" err="1">
                <a:solidFill>
                  <a:srgbClr val="0070C0"/>
                </a:solidFill>
              </a:rPr>
              <a:t>geom_histogram</a:t>
            </a:r>
            <a:r>
              <a:rPr lang="en-US" sz="2200" dirty="0">
                <a:solidFill>
                  <a:prstClr val="black"/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46FA3F-EB4B-4EF8-98F7-B4B02961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97" y="3509962"/>
            <a:ext cx="57531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04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Histogram – </a:t>
            </a:r>
            <a:r>
              <a:rPr lang="en-US" dirty="0" err="1"/>
              <a:t>geom_histogram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(mpg,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</a:t>
            </a:r>
            <a:r>
              <a:rPr lang="en-US" sz="1800" dirty="0" err="1">
                <a:latin typeface="Consolas" panose="020B0609020204030204" pitchFamily="49" charset="0"/>
              </a:rPr>
              <a:t>displ</a:t>
            </a:r>
            <a:r>
              <a:rPr lang="en-US" sz="1800" dirty="0">
                <a:latin typeface="Consolas" panose="020B0609020204030204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geom_histogram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824346" y="2299851"/>
            <a:ext cx="3553690" cy="4017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E1135B-AA34-41A4-8C0C-B19C6400B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97" y="3509962"/>
            <a:ext cx="57531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84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 dirty="0"/>
              <a:t>Histogram – </a:t>
            </a:r>
            <a:r>
              <a:rPr lang="en-US" dirty="0" err="1"/>
              <a:t>geom_histogram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C4F1-068D-40B5-BC1B-CE8EB07CE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70419" cy="1325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Q</a:t>
            </a:r>
            <a:r>
              <a:rPr lang="en-US" dirty="0"/>
              <a:t> : </a:t>
            </a:r>
          </a:p>
          <a:p>
            <a:pPr marL="512763" lvl="1"/>
            <a:r>
              <a:rPr lang="en-US" dirty="0"/>
              <a:t>How is distribution of engine displacement?</a:t>
            </a:r>
          </a:p>
          <a:p>
            <a:pPr marL="512763" lvl="1"/>
            <a:r>
              <a:rPr lang="en-US" u="sng" dirty="0">
                <a:solidFill>
                  <a:schemeClr val="accent2"/>
                </a:solidFill>
              </a:rPr>
              <a:t>How is distribution of engine displacement by type of car (class)?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33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9B8D09-441B-41BA-815E-CCC060475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9297" y="1825625"/>
            <a:ext cx="5181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prstClr val="black"/>
                </a:solidFill>
              </a:rPr>
              <a:t>Use mpg </a:t>
            </a:r>
            <a:r>
              <a:rPr lang="en-US" dirty="0" err="1">
                <a:solidFill>
                  <a:prstClr val="black"/>
                </a:solidFill>
              </a:rPr>
              <a:t>dataframe</a:t>
            </a:r>
            <a:endParaRPr lang="en-US" dirty="0">
              <a:solidFill>
                <a:prstClr val="black"/>
              </a:solidFill>
            </a:endParaRP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prstClr val="black"/>
                </a:solidFill>
              </a:rPr>
              <a:t>Mapping </a:t>
            </a:r>
            <a:r>
              <a:rPr lang="en-US" dirty="0" err="1">
                <a:solidFill>
                  <a:prstClr val="black"/>
                </a:solidFill>
              </a:rPr>
              <a:t>displ</a:t>
            </a:r>
            <a:r>
              <a:rPr lang="en-US" dirty="0">
                <a:solidFill>
                  <a:prstClr val="black"/>
                </a:solidFill>
              </a:rPr>
              <a:t> variable to x in </a:t>
            </a:r>
            <a:r>
              <a:rPr lang="en-US" dirty="0" err="1">
                <a:solidFill>
                  <a:prstClr val="black"/>
                </a:solidFill>
              </a:rPr>
              <a:t>aes</a:t>
            </a:r>
            <a:r>
              <a:rPr lang="en-US" dirty="0">
                <a:solidFill>
                  <a:prstClr val="black"/>
                </a:solidFill>
              </a:rPr>
              <a:t>()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u="sng" dirty="0">
                <a:solidFill>
                  <a:schemeClr val="accent2"/>
                </a:solidFill>
              </a:rPr>
              <a:t>Mapping class variable to fill in </a:t>
            </a:r>
            <a:r>
              <a:rPr lang="en-US" u="sng" dirty="0" err="1">
                <a:solidFill>
                  <a:schemeClr val="accent2"/>
                </a:solidFill>
              </a:rPr>
              <a:t>aes</a:t>
            </a:r>
            <a:r>
              <a:rPr lang="en-US" u="sng" dirty="0">
                <a:solidFill>
                  <a:schemeClr val="accent2"/>
                </a:solidFill>
              </a:rPr>
              <a:t>()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prstClr val="black"/>
                </a:solidFill>
              </a:rPr>
              <a:t>Use </a:t>
            </a:r>
            <a:r>
              <a:rPr lang="en-US" dirty="0" err="1">
                <a:solidFill>
                  <a:srgbClr val="0070C0"/>
                </a:solidFill>
              </a:rPr>
              <a:t>geom_histogram</a:t>
            </a:r>
            <a:r>
              <a:rPr lang="en-US" dirty="0">
                <a:solidFill>
                  <a:prstClr val="black"/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DC59D1-FF61-4872-8BD6-2BDBFD46B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3" y="3509962"/>
            <a:ext cx="57435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58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Histogram – </a:t>
            </a:r>
            <a:r>
              <a:rPr lang="en-US" dirty="0" err="1"/>
              <a:t>geom_histogram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(mpg,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</a:t>
            </a:r>
            <a:r>
              <a:rPr lang="en-US" sz="1800" dirty="0" err="1">
                <a:latin typeface="Consolas" panose="020B0609020204030204" pitchFamily="49" charset="0"/>
              </a:rPr>
              <a:t>displ</a:t>
            </a:r>
            <a:r>
              <a:rPr lang="en-US" sz="1800" dirty="0">
                <a:latin typeface="Consolas" panose="020B0609020204030204" pitchFamily="49" charset="0"/>
              </a:rPr>
              <a:t>, fill = class)) 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geom_histogram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4294908" y="2299851"/>
            <a:ext cx="1565565" cy="4017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27963-9163-4334-A9F0-78B01103D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3" y="3509962"/>
            <a:ext cx="57435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91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Histogram – </a:t>
            </a:r>
            <a:r>
              <a:rPr lang="en-US" dirty="0" err="1"/>
              <a:t>geom_histogram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Custom color &amp; number of bins 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(mpg,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</a:t>
            </a:r>
            <a:r>
              <a:rPr lang="en-US" sz="1800" dirty="0" err="1">
                <a:latin typeface="Consolas" panose="020B0609020204030204" pitchFamily="49" charset="0"/>
              </a:rPr>
              <a:t>displ</a:t>
            </a:r>
            <a:r>
              <a:rPr lang="en-US" sz="1800" dirty="0">
                <a:latin typeface="Consolas" panose="020B0609020204030204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geom_histogram</a:t>
            </a:r>
            <a:r>
              <a:rPr lang="en-US" sz="1800" dirty="0">
                <a:latin typeface="Consolas" panose="020B0609020204030204" pitchFamily="49" charset="0"/>
              </a:rPr>
              <a:t>(bins = 20, fill =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skyblue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latin typeface="Consolas" panose="020B0609020204030204" pitchFamily="49" charset="0"/>
              </a:rPr>
              <a:t>, color =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"white"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8E2E9F-3525-4FE6-8C4C-9A27A582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7" y="3500437"/>
            <a:ext cx="57531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68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 dirty="0"/>
              <a:t>Density – </a:t>
            </a:r>
            <a:r>
              <a:rPr lang="en-US" dirty="0" err="1"/>
              <a:t>geom_density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C4F1-068D-40B5-BC1B-CE8EB07CE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70419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Q</a:t>
            </a:r>
            <a:r>
              <a:rPr lang="en-US" dirty="0"/>
              <a:t> : </a:t>
            </a:r>
          </a:p>
          <a:p>
            <a:pPr marL="512763" lvl="1"/>
            <a:r>
              <a:rPr lang="en-US" sz="2200" dirty="0"/>
              <a:t>How is density of engine displacement?</a:t>
            </a:r>
          </a:p>
          <a:p>
            <a:pPr marL="512763"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36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9B8D09-441B-41BA-815E-CCC060475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9297" y="1825625"/>
            <a:ext cx="5181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prstClr val="black"/>
                </a:solidFill>
              </a:rPr>
              <a:t>Use mpg </a:t>
            </a:r>
            <a:r>
              <a:rPr lang="en-US" sz="2200" dirty="0" err="1">
                <a:solidFill>
                  <a:prstClr val="black"/>
                </a:solidFill>
              </a:rPr>
              <a:t>dataframe</a:t>
            </a:r>
            <a:endParaRPr lang="en-US" sz="2200" dirty="0">
              <a:solidFill>
                <a:prstClr val="black"/>
              </a:solidFill>
            </a:endParaRP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prstClr val="black"/>
                </a:solidFill>
              </a:rPr>
              <a:t>Mapping </a:t>
            </a:r>
            <a:r>
              <a:rPr lang="en-US" sz="2200" dirty="0" err="1">
                <a:solidFill>
                  <a:prstClr val="black"/>
                </a:solidFill>
              </a:rPr>
              <a:t>displ</a:t>
            </a:r>
            <a:r>
              <a:rPr lang="en-US" sz="2200" dirty="0">
                <a:solidFill>
                  <a:prstClr val="black"/>
                </a:solidFill>
              </a:rPr>
              <a:t> variable to x in </a:t>
            </a:r>
            <a:r>
              <a:rPr lang="en-US" sz="2200" dirty="0" err="1">
                <a:solidFill>
                  <a:prstClr val="black"/>
                </a:solidFill>
              </a:rPr>
              <a:t>aes</a:t>
            </a:r>
            <a:r>
              <a:rPr lang="en-US" sz="2200" dirty="0">
                <a:solidFill>
                  <a:prstClr val="black"/>
                </a:solidFill>
              </a:rPr>
              <a:t>()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prstClr val="black"/>
                </a:solidFill>
              </a:rPr>
              <a:t>Use </a:t>
            </a:r>
            <a:r>
              <a:rPr lang="en-US" sz="2200" dirty="0" err="1">
                <a:solidFill>
                  <a:srgbClr val="0070C0"/>
                </a:solidFill>
              </a:rPr>
              <a:t>geom_density</a:t>
            </a:r>
            <a:r>
              <a:rPr lang="en-US" sz="2200" dirty="0">
                <a:solidFill>
                  <a:prstClr val="black"/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9C6CF7-12C6-45D1-BB93-933486778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43" y="3509962"/>
            <a:ext cx="57435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45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Density – </a:t>
            </a:r>
            <a:r>
              <a:rPr lang="en-US" dirty="0" err="1"/>
              <a:t>geom_density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(mpg,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</a:t>
            </a:r>
            <a:r>
              <a:rPr lang="en-US" sz="1800" dirty="0" err="1">
                <a:latin typeface="Consolas" panose="020B0609020204030204" pitchFamily="49" charset="0"/>
              </a:rPr>
              <a:t>displ</a:t>
            </a:r>
            <a:r>
              <a:rPr lang="en-US" sz="1800" dirty="0">
                <a:latin typeface="Consolas" panose="020B0609020204030204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geom_density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9E23C-4186-4C20-BDB9-0EDF67880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43" y="3509962"/>
            <a:ext cx="57435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89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 dirty="0"/>
              <a:t>Density – </a:t>
            </a:r>
            <a:r>
              <a:rPr lang="en-US" dirty="0" err="1"/>
              <a:t>geom_density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</a:t>
            </a:r>
            <a:r>
              <a:rPr lang="en-US" sz="1800" dirty="0"/>
              <a:t> (blank)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(mpg,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</a:t>
            </a:r>
            <a:r>
              <a:rPr lang="en-US" sz="1800" dirty="0" err="1">
                <a:latin typeface="Consolas" panose="020B0609020204030204" pitchFamily="49" charset="0"/>
              </a:rPr>
              <a:t>displ</a:t>
            </a:r>
            <a:r>
              <a:rPr lang="en-US" sz="1800" dirty="0">
                <a:latin typeface="Consolas" panose="020B0609020204030204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geom_density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211524-3F5F-42A5-99AF-9114E9ECF3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Solution</a:t>
            </a:r>
            <a:r>
              <a:rPr lang="en-US" sz="1800" dirty="0">
                <a:solidFill>
                  <a:prstClr val="black"/>
                </a:solidFill>
              </a:rPr>
              <a:t> (area)</a:t>
            </a:r>
            <a:r>
              <a:rPr lang="en-US" dirty="0">
                <a:solidFill>
                  <a:prstClr val="black"/>
                </a:solidFill>
              </a:rPr>
              <a:t>:</a:t>
            </a:r>
          </a:p>
          <a:p>
            <a:pPr marL="0" lv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(mpg,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(x =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displ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)) +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geom_density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(fill =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skyblue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alpha = 0.8)</a:t>
            </a:r>
          </a:p>
          <a:p>
            <a:pPr marL="457200" lvl="0" indent="0">
              <a:buNone/>
            </a:pP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6428509" y="2673923"/>
            <a:ext cx="3920835" cy="7550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5F877-7BBF-472B-8FC3-4F6500746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795713"/>
            <a:ext cx="5212080" cy="2748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D0DED5-9689-4DAD-9F18-2A605F345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795713"/>
            <a:ext cx="5212080" cy="273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3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 dirty="0"/>
              <a:t>Density – </a:t>
            </a:r>
            <a:r>
              <a:rPr lang="en-US" dirty="0" err="1"/>
              <a:t>geom_density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C4F1-068D-40B5-BC1B-CE8EB07CE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70419" cy="1325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Q</a:t>
            </a:r>
            <a:r>
              <a:rPr lang="en-US" dirty="0"/>
              <a:t> : </a:t>
            </a:r>
          </a:p>
          <a:p>
            <a:pPr marL="512763" lvl="1"/>
            <a:r>
              <a:rPr lang="en-US" dirty="0"/>
              <a:t>How is density of engine displacement?</a:t>
            </a:r>
          </a:p>
          <a:p>
            <a:pPr marL="512763" lvl="1"/>
            <a:r>
              <a:rPr lang="en-US" u="sng" dirty="0">
                <a:solidFill>
                  <a:schemeClr val="accent2"/>
                </a:solidFill>
              </a:rPr>
              <a:t>How is density of engine displacement by type of car (class)?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39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9B8D09-441B-41BA-815E-CCC060475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9297" y="1825625"/>
            <a:ext cx="5181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prstClr val="black"/>
                </a:solidFill>
              </a:rPr>
              <a:t>Use mpg </a:t>
            </a:r>
            <a:r>
              <a:rPr lang="en-US" sz="2200" dirty="0" err="1">
                <a:solidFill>
                  <a:prstClr val="black"/>
                </a:solidFill>
              </a:rPr>
              <a:t>dataframe</a:t>
            </a:r>
            <a:endParaRPr lang="en-US" sz="2200" dirty="0">
              <a:solidFill>
                <a:prstClr val="black"/>
              </a:solidFill>
            </a:endParaRP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prstClr val="black"/>
                </a:solidFill>
              </a:rPr>
              <a:t>Mapping </a:t>
            </a:r>
            <a:r>
              <a:rPr lang="en-US" sz="2200" dirty="0" err="1">
                <a:solidFill>
                  <a:prstClr val="black"/>
                </a:solidFill>
              </a:rPr>
              <a:t>displ</a:t>
            </a:r>
            <a:r>
              <a:rPr lang="en-US" sz="2200" dirty="0">
                <a:solidFill>
                  <a:prstClr val="black"/>
                </a:solidFill>
              </a:rPr>
              <a:t> variable to x in </a:t>
            </a:r>
            <a:r>
              <a:rPr lang="en-US" sz="2200" dirty="0" err="1">
                <a:solidFill>
                  <a:prstClr val="black"/>
                </a:solidFill>
              </a:rPr>
              <a:t>aes</a:t>
            </a:r>
            <a:r>
              <a:rPr lang="en-US" sz="2200" dirty="0">
                <a:solidFill>
                  <a:prstClr val="black"/>
                </a:solidFill>
              </a:rPr>
              <a:t>()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200" u="sng" dirty="0">
                <a:solidFill>
                  <a:schemeClr val="accent2"/>
                </a:solidFill>
              </a:rPr>
              <a:t>Mapping class variable to fill in </a:t>
            </a:r>
            <a:r>
              <a:rPr lang="en-US" sz="2200" u="sng" dirty="0" err="1">
                <a:solidFill>
                  <a:schemeClr val="accent2"/>
                </a:solidFill>
              </a:rPr>
              <a:t>aes</a:t>
            </a:r>
            <a:r>
              <a:rPr lang="en-US" sz="2200" u="sng" dirty="0">
                <a:solidFill>
                  <a:schemeClr val="accent2"/>
                </a:solidFill>
              </a:rPr>
              <a:t>()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prstClr val="black"/>
                </a:solidFill>
              </a:rPr>
              <a:t>Use </a:t>
            </a:r>
            <a:r>
              <a:rPr lang="en-US" sz="2200" dirty="0" err="1">
                <a:solidFill>
                  <a:srgbClr val="0070C0"/>
                </a:solidFill>
              </a:rPr>
              <a:t>geom_density</a:t>
            </a:r>
            <a:r>
              <a:rPr lang="en-US" sz="2200" dirty="0">
                <a:solidFill>
                  <a:prstClr val="black"/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C0007-B7AD-463F-B22A-DB42CEEA3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43" y="3509962"/>
            <a:ext cx="57435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1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E706-0DFC-4C3A-A08D-EEC71C2F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Prerequisite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3A2D-7A8E-4107-87D7-53D8D105D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21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Internet Connection</a:t>
            </a:r>
          </a:p>
          <a:p>
            <a:r>
              <a:rPr lang="en-US" b="1" dirty="0">
                <a:solidFill>
                  <a:srgbClr val="0070C0"/>
                </a:solidFill>
              </a:rPr>
              <a:t>Software Installed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 program [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]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RStudio [</a:t>
            </a:r>
            <a:r>
              <a:rPr lang="en-US" dirty="0">
                <a:hlinkClick r:id="rId3"/>
              </a:rPr>
              <a:t>https://www.rstudio.com/products/rstudio/download/</a:t>
            </a:r>
            <a:r>
              <a:rPr lang="en-US" dirty="0"/>
              <a:t>]</a:t>
            </a:r>
          </a:p>
          <a:p>
            <a:r>
              <a:rPr lang="en-US" b="1" dirty="0">
                <a:solidFill>
                  <a:srgbClr val="0070C0"/>
                </a:solidFill>
              </a:rPr>
              <a:t>Data &amp; Scripts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Download from </a:t>
            </a:r>
            <a:r>
              <a:rPr lang="en-US" dirty="0">
                <a:hlinkClick r:id="rId4"/>
              </a:rPr>
              <a:t>https://github.com/aephidayatuloh/introggplot2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0070C0"/>
                </a:solidFill>
              </a:rPr>
              <a:t>R Packages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ggplot2	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"ggplot2"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-22225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Use </a:t>
            </a:r>
            <a:r>
              <a:rPr lang="en-US" sz="2000" dirty="0" err="1">
                <a:solidFill>
                  <a:srgbClr val="0070C0"/>
                </a:solidFill>
              </a:rPr>
              <a:t>install.packages</a:t>
            </a:r>
            <a:r>
              <a:rPr lang="en-US" sz="2000" dirty="0"/>
              <a:t>(c(</a:t>
            </a:r>
            <a:r>
              <a:rPr lang="en-US" sz="2000" dirty="0">
                <a:solidFill>
                  <a:srgbClr val="00B050"/>
                </a:solidFill>
              </a:rPr>
              <a:t>"ggplot2"</a:t>
            </a:r>
            <a:r>
              <a:rPr lang="en-US" sz="2000" dirty="0"/>
              <a:t>)) to install all those packages or simply </a:t>
            </a:r>
            <a:r>
              <a:rPr lang="en-US" sz="2000" dirty="0" err="1">
                <a:solidFill>
                  <a:srgbClr val="0070C0"/>
                </a:solidFill>
              </a:rPr>
              <a:t>install.packages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"</a:t>
            </a:r>
            <a:r>
              <a:rPr lang="en-US" sz="2000" dirty="0" err="1">
                <a:solidFill>
                  <a:srgbClr val="00B050"/>
                </a:solidFill>
              </a:rPr>
              <a:t>tidyverse</a:t>
            </a:r>
            <a:r>
              <a:rPr lang="en-US" sz="2000" dirty="0">
                <a:solidFill>
                  <a:srgbClr val="00B050"/>
                </a:solidFill>
              </a:rPr>
              <a:t>"</a:t>
            </a:r>
            <a:r>
              <a:rPr lang="en-US" sz="2000" dirty="0"/>
              <a:t>) to install ggplot2 and other useful packages.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A00E4-85D5-4C49-9366-5527E1D3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16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Density – </a:t>
            </a:r>
            <a:r>
              <a:rPr lang="en-US" dirty="0" err="1"/>
              <a:t>geom_density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(mpg,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</a:t>
            </a:r>
            <a:r>
              <a:rPr lang="en-US" sz="1800" dirty="0" err="1">
                <a:latin typeface="Consolas" panose="020B0609020204030204" pitchFamily="49" charset="0"/>
              </a:rPr>
              <a:t>displ</a:t>
            </a:r>
            <a:r>
              <a:rPr lang="en-US" sz="1800" dirty="0">
                <a:latin typeface="Consolas" panose="020B0609020204030204" pitchFamily="49" charset="0"/>
              </a:rPr>
              <a:t>, fill = class, color = class)) 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geom_density</a:t>
            </a:r>
            <a:r>
              <a:rPr lang="en-US" sz="1800" dirty="0">
                <a:latin typeface="Consolas" panose="020B0609020204030204" pitchFamily="49" charset="0"/>
              </a:rPr>
              <a:t>(alpha = 0.8)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4294908" y="2299851"/>
            <a:ext cx="3422074" cy="4017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C6F1AA-AA4F-4E83-BAB8-DDDD835A6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43" y="3509962"/>
            <a:ext cx="57435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70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 dirty="0"/>
              <a:t>Boxplot – </a:t>
            </a:r>
            <a:r>
              <a:rPr lang="en-US" dirty="0" err="1"/>
              <a:t>geom_boxplot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C4F1-068D-40B5-BC1B-CE8EB07CE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70419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Q</a:t>
            </a:r>
            <a:r>
              <a:rPr lang="en-US" dirty="0"/>
              <a:t> : </a:t>
            </a:r>
          </a:p>
          <a:p>
            <a:pPr marL="512763" lvl="1"/>
            <a:r>
              <a:rPr lang="en-US" sz="2200" dirty="0"/>
              <a:t>How is the </a:t>
            </a:r>
            <a:r>
              <a:rPr lang="en-US" sz="2200" dirty="0" err="1"/>
              <a:t>summarise</a:t>
            </a:r>
            <a:r>
              <a:rPr lang="en-US" sz="2200" dirty="0"/>
              <a:t> of engine displacement?</a:t>
            </a:r>
          </a:p>
          <a:p>
            <a:pPr marL="512763"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9B8D09-441B-41BA-815E-CCC060475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9297" y="1825625"/>
            <a:ext cx="5181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Use mpg </a:t>
            </a:r>
            <a:r>
              <a:rPr lang="en-US" sz="2000" dirty="0" err="1">
                <a:solidFill>
                  <a:prstClr val="black"/>
                </a:solidFill>
              </a:rPr>
              <a:t>dataframe</a:t>
            </a:r>
            <a:endParaRPr lang="en-US" sz="2000" dirty="0">
              <a:solidFill>
                <a:prstClr val="black"/>
              </a:solidFill>
            </a:endParaRP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Mapping 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prstClr val="black"/>
                </a:solidFill>
              </a:rPr>
              <a:t> (blank) to x in </a:t>
            </a:r>
            <a:r>
              <a:rPr lang="en-US" sz="2000" dirty="0" err="1">
                <a:solidFill>
                  <a:prstClr val="black"/>
                </a:solidFill>
              </a:rPr>
              <a:t>aes</a:t>
            </a:r>
            <a:r>
              <a:rPr lang="en-US" sz="2000" dirty="0">
                <a:solidFill>
                  <a:prstClr val="black"/>
                </a:solidFill>
              </a:rPr>
              <a:t>()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Mapping </a:t>
            </a:r>
            <a:r>
              <a:rPr lang="en-US" sz="2000" dirty="0" err="1">
                <a:solidFill>
                  <a:prstClr val="black"/>
                </a:solidFill>
              </a:rPr>
              <a:t>displ</a:t>
            </a:r>
            <a:r>
              <a:rPr lang="en-US" sz="2000" dirty="0">
                <a:solidFill>
                  <a:prstClr val="black"/>
                </a:solidFill>
              </a:rPr>
              <a:t> variable to y in </a:t>
            </a:r>
            <a:r>
              <a:rPr lang="en-US" sz="2000" dirty="0" err="1">
                <a:solidFill>
                  <a:prstClr val="black"/>
                </a:solidFill>
              </a:rPr>
              <a:t>aes</a:t>
            </a:r>
            <a:r>
              <a:rPr lang="en-US" sz="2000" dirty="0">
                <a:solidFill>
                  <a:prstClr val="black"/>
                </a:solidFill>
              </a:rPr>
              <a:t>()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Use </a:t>
            </a:r>
            <a:r>
              <a:rPr lang="en-US" sz="2000" dirty="0" err="1">
                <a:solidFill>
                  <a:srgbClr val="0070C0"/>
                </a:solidFill>
              </a:rPr>
              <a:t>geom_b</a:t>
            </a:r>
            <a:r>
              <a:rPr lang="en-US" sz="1800" dirty="0" err="1">
                <a:solidFill>
                  <a:srgbClr val="0070C0"/>
                </a:solidFill>
              </a:rPr>
              <a:t>oxplot</a:t>
            </a:r>
            <a:r>
              <a:rPr lang="en-US" sz="2000" dirty="0">
                <a:solidFill>
                  <a:prstClr val="black"/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C320D-554D-4D5D-AEE6-989E2C81E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93" y="3509962"/>
            <a:ext cx="57626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68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Boxplot – </a:t>
            </a:r>
            <a:r>
              <a:rPr lang="en-US" dirty="0" err="1"/>
              <a:t>geom_boxplot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(mpg,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"", y = </a:t>
            </a:r>
            <a:r>
              <a:rPr lang="en-US" sz="1800" dirty="0" err="1">
                <a:latin typeface="Consolas" panose="020B0609020204030204" pitchFamily="49" charset="0"/>
              </a:rPr>
              <a:t>displ</a:t>
            </a:r>
            <a:r>
              <a:rPr lang="en-US" sz="1800" dirty="0">
                <a:latin typeface="Consolas" panose="020B0609020204030204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geom_boxplot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298E99-95BA-4FE4-A431-FA2E96F02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93" y="3509962"/>
            <a:ext cx="57626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54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 dirty="0"/>
              <a:t>Boxplot – </a:t>
            </a:r>
            <a:r>
              <a:rPr lang="en-US" dirty="0" err="1"/>
              <a:t>geom_boxplot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C4F1-068D-40B5-BC1B-CE8EB07CE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70419" cy="13255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300" b="1" dirty="0">
                <a:solidFill>
                  <a:srgbClr val="FFC000"/>
                </a:solidFill>
              </a:rPr>
              <a:t>Q</a:t>
            </a:r>
            <a:r>
              <a:rPr lang="en-US" dirty="0"/>
              <a:t> : </a:t>
            </a:r>
          </a:p>
          <a:p>
            <a:pPr marL="512763" lvl="1"/>
            <a:r>
              <a:rPr lang="en-US" dirty="0"/>
              <a:t>How is the </a:t>
            </a:r>
            <a:r>
              <a:rPr lang="en-US" dirty="0" err="1"/>
              <a:t>summarise</a:t>
            </a:r>
            <a:r>
              <a:rPr lang="en-US" dirty="0"/>
              <a:t> of engine displacement?</a:t>
            </a:r>
          </a:p>
          <a:p>
            <a:pPr marL="512763" lvl="1"/>
            <a:r>
              <a:rPr lang="en-US" u="sng" dirty="0">
                <a:solidFill>
                  <a:schemeClr val="accent2"/>
                </a:solidFill>
              </a:rPr>
              <a:t>How is the </a:t>
            </a:r>
            <a:r>
              <a:rPr lang="en-US" u="sng" dirty="0" err="1">
                <a:solidFill>
                  <a:schemeClr val="accent2"/>
                </a:solidFill>
              </a:rPr>
              <a:t>summarise</a:t>
            </a:r>
            <a:r>
              <a:rPr lang="en-US" u="sng" dirty="0">
                <a:solidFill>
                  <a:schemeClr val="accent2"/>
                </a:solidFill>
              </a:rPr>
              <a:t> of engine displacement by type of car (class)?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9B8D09-441B-41BA-815E-CCC060475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9297" y="1825625"/>
            <a:ext cx="5181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Use mpg </a:t>
            </a:r>
            <a:r>
              <a:rPr lang="en-US" sz="2000" dirty="0" err="1">
                <a:solidFill>
                  <a:prstClr val="black"/>
                </a:solidFill>
              </a:rPr>
              <a:t>dataframe</a:t>
            </a:r>
            <a:endParaRPr lang="en-US" sz="2000" dirty="0">
              <a:solidFill>
                <a:prstClr val="black"/>
              </a:solidFill>
            </a:endParaRP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u="sng" dirty="0">
                <a:solidFill>
                  <a:schemeClr val="accent2"/>
                </a:solidFill>
              </a:rPr>
              <a:t>Mapping class variable to x in </a:t>
            </a:r>
            <a:r>
              <a:rPr lang="en-US" sz="2000" u="sng" dirty="0" err="1">
                <a:solidFill>
                  <a:schemeClr val="accent2"/>
                </a:solidFill>
              </a:rPr>
              <a:t>aes</a:t>
            </a:r>
            <a:r>
              <a:rPr lang="en-US" sz="2000" u="sng" dirty="0">
                <a:solidFill>
                  <a:schemeClr val="accent2"/>
                </a:solidFill>
              </a:rPr>
              <a:t>()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Mapping </a:t>
            </a:r>
            <a:r>
              <a:rPr lang="en-US" sz="2000" dirty="0" err="1">
                <a:solidFill>
                  <a:prstClr val="black"/>
                </a:solidFill>
              </a:rPr>
              <a:t>displ</a:t>
            </a:r>
            <a:r>
              <a:rPr lang="en-US" sz="2000" dirty="0">
                <a:solidFill>
                  <a:prstClr val="black"/>
                </a:solidFill>
              </a:rPr>
              <a:t> variable to y in </a:t>
            </a:r>
            <a:r>
              <a:rPr lang="en-US" sz="2000" dirty="0" err="1">
                <a:solidFill>
                  <a:prstClr val="black"/>
                </a:solidFill>
              </a:rPr>
              <a:t>aes</a:t>
            </a:r>
            <a:r>
              <a:rPr lang="en-US" sz="2000" dirty="0">
                <a:solidFill>
                  <a:prstClr val="black"/>
                </a:solidFill>
              </a:rPr>
              <a:t>() 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Use </a:t>
            </a:r>
            <a:r>
              <a:rPr lang="en-US" sz="2000" dirty="0" err="1">
                <a:solidFill>
                  <a:srgbClr val="0070C0"/>
                </a:solidFill>
              </a:rPr>
              <a:t>geom_boxplot</a:t>
            </a:r>
            <a:r>
              <a:rPr lang="en-US" sz="2000" dirty="0">
                <a:solidFill>
                  <a:prstClr val="black"/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E959D2-EF7E-447B-95E1-1F612198F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93" y="3490912"/>
            <a:ext cx="57245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45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Boxplot – </a:t>
            </a:r>
            <a:r>
              <a:rPr lang="en-US" dirty="0" err="1"/>
              <a:t>geom_boxplot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(mpg,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class, y = </a:t>
            </a:r>
            <a:r>
              <a:rPr lang="en-US" sz="1800" dirty="0" err="1">
                <a:latin typeface="Consolas" panose="020B0609020204030204" pitchFamily="49" charset="0"/>
              </a:rPr>
              <a:t>displ</a:t>
            </a:r>
            <a:r>
              <a:rPr lang="en-US" sz="1800" dirty="0">
                <a:latin typeface="Consolas" panose="020B0609020204030204" pitchFamily="49" charset="0"/>
              </a:rPr>
              <a:t>, fill = class)) 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geom_boxplot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2923309" y="2299851"/>
            <a:ext cx="4308764" cy="4017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C6BDBC-EDFA-4DA8-948F-36559B640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93" y="3490912"/>
            <a:ext cx="57245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05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Flipped Boxplot – </a:t>
            </a:r>
            <a:r>
              <a:rPr lang="en-US" dirty="0" err="1"/>
              <a:t>geom_boxplot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(mpg,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class, y = </a:t>
            </a:r>
            <a:r>
              <a:rPr lang="en-US" sz="1800" dirty="0" err="1">
                <a:latin typeface="Consolas" panose="020B0609020204030204" pitchFamily="49" charset="0"/>
              </a:rPr>
              <a:t>displ</a:t>
            </a:r>
            <a:r>
              <a:rPr lang="en-US" sz="1800" dirty="0">
                <a:latin typeface="Consolas" panose="020B0609020204030204" pitchFamily="49" charset="0"/>
              </a:rPr>
              <a:t>, fill = class)) 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geom_boxplot</a:t>
            </a:r>
            <a:r>
              <a:rPr lang="en-US" sz="1800" dirty="0">
                <a:latin typeface="Consolas" panose="020B0609020204030204" pitchFamily="49" charset="0"/>
              </a:rPr>
              <a:t>() +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coord_flip</a:t>
            </a:r>
            <a:r>
              <a:rPr lang="en-US" sz="18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theme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legend.position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"none"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977176" y="2682150"/>
            <a:ext cx="4308764" cy="7468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417D24-E670-409E-94F3-86B821F13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3529012"/>
            <a:ext cx="57626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17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 dirty="0"/>
              <a:t>Scatterplot – </a:t>
            </a:r>
            <a:r>
              <a:rPr lang="en-US" dirty="0" err="1"/>
              <a:t>geom_point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C4F1-068D-40B5-BC1B-CE8EB07CE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70419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Q</a:t>
            </a:r>
            <a:r>
              <a:rPr lang="en-US" dirty="0"/>
              <a:t> : </a:t>
            </a:r>
          </a:p>
          <a:p>
            <a:pPr marL="512763" lvl="1"/>
            <a:r>
              <a:rPr lang="en-US" sz="2200" dirty="0"/>
              <a:t>How is the scatterplot of engine displacement vs </a:t>
            </a:r>
            <a:r>
              <a:rPr lang="en-US" sz="2200" dirty="0" err="1"/>
              <a:t>cty</a:t>
            </a:r>
            <a:r>
              <a:rPr lang="en-US" sz="2200" dirty="0"/>
              <a:t>?</a:t>
            </a:r>
          </a:p>
          <a:p>
            <a:pPr marL="512763" lvl="1"/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9B8D09-441B-41BA-815E-CCC060475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9297" y="1825625"/>
            <a:ext cx="5181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Use mpg </a:t>
            </a:r>
            <a:r>
              <a:rPr lang="en-US" sz="2000" dirty="0" err="1">
                <a:solidFill>
                  <a:prstClr val="black"/>
                </a:solidFill>
              </a:rPr>
              <a:t>dataframe</a:t>
            </a:r>
            <a:endParaRPr lang="en-US" sz="2000" dirty="0">
              <a:solidFill>
                <a:prstClr val="black"/>
              </a:solidFill>
            </a:endParaRP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Mapping </a:t>
            </a:r>
            <a:r>
              <a:rPr lang="en-US" sz="2000" dirty="0" err="1"/>
              <a:t>displ</a:t>
            </a:r>
            <a:r>
              <a:rPr lang="en-US" sz="2000" dirty="0"/>
              <a:t> variable to x in </a:t>
            </a:r>
            <a:r>
              <a:rPr lang="en-US" sz="2000" dirty="0" err="1"/>
              <a:t>aes</a:t>
            </a:r>
            <a:r>
              <a:rPr lang="en-US" sz="2000" dirty="0"/>
              <a:t>()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Mapping </a:t>
            </a:r>
            <a:r>
              <a:rPr lang="en-US" sz="2000" dirty="0" err="1">
                <a:solidFill>
                  <a:prstClr val="black"/>
                </a:solidFill>
              </a:rPr>
              <a:t>cty</a:t>
            </a:r>
            <a:r>
              <a:rPr lang="en-US" sz="2000" dirty="0">
                <a:solidFill>
                  <a:prstClr val="black"/>
                </a:solidFill>
              </a:rPr>
              <a:t> variable to y in </a:t>
            </a:r>
            <a:r>
              <a:rPr lang="en-US" sz="2000" dirty="0" err="1">
                <a:solidFill>
                  <a:prstClr val="black"/>
                </a:solidFill>
              </a:rPr>
              <a:t>aes</a:t>
            </a:r>
            <a:r>
              <a:rPr lang="en-US" sz="2000" dirty="0">
                <a:solidFill>
                  <a:prstClr val="black"/>
                </a:solidFill>
              </a:rPr>
              <a:t>() 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Use </a:t>
            </a:r>
            <a:r>
              <a:rPr lang="en-US" sz="2000" dirty="0" err="1">
                <a:solidFill>
                  <a:srgbClr val="0070C0"/>
                </a:solidFill>
              </a:rPr>
              <a:t>geom_point</a:t>
            </a:r>
            <a:r>
              <a:rPr lang="en-US" sz="2000" dirty="0">
                <a:solidFill>
                  <a:prstClr val="black"/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FC5C4-5265-4C78-97B4-E123C7779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93" y="3490912"/>
            <a:ext cx="57626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536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Scatterplot – </a:t>
            </a:r>
            <a:r>
              <a:rPr lang="en-US" dirty="0" err="1"/>
              <a:t>geom_point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(mpg,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</a:t>
            </a:r>
            <a:r>
              <a:rPr lang="en-US" sz="1800" dirty="0" err="1">
                <a:latin typeface="Consolas" panose="020B0609020204030204" pitchFamily="49" charset="0"/>
              </a:rPr>
              <a:t>displ</a:t>
            </a:r>
            <a:r>
              <a:rPr lang="en-US" sz="1800" dirty="0">
                <a:latin typeface="Consolas" panose="020B0609020204030204" pitchFamily="49" charset="0"/>
              </a:rPr>
              <a:t>, y = </a:t>
            </a:r>
            <a:r>
              <a:rPr lang="en-US" sz="1800" dirty="0" err="1">
                <a:latin typeface="Consolas" panose="020B0609020204030204" pitchFamily="49" charset="0"/>
              </a:rPr>
              <a:t>cty</a:t>
            </a:r>
            <a:r>
              <a:rPr lang="en-US" sz="1800" dirty="0">
                <a:latin typeface="Consolas" panose="020B0609020204030204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geom_point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2923309" y="2299851"/>
            <a:ext cx="2327564" cy="4017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558B61-B48D-46BF-95CA-1C45C402A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93" y="3490912"/>
            <a:ext cx="57626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192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 dirty="0"/>
              <a:t>Scatterplot – </a:t>
            </a:r>
            <a:r>
              <a:rPr lang="en-US" dirty="0" err="1"/>
              <a:t>geom_point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C4F1-068D-40B5-BC1B-CE8EB07CE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70419" cy="15414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Q</a:t>
            </a:r>
            <a:r>
              <a:rPr lang="en-US" dirty="0"/>
              <a:t> : </a:t>
            </a:r>
          </a:p>
          <a:p>
            <a:pPr marL="512763" lvl="1"/>
            <a:r>
              <a:rPr lang="en-US" sz="2200" dirty="0"/>
              <a:t>How is the scatterplot of engine displacement vs </a:t>
            </a:r>
            <a:r>
              <a:rPr lang="en-US" sz="2200" dirty="0" err="1"/>
              <a:t>cty</a:t>
            </a:r>
            <a:r>
              <a:rPr lang="en-US" sz="2200" dirty="0"/>
              <a:t>?</a:t>
            </a:r>
          </a:p>
          <a:p>
            <a:pPr marL="512763" lvl="1"/>
            <a:r>
              <a:rPr lang="en-US" sz="2200" u="sng" dirty="0">
                <a:solidFill>
                  <a:schemeClr val="accent2"/>
                </a:solidFill>
              </a:rPr>
              <a:t>How is the scatterplot of engine displacement vs </a:t>
            </a:r>
            <a:r>
              <a:rPr lang="en-US" sz="2200" u="sng" dirty="0" err="1">
                <a:solidFill>
                  <a:schemeClr val="accent2"/>
                </a:solidFill>
              </a:rPr>
              <a:t>cty</a:t>
            </a:r>
            <a:r>
              <a:rPr lang="en-US" sz="2200" u="sng" dirty="0">
                <a:solidFill>
                  <a:schemeClr val="accent2"/>
                </a:solidFill>
              </a:rPr>
              <a:t> by class?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9B8D09-441B-41BA-815E-CCC060475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9297" y="1825625"/>
            <a:ext cx="5181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Use mpg </a:t>
            </a:r>
            <a:r>
              <a:rPr lang="en-US" sz="2000" dirty="0" err="1">
                <a:solidFill>
                  <a:prstClr val="black"/>
                </a:solidFill>
              </a:rPr>
              <a:t>dataframe</a:t>
            </a:r>
            <a:endParaRPr lang="en-US" sz="2000" dirty="0">
              <a:solidFill>
                <a:prstClr val="black"/>
              </a:solidFill>
            </a:endParaRP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Mapping </a:t>
            </a:r>
            <a:r>
              <a:rPr lang="en-US" sz="2000" dirty="0" err="1"/>
              <a:t>displ</a:t>
            </a:r>
            <a:r>
              <a:rPr lang="en-US" sz="2000" dirty="0"/>
              <a:t> variable to x in </a:t>
            </a:r>
            <a:r>
              <a:rPr lang="en-US" sz="2000" dirty="0" err="1"/>
              <a:t>aes</a:t>
            </a:r>
            <a:r>
              <a:rPr lang="en-US" sz="2000" dirty="0"/>
              <a:t>()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Mapping </a:t>
            </a:r>
            <a:r>
              <a:rPr lang="en-US" sz="2000" dirty="0" err="1">
                <a:solidFill>
                  <a:prstClr val="black"/>
                </a:solidFill>
              </a:rPr>
              <a:t>cty</a:t>
            </a:r>
            <a:r>
              <a:rPr lang="en-US" sz="2000" dirty="0">
                <a:solidFill>
                  <a:prstClr val="black"/>
                </a:solidFill>
              </a:rPr>
              <a:t> variable to y in </a:t>
            </a:r>
            <a:r>
              <a:rPr lang="en-US" sz="2000" dirty="0" err="1">
                <a:solidFill>
                  <a:prstClr val="black"/>
                </a:solidFill>
              </a:rPr>
              <a:t>aes</a:t>
            </a:r>
            <a:r>
              <a:rPr lang="en-US" sz="2000" dirty="0">
                <a:solidFill>
                  <a:prstClr val="black"/>
                </a:solidFill>
              </a:rPr>
              <a:t>() 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u="sng" dirty="0">
                <a:solidFill>
                  <a:schemeClr val="accent2"/>
                </a:solidFill>
              </a:rPr>
              <a:t>Mapping class variable to fill in </a:t>
            </a:r>
            <a:r>
              <a:rPr lang="en-US" sz="2000" u="sng" dirty="0" err="1">
                <a:solidFill>
                  <a:schemeClr val="accent2"/>
                </a:solidFill>
              </a:rPr>
              <a:t>aes</a:t>
            </a:r>
            <a:r>
              <a:rPr lang="en-US" sz="2000" u="sng" dirty="0">
                <a:solidFill>
                  <a:schemeClr val="accent2"/>
                </a:solidFill>
              </a:rPr>
              <a:t>()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Use </a:t>
            </a:r>
            <a:r>
              <a:rPr lang="en-US" sz="2000" dirty="0" err="1">
                <a:solidFill>
                  <a:srgbClr val="0070C0"/>
                </a:solidFill>
              </a:rPr>
              <a:t>geom_point</a:t>
            </a:r>
            <a:r>
              <a:rPr lang="en-US" sz="2000" dirty="0">
                <a:solidFill>
                  <a:prstClr val="black"/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5BEFA-107A-4197-B4C1-EEEDE8810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8" y="3635959"/>
            <a:ext cx="5486400" cy="290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026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Scatterplot – </a:t>
            </a:r>
            <a:r>
              <a:rPr lang="en-US" dirty="0" err="1"/>
              <a:t>geom_point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(mpg,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</a:t>
            </a:r>
            <a:r>
              <a:rPr lang="en-US" sz="1800" dirty="0" err="1">
                <a:latin typeface="Consolas" panose="020B0609020204030204" pitchFamily="49" charset="0"/>
              </a:rPr>
              <a:t>displ</a:t>
            </a:r>
            <a:r>
              <a:rPr lang="en-US" sz="1800" dirty="0">
                <a:latin typeface="Consolas" panose="020B0609020204030204" pitchFamily="49" charset="0"/>
              </a:rPr>
              <a:t>, y = </a:t>
            </a:r>
            <a:r>
              <a:rPr lang="en-US" sz="1800" dirty="0" err="1">
                <a:latin typeface="Consolas" panose="020B0609020204030204" pitchFamily="49" charset="0"/>
              </a:rPr>
              <a:t>cty</a:t>
            </a:r>
            <a:r>
              <a:rPr lang="en-US" sz="1800" dirty="0">
                <a:latin typeface="Consolas" panose="020B0609020204030204" pitchFamily="49" charset="0"/>
              </a:rPr>
              <a:t>, fill = class)) 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geom_point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5361709" y="2274816"/>
            <a:ext cx="1634836" cy="4017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BE8234-1BB3-4FEB-91E7-3FA4B0C60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8" y="3635959"/>
            <a:ext cx="5486400" cy="290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8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122C1-6257-4561-AB48-844DC0463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53" y="1582629"/>
            <a:ext cx="4014523" cy="24087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0E2F73-1811-405C-B399-218BF14DA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19" y="1410841"/>
            <a:ext cx="3692768" cy="2637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10EB69-6F66-49E9-A226-CA2B7ADF0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685" y="3973014"/>
            <a:ext cx="2764430" cy="27644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8F274B-6E94-4A34-837C-BF67382E4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86" y="3973014"/>
            <a:ext cx="4228514" cy="28190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45DF7D-BC64-413E-8DDA-6EF2FD20A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78" y="1488094"/>
            <a:ext cx="3886444" cy="388181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D8C363B-1522-4233-B668-228B8DB2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763"/>
            <a:ext cx="10515600" cy="10191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Seen Like This?</a:t>
            </a:r>
            <a:endParaRPr lang="en-US" sz="5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3BC6C3-B5A0-41C9-91FA-6E16B838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9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 dirty="0"/>
              <a:t>Line plot – </a:t>
            </a:r>
            <a:r>
              <a:rPr lang="en-US" dirty="0" err="1"/>
              <a:t>geom_line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C4F1-068D-40B5-BC1B-CE8EB07CE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70419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Q</a:t>
            </a:r>
            <a:r>
              <a:rPr lang="en-US" dirty="0"/>
              <a:t> : </a:t>
            </a:r>
          </a:p>
          <a:p>
            <a:pPr marL="512763" lvl="1"/>
            <a:r>
              <a:rPr lang="en-US" sz="2200" dirty="0"/>
              <a:t>How is the trend of accidental deaths in US?</a:t>
            </a:r>
          </a:p>
          <a:p>
            <a:pPr marL="512763" lvl="1"/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9B8D09-441B-41BA-815E-CCC060475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9297" y="1825625"/>
            <a:ext cx="5181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Use </a:t>
            </a:r>
            <a:r>
              <a:rPr lang="en-US" sz="2000" dirty="0" err="1">
                <a:solidFill>
                  <a:prstClr val="black"/>
                </a:solidFill>
              </a:rPr>
              <a:t>dt_times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dataframe</a:t>
            </a:r>
            <a:endParaRPr lang="en-US" sz="2000" dirty="0">
              <a:solidFill>
                <a:prstClr val="black"/>
              </a:solidFill>
            </a:endParaRP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Mapping dates variable to x in </a:t>
            </a:r>
            <a:r>
              <a:rPr lang="en-US" sz="2000" dirty="0" err="1"/>
              <a:t>aes</a:t>
            </a:r>
            <a:r>
              <a:rPr lang="en-US" sz="2000" dirty="0"/>
              <a:t>()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Mapping accidents variable to y in </a:t>
            </a:r>
            <a:r>
              <a:rPr lang="en-US" sz="2000" dirty="0" err="1">
                <a:solidFill>
                  <a:prstClr val="black"/>
                </a:solidFill>
              </a:rPr>
              <a:t>aes</a:t>
            </a:r>
            <a:r>
              <a:rPr lang="en-US" sz="2000" dirty="0">
                <a:solidFill>
                  <a:prstClr val="black"/>
                </a:solidFill>
              </a:rPr>
              <a:t>() 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Use </a:t>
            </a:r>
            <a:r>
              <a:rPr lang="en-US" sz="2000" dirty="0" err="1">
                <a:solidFill>
                  <a:srgbClr val="0070C0"/>
                </a:solidFill>
              </a:rPr>
              <a:t>geom_line</a:t>
            </a:r>
            <a:r>
              <a:rPr lang="en-US" sz="2000" dirty="0">
                <a:solidFill>
                  <a:prstClr val="black"/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445F10-77AE-4F43-9514-0B15B67FFFCB}"/>
              </a:ext>
            </a:extLst>
          </p:cNvPr>
          <p:cNvSpPr/>
          <p:nvPr/>
        </p:nvSpPr>
        <p:spPr>
          <a:xfrm>
            <a:off x="322554" y="3706813"/>
            <a:ext cx="5762625" cy="2936200"/>
          </a:xfrm>
          <a:prstGeom prst="roundRect">
            <a:avLst>
              <a:gd name="adj" fmla="val 627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USAccDeaths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dt_times</a:t>
            </a:r>
            <a:r>
              <a:rPr lang="en-US" sz="1600" dirty="0">
                <a:latin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data.frame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dates =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seq.Date</a:t>
            </a:r>
            <a:r>
              <a:rPr lang="en-US" sz="1600" dirty="0">
                <a:latin typeface="Consolas" panose="020B0609020204030204" pitchFamily="49" charset="0"/>
              </a:rPr>
              <a:t>(from =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as.Date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"1973-01-01"</a:t>
            </a:r>
            <a:r>
              <a:rPr lang="en-US" sz="1600" dirty="0">
                <a:latin typeface="Consolas" panose="020B0609020204030204" pitchFamily="49" charset="0"/>
              </a:rPr>
              <a:t>),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to =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as.Date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"1978-12-01"</a:t>
            </a:r>
            <a:r>
              <a:rPr lang="en-US" sz="1600" dirty="0">
                <a:latin typeface="Consolas" panose="020B0609020204030204" pitchFamily="49" charset="0"/>
              </a:rPr>
              <a:t>),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by =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"month"</a:t>
            </a:r>
            <a:r>
              <a:rPr lang="en-US" sz="16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accidents =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as.vector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USAccDeaths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dt_times</a:t>
            </a:r>
            <a:r>
              <a:rPr lang="en-US" sz="1600" dirty="0">
                <a:latin typeface="Consolas" panose="020B0609020204030204" pitchFamily="49" charset="0"/>
              </a:rPr>
              <a:t> &lt;-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subset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dt_times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 dates &gt;=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as.Date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"1978-01-01"</a:t>
            </a:r>
            <a:r>
              <a:rPr lang="en-US" sz="1600" dirty="0"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DAC92F-54E5-4A28-8480-C5A515FBC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729" y="3706813"/>
            <a:ext cx="57435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890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</a:t>
            </a:r>
            <a:r>
              <a:rPr lang="en-US" sz="1800" dirty="0"/>
              <a:t> (default)</a:t>
            </a:r>
            <a:r>
              <a:rPr lang="en-US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70C0"/>
                </a:solidFill>
              </a:rPr>
              <a:t>ggplot</a:t>
            </a:r>
            <a:r>
              <a:rPr lang="en-US" sz="2000" dirty="0"/>
              <a:t>(</a:t>
            </a:r>
            <a:r>
              <a:rPr lang="en-US" sz="2000" dirty="0" err="1"/>
              <a:t>dt_times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0070C0"/>
                </a:solidFill>
              </a:rPr>
              <a:t>aes</a:t>
            </a:r>
            <a:r>
              <a:rPr lang="en-US" sz="2000" dirty="0"/>
              <a:t>(x = dates, y = accidents))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</a:t>
            </a:r>
            <a:r>
              <a:rPr lang="en-US" sz="2000" dirty="0" err="1">
                <a:solidFill>
                  <a:srgbClr val="0070C0"/>
                </a:solidFill>
              </a:rPr>
              <a:t>geom_line</a:t>
            </a:r>
            <a:r>
              <a:rPr lang="en-US" sz="20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7CAE-82DA-43C3-809D-DAE7EF9DD4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Solution</a:t>
            </a:r>
            <a:r>
              <a:rPr lang="en-US" sz="1800" dirty="0">
                <a:solidFill>
                  <a:prstClr val="black"/>
                </a:solidFill>
              </a:rPr>
              <a:t> (color)</a:t>
            </a:r>
            <a:r>
              <a:rPr lang="en-US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70C0"/>
                </a:solidFill>
              </a:rPr>
              <a:t>ggplot</a:t>
            </a:r>
            <a:r>
              <a:rPr lang="en-US" sz="2000" dirty="0"/>
              <a:t>(</a:t>
            </a:r>
            <a:r>
              <a:rPr lang="en-US" sz="2000" dirty="0" err="1"/>
              <a:t>dt_times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0070C0"/>
                </a:solidFill>
              </a:rPr>
              <a:t>aes</a:t>
            </a:r>
            <a:r>
              <a:rPr lang="en-US" sz="2000" dirty="0"/>
              <a:t>(x = dates, y = accidents))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</a:t>
            </a:r>
            <a:r>
              <a:rPr lang="en-US" sz="2000" dirty="0" err="1">
                <a:solidFill>
                  <a:srgbClr val="0070C0"/>
                </a:solidFill>
              </a:rPr>
              <a:t>geom_line</a:t>
            </a:r>
            <a:r>
              <a:rPr lang="en-US" sz="2000" dirty="0"/>
              <a:t>(size = 1, color = </a:t>
            </a:r>
            <a:r>
              <a:rPr lang="en-US" sz="2000" dirty="0">
                <a:solidFill>
                  <a:srgbClr val="00B050"/>
                </a:solidFill>
              </a:rPr>
              <a:t>"</a:t>
            </a:r>
            <a:r>
              <a:rPr lang="en-US" sz="2000" dirty="0" err="1">
                <a:solidFill>
                  <a:srgbClr val="00B050"/>
                </a:solidFill>
              </a:rPr>
              <a:t>skyblue</a:t>
            </a:r>
            <a:r>
              <a:rPr lang="en-US" sz="2000" dirty="0">
                <a:solidFill>
                  <a:srgbClr val="00B050"/>
                </a:solidFill>
              </a:rPr>
              <a:t>"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BF4DEC-8208-446A-9E6D-0E3E6C2BB421}" type="slidenum">
              <a:rPr lang="en-US" noProof="0" smtClean="0"/>
              <a:pPr lvl="0"/>
              <a:t>51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– </a:t>
            </a:r>
            <a:r>
              <a:rPr lang="en-US" dirty="0" err="1"/>
              <a:t>geom_line</a:t>
            </a:r>
            <a:r>
              <a:rPr lang="en-US" dirty="0"/>
              <a:t>()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EE23CE-D75F-4E9F-9142-267370FB1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3317875"/>
            <a:ext cx="5743575" cy="3038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FDE305-236C-4DFE-9BED-FBC527E33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17875"/>
            <a:ext cx="57626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120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Axis labels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</a:rPr>
              <a:t>ggplot</a:t>
            </a:r>
            <a:r>
              <a:rPr lang="en-US" sz="1600" dirty="0"/>
              <a:t>(</a:t>
            </a:r>
            <a:r>
              <a:rPr lang="en-US" sz="1600" dirty="0" err="1"/>
              <a:t>dt_times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rgbClr val="0070C0"/>
                </a:solidFill>
              </a:rPr>
              <a:t>aes</a:t>
            </a:r>
            <a:r>
              <a:rPr lang="en-US" sz="1600" dirty="0"/>
              <a:t>(x = dates, y = accidents))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</a:rPr>
              <a:t>  </a:t>
            </a:r>
            <a:r>
              <a:rPr lang="en-US" sz="1600" dirty="0" err="1">
                <a:solidFill>
                  <a:srgbClr val="0070C0"/>
                </a:solidFill>
              </a:rPr>
              <a:t>geom_line</a:t>
            </a:r>
            <a:r>
              <a:rPr lang="en-US" sz="1600" dirty="0"/>
              <a:t>(color = </a:t>
            </a:r>
            <a:r>
              <a:rPr lang="en-US" sz="1600" dirty="0">
                <a:solidFill>
                  <a:srgbClr val="00B050"/>
                </a:solidFill>
              </a:rPr>
              <a:t>"</a:t>
            </a:r>
            <a:r>
              <a:rPr lang="en-US" sz="1600" dirty="0" err="1">
                <a:solidFill>
                  <a:srgbClr val="00B050"/>
                </a:solidFill>
              </a:rPr>
              <a:t>skyblue</a:t>
            </a:r>
            <a:r>
              <a:rPr lang="en-US" sz="1600" dirty="0">
                <a:solidFill>
                  <a:srgbClr val="00B050"/>
                </a:solidFill>
              </a:rPr>
              <a:t>"</a:t>
            </a:r>
            <a:r>
              <a:rPr lang="en-US" sz="1600" dirty="0"/>
              <a:t>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</a:rPr>
              <a:t>  </a:t>
            </a:r>
            <a:r>
              <a:rPr lang="en-US" sz="1600" dirty="0" err="1">
                <a:solidFill>
                  <a:srgbClr val="0070C0"/>
                </a:solidFill>
              </a:rPr>
              <a:t>scale_x_date</a:t>
            </a:r>
            <a:r>
              <a:rPr lang="en-US" sz="1600" dirty="0"/>
              <a:t>(breaks = </a:t>
            </a:r>
            <a:r>
              <a:rPr lang="en-US" sz="1600" dirty="0">
                <a:solidFill>
                  <a:srgbClr val="00B050"/>
                </a:solidFill>
              </a:rPr>
              <a:t>"month"</a:t>
            </a:r>
            <a:r>
              <a:rPr lang="en-US" sz="1600" dirty="0"/>
              <a:t>, </a:t>
            </a:r>
            <a:r>
              <a:rPr lang="en-US" sz="1600" dirty="0" err="1"/>
              <a:t>date_labels</a:t>
            </a:r>
            <a:r>
              <a:rPr lang="en-US" sz="1600" dirty="0"/>
              <a:t> =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B050"/>
                </a:solidFill>
              </a:rPr>
              <a:t>"%b-%y"</a:t>
            </a:r>
            <a:r>
              <a:rPr lang="en-US" sz="1600" dirty="0"/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7CAE-82DA-43C3-809D-DAE7EF9DD4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Add point: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</a:rPr>
              <a:t>ggplot</a:t>
            </a:r>
            <a:r>
              <a:rPr lang="en-US" sz="1600" dirty="0"/>
              <a:t>(</a:t>
            </a:r>
            <a:r>
              <a:rPr lang="en-US" sz="1600" dirty="0" err="1"/>
              <a:t>dt_times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rgbClr val="0070C0"/>
                </a:solidFill>
              </a:rPr>
              <a:t>aes</a:t>
            </a:r>
            <a:r>
              <a:rPr lang="en-US" sz="1600" dirty="0"/>
              <a:t>(x = dates, y = accidents))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</a:rPr>
              <a:t>  </a:t>
            </a:r>
            <a:r>
              <a:rPr lang="en-US" sz="1600" dirty="0" err="1">
                <a:solidFill>
                  <a:srgbClr val="0070C0"/>
                </a:solidFill>
              </a:rPr>
              <a:t>geom_line</a:t>
            </a:r>
            <a:r>
              <a:rPr lang="en-US" sz="1600" dirty="0"/>
              <a:t>(color = </a:t>
            </a:r>
            <a:r>
              <a:rPr lang="en-US" sz="1600" dirty="0">
                <a:solidFill>
                  <a:srgbClr val="00B050"/>
                </a:solidFill>
              </a:rPr>
              <a:t>"</a:t>
            </a:r>
            <a:r>
              <a:rPr lang="en-US" sz="1600" dirty="0" err="1">
                <a:solidFill>
                  <a:srgbClr val="00B050"/>
                </a:solidFill>
              </a:rPr>
              <a:t>skyblue</a:t>
            </a:r>
            <a:r>
              <a:rPr lang="en-US" sz="1600" dirty="0">
                <a:solidFill>
                  <a:srgbClr val="00B050"/>
                </a:solidFill>
              </a:rPr>
              <a:t>"</a:t>
            </a:r>
            <a:r>
              <a:rPr lang="en-US" sz="1600" dirty="0"/>
              <a:t>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</a:rPr>
              <a:t>  </a:t>
            </a:r>
            <a:r>
              <a:rPr lang="en-US" sz="1600" dirty="0" err="1">
                <a:solidFill>
                  <a:srgbClr val="0070C0"/>
                </a:solidFill>
              </a:rPr>
              <a:t>geom_point</a:t>
            </a:r>
            <a:r>
              <a:rPr lang="en-US" sz="1600" dirty="0"/>
              <a:t>()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</a:rPr>
              <a:t>  </a:t>
            </a:r>
            <a:r>
              <a:rPr lang="en-US" sz="1600" dirty="0" err="1">
                <a:solidFill>
                  <a:srgbClr val="0070C0"/>
                </a:solidFill>
              </a:rPr>
              <a:t>scale_x_date</a:t>
            </a:r>
            <a:r>
              <a:rPr lang="en-US" sz="1600" dirty="0"/>
              <a:t>(breaks = </a:t>
            </a:r>
            <a:r>
              <a:rPr lang="en-US" sz="1600" dirty="0">
                <a:solidFill>
                  <a:srgbClr val="00B050"/>
                </a:solidFill>
              </a:rPr>
              <a:t>"month"</a:t>
            </a:r>
            <a:r>
              <a:rPr lang="en-US" sz="1600" dirty="0"/>
              <a:t>, </a:t>
            </a:r>
            <a:r>
              <a:rPr lang="en-US" sz="1600" dirty="0" err="1"/>
              <a:t>date_labels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00B050"/>
                </a:solidFill>
              </a:rPr>
              <a:t>"%b-%y"</a:t>
            </a:r>
            <a:r>
              <a:rPr lang="en-US" sz="1600" dirty="0"/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BF4DEC-8208-446A-9E6D-0E3E6C2BB421}" type="slidenum">
              <a:rPr lang="en-US" noProof="0" smtClean="0"/>
              <a:pPr lvl="0"/>
              <a:t>52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– </a:t>
            </a:r>
            <a:r>
              <a:rPr lang="en-US" dirty="0" err="1"/>
              <a:t>geom_line</a:t>
            </a:r>
            <a:r>
              <a:rPr lang="en-US" dirty="0"/>
              <a:t>()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D02CC-6880-4901-BF9E-2245A2BF2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3317875"/>
            <a:ext cx="5753100" cy="3038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4675DD-26AD-4E31-8861-8A4E5656B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314655"/>
            <a:ext cx="57626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553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 dirty="0"/>
              <a:t>Faceting – </a:t>
            </a:r>
            <a:r>
              <a:rPr lang="en-US" dirty="0" err="1"/>
              <a:t>facet_wrap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C4F1-068D-40B5-BC1B-CE8EB07CE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70419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Q</a:t>
            </a:r>
            <a:r>
              <a:rPr lang="en-US" dirty="0"/>
              <a:t> : </a:t>
            </a:r>
          </a:p>
          <a:p>
            <a:pPr marL="512763" lvl="1"/>
            <a:r>
              <a:rPr lang="en-US" dirty="0"/>
              <a:t>From the density chart, separate each density to multi-panel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53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9B8D09-441B-41BA-815E-CCC060475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9297" y="1825625"/>
            <a:ext cx="5181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prstClr val="black"/>
                </a:solidFill>
              </a:rPr>
              <a:t>Use the code to produce density chart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prstClr val="black"/>
                </a:solidFill>
              </a:rPr>
              <a:t>Add layer </a:t>
            </a:r>
            <a:r>
              <a:rPr lang="en-US" sz="2200" dirty="0" err="1">
                <a:solidFill>
                  <a:srgbClr val="0070C0"/>
                </a:solidFill>
              </a:rPr>
              <a:t>facet_wrap</a:t>
            </a:r>
            <a:r>
              <a:rPr lang="en-US" sz="2200" dirty="0">
                <a:solidFill>
                  <a:prstClr val="black"/>
                </a:solidFill>
              </a:rPr>
              <a:t>()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prstClr val="black"/>
                </a:solidFill>
              </a:rPr>
              <a:t>Add class variable to facet argument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C0007-B7AD-463F-B22A-DB42CEEA3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43" y="3509962"/>
            <a:ext cx="5743575" cy="3028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05CA32-34D1-4C38-BCBD-A55BCAA6D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20" y="3399122"/>
            <a:ext cx="55530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300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Faceting – </a:t>
            </a:r>
            <a:r>
              <a:rPr lang="en-US" dirty="0" err="1"/>
              <a:t>facet_wrap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(mpg,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</a:t>
            </a:r>
            <a:r>
              <a:rPr lang="en-US" sz="1800" dirty="0" err="1">
                <a:latin typeface="Consolas" panose="020B0609020204030204" pitchFamily="49" charset="0"/>
              </a:rPr>
              <a:t>displ</a:t>
            </a:r>
            <a:r>
              <a:rPr lang="en-US" sz="1800" dirty="0">
                <a:latin typeface="Consolas" panose="020B0609020204030204" pitchFamily="49" charset="0"/>
              </a:rPr>
              <a:t>, fill = class, color = class)) 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geom_density</a:t>
            </a:r>
            <a:r>
              <a:rPr lang="en-US" sz="1800" dirty="0">
                <a:latin typeface="Consolas" panose="020B0609020204030204" pitchFamily="49" charset="0"/>
              </a:rPr>
              <a:t>(alpha = 0.8) + 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facet_wrap</a:t>
            </a:r>
            <a:r>
              <a:rPr lang="en-US" sz="1800" dirty="0">
                <a:latin typeface="Consolas" panose="020B0609020204030204" pitchFamily="49" charset="0"/>
              </a:rPr>
              <a:t>(facets =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vars</a:t>
            </a:r>
            <a:r>
              <a:rPr lang="en-US" sz="1800" dirty="0">
                <a:latin typeface="Consolas" panose="020B0609020204030204" pitchFamily="49" charset="0"/>
              </a:rPr>
              <a:t>(class)) 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997527" y="3054789"/>
            <a:ext cx="4297680" cy="4017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D4632C-5273-4AD3-A148-1062853C9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00437"/>
            <a:ext cx="55530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456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Annotation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Add title, change x-label, y-label &amp; legend’s title: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(mpg,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</a:t>
            </a:r>
            <a:r>
              <a:rPr lang="en-US" sz="1800" dirty="0" err="1">
                <a:latin typeface="Consolas" panose="020B0609020204030204" pitchFamily="49" charset="0"/>
              </a:rPr>
              <a:t>displ</a:t>
            </a:r>
            <a:r>
              <a:rPr lang="en-US" sz="1800" dirty="0">
                <a:latin typeface="Consolas" panose="020B0609020204030204" pitchFamily="49" charset="0"/>
              </a:rPr>
              <a:t>, fill = class, color = class))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geom_density</a:t>
            </a:r>
            <a:r>
              <a:rPr lang="en-US" sz="1800" dirty="0">
                <a:latin typeface="Consolas" panose="020B0609020204030204" pitchFamily="49" charset="0"/>
              </a:rPr>
              <a:t>(alpha = 0.8)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labs</a:t>
            </a:r>
            <a:r>
              <a:rPr lang="en-US" sz="1800" dirty="0">
                <a:latin typeface="Consolas" panose="020B0609020204030204" pitchFamily="49" charset="0"/>
              </a:rPr>
              <a:t>(title =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"Density Chart of Engine Displacement"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x =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"Engine Displacement (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litres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)"</a:t>
            </a:r>
            <a:r>
              <a:rPr lang="en-US" sz="1800" dirty="0">
                <a:latin typeface="Consolas" panose="020B0609020204030204" pitchFamily="49" charset="0"/>
              </a:rPr>
              <a:t>, y =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"Density"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latin typeface="Consolas" panose="020B0609020204030204" pitchFamily="49" charset="0"/>
              </a:rPr>
              <a:t>fill =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"Car Type"</a:t>
            </a:r>
            <a:r>
              <a:rPr lang="en-US" sz="1800" dirty="0">
                <a:latin typeface="Consolas" panose="020B0609020204030204" pitchFamily="49" charset="0"/>
              </a:rPr>
              <a:t>, color =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"Car Type"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997526" y="2902384"/>
            <a:ext cx="7176656" cy="8937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A938D-57DE-426A-90B4-D15E5964B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6" y="3838575"/>
            <a:ext cx="55435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545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Theme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Change theme of the graphic: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g &lt;-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(mpg,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 = </a:t>
            </a:r>
            <a:r>
              <a:rPr lang="en-US" sz="1600" dirty="0" err="1">
                <a:latin typeface="Consolas" panose="020B0609020204030204" pitchFamily="49" charset="0"/>
              </a:rPr>
              <a:t>displ</a:t>
            </a:r>
            <a:r>
              <a:rPr lang="en-US" sz="1600" dirty="0">
                <a:latin typeface="Consolas" panose="020B0609020204030204" pitchFamily="49" charset="0"/>
              </a:rPr>
              <a:t>, fill = class, color = class))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geom_density</a:t>
            </a:r>
            <a:r>
              <a:rPr lang="en-US" sz="1600" dirty="0">
                <a:latin typeface="Consolas" panose="020B0609020204030204" pitchFamily="49" charset="0"/>
              </a:rPr>
              <a:t>(alpha = 0.8)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labs</a:t>
            </a:r>
            <a:r>
              <a:rPr lang="en-US" sz="1600" dirty="0">
                <a:latin typeface="Consolas" panose="020B0609020204030204" pitchFamily="49" charset="0"/>
              </a:rPr>
              <a:t>(title =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"Density Chart of Engine Displacement"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x =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"Engine Displacement (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litres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)"</a:t>
            </a:r>
            <a:r>
              <a:rPr lang="en-US" sz="1600" dirty="0">
                <a:latin typeface="Consolas" panose="020B0609020204030204" pitchFamily="49" charset="0"/>
              </a:rPr>
              <a:t>, y =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"Density"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>
                <a:latin typeface="Consolas" panose="020B0609020204030204" pitchFamily="49" charset="0"/>
              </a:rPr>
              <a:t>fill =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"Car Type"</a:t>
            </a:r>
            <a:r>
              <a:rPr lang="en-US" sz="1600" dirty="0">
                <a:latin typeface="Consolas" panose="020B0609020204030204" pitchFamily="49" charset="0"/>
              </a:rPr>
              <a:t>, color =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"Car Type"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g </a:t>
            </a:r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</a:rPr>
              <a:t># print(g)</a:t>
            </a:r>
            <a:endParaRPr lang="en-US" sz="18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810490" y="2208211"/>
            <a:ext cx="640080" cy="3671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448398-C6AA-4A5C-A222-9B1075462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6" y="3838575"/>
            <a:ext cx="5543550" cy="301942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E4B8A8-3433-4EF0-A1F9-DE131CC22C64}"/>
              </a:ext>
            </a:extLst>
          </p:cNvPr>
          <p:cNvSpPr/>
          <p:nvPr/>
        </p:nvSpPr>
        <p:spPr>
          <a:xfrm>
            <a:off x="810490" y="3446795"/>
            <a:ext cx="1645920" cy="3671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743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Theme – </a:t>
            </a:r>
            <a:r>
              <a:rPr lang="en-US" dirty="0" err="1"/>
              <a:t>theme_bw</a:t>
            </a:r>
            <a:r>
              <a:rPr lang="en-US" dirty="0"/>
              <a:t>()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Change theme of the graphic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g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theme_bw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997526" y="2461058"/>
            <a:ext cx="1440874" cy="3671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C273D-B56F-4972-A306-D396D6A9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6" y="3198495"/>
            <a:ext cx="55530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84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Theme – </a:t>
            </a:r>
            <a:r>
              <a:rPr lang="en-US" dirty="0" err="1"/>
              <a:t>theme_classic</a:t>
            </a:r>
            <a:r>
              <a:rPr lang="en-US" dirty="0"/>
              <a:t>()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Change theme of the graphic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g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theme_classic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997525" y="2459177"/>
            <a:ext cx="1856511" cy="3671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0B2763-8BEE-4D4C-9171-257C827D6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5" y="3198495"/>
            <a:ext cx="55721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389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Theme – </a:t>
            </a:r>
            <a:r>
              <a:rPr lang="en-US" dirty="0" err="1"/>
              <a:t>theme_minimal</a:t>
            </a:r>
            <a:r>
              <a:rPr lang="en-US" dirty="0"/>
              <a:t>()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Change theme of the graphic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g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theme_minimal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997525" y="2459177"/>
            <a:ext cx="1856511" cy="3671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5F6B9-59B6-4C70-A84C-036FAA2FE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5" y="3208020"/>
            <a:ext cx="55721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9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32C7-C5DD-4D36-A456-24A8BCCD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Seen Like This?</a:t>
            </a:r>
            <a:endParaRPr lang="en-US" sz="5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122C1-6257-4561-AB48-844DC0463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53" y="1582629"/>
            <a:ext cx="4014523" cy="24087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0E2F73-1811-405C-B399-218BF14DA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19" y="1410841"/>
            <a:ext cx="3692768" cy="2637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10EB69-6F66-49E9-A226-CA2B7ADF0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11" y="3991343"/>
            <a:ext cx="2764430" cy="27644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8F274B-6E94-4A34-837C-BF67382E4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86" y="3991343"/>
            <a:ext cx="4228514" cy="28190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45DF7D-BC64-413E-8DDA-6EF2FD20A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78" y="1488094"/>
            <a:ext cx="3886444" cy="3881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996D24-A639-4B3A-861B-FB98A0A983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0" y="2702288"/>
            <a:ext cx="8047619" cy="305714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BCA90-9BC3-4F9F-8E09-29C9A0F8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031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Theme – theme()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Change legend’s position: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g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theme_minimal</a:t>
            </a:r>
            <a:r>
              <a:rPr lang="en-US" sz="16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theme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legend.position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"bottom"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997524" y="2459177"/>
            <a:ext cx="3931920" cy="6266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97F49D-8BAE-4702-BCE2-6124153FE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5" y="3265170"/>
            <a:ext cx="55435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362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Theme – theme()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Change legend’s position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g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theme_minimal</a:t>
            </a:r>
            <a:r>
              <a:rPr lang="en-US" sz="16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theme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legend.position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"none"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997524" y="2459177"/>
            <a:ext cx="3931920" cy="6266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B59005-D4F5-4325-ACC5-E44FD227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4" y="3188970"/>
            <a:ext cx="55721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246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Theme – theme()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Change grid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g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theme_minimal</a:t>
            </a:r>
            <a:r>
              <a:rPr lang="en-US" sz="16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theme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legend.position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"none"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panel.grid.minor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element_blank</a:t>
            </a:r>
            <a:r>
              <a:rPr lang="en-US" sz="1600" dirty="0">
                <a:latin typeface="Consolas" panose="020B0609020204030204" pitchFamily="49" charset="0"/>
              </a:rPr>
              <a:t>())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4571999" y="2701635"/>
            <a:ext cx="3931920" cy="3841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9AC5F-EE2B-404B-AA67-2CB61B1EF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59" y="3179445"/>
            <a:ext cx="55626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842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63BC5-353D-434D-AF5B-E62845E4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877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9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8BD89-81F3-4B6F-94AB-8B43F77B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1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BC101-2787-44A4-B82C-BF08A720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endParaRPr lang="en-US" sz="10900" dirty="0"/>
          </a:p>
          <a:p>
            <a:pPr marL="0" indent="0" algn="ctr">
              <a:buNone/>
            </a:pPr>
            <a:endParaRPr lang="en-US" sz="10900" dirty="0"/>
          </a:p>
          <a:p>
            <a:pPr marL="0" indent="0" algn="ctr">
              <a:buNone/>
            </a:pPr>
            <a:r>
              <a:rPr lang="en-US" sz="18500" dirty="0"/>
              <a:t>understand and able to create data visualization using R &amp; ggplot2</a:t>
            </a:r>
            <a:endParaRPr lang="en-US" sz="55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7200" dirty="0"/>
              <a:t>Source and code can be downloaded from </a:t>
            </a:r>
          </a:p>
          <a:p>
            <a:pPr marL="457200" lvl="1" indent="0">
              <a:buNone/>
            </a:pPr>
            <a:r>
              <a:rPr lang="en-US" sz="7200" dirty="0">
                <a:hlinkClick r:id="rId2"/>
              </a:rPr>
              <a:t>https://github.com/</a:t>
            </a:r>
            <a:r>
              <a:rPr lang="en-US" sz="7200">
                <a:hlinkClick r:id="rId2"/>
              </a:rPr>
              <a:t>aephidayatuloh/introggplot2</a:t>
            </a:r>
            <a:endParaRPr lang="en-US" sz="7200" dirty="0"/>
          </a:p>
          <a:p>
            <a:pPr marL="457200" lvl="1" indent="-457200">
              <a:buNone/>
            </a:pPr>
            <a:r>
              <a:rPr lang="en-US" sz="7200" dirty="0"/>
              <a:t>Reference</a:t>
            </a:r>
          </a:p>
          <a:p>
            <a:pPr marL="457200" lvl="1" indent="6350">
              <a:buNone/>
            </a:pPr>
            <a:r>
              <a:rPr lang="en-US" sz="7200" dirty="0"/>
              <a:t>Wickham, H. 2016. </a:t>
            </a:r>
            <a:r>
              <a:rPr lang="en-US" sz="7200" i="1" dirty="0"/>
              <a:t>ggplot2 : Elegant Graphics for Data Analysis Second Edition</a:t>
            </a:r>
            <a:r>
              <a:rPr lang="en-US" sz="7200" dirty="0"/>
              <a:t>. Texas: Springer.</a:t>
            </a:r>
          </a:p>
          <a:p>
            <a:pPr marL="457200" lvl="1" indent="6350">
              <a:buNone/>
            </a:pPr>
            <a:r>
              <a:rPr lang="en-US" sz="7200" dirty="0" err="1"/>
              <a:t>Grolemund</a:t>
            </a:r>
            <a:r>
              <a:rPr lang="en-US" sz="7200" dirty="0"/>
              <a:t> G &amp; Wickham, H. ____. </a:t>
            </a:r>
            <a:r>
              <a:rPr lang="en-US" sz="7200" i="1" dirty="0"/>
              <a:t>R For Data Science</a:t>
            </a:r>
            <a:r>
              <a:rPr lang="en-US" sz="7200" dirty="0"/>
              <a:t>. https://r4ds.had.co.nz.</a:t>
            </a:r>
          </a:p>
          <a:p>
            <a:pPr marL="457200" lvl="1" indent="6350">
              <a:buNone/>
            </a:pPr>
            <a:endParaRPr lang="en-US" sz="72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C32C7-C5DD-4D36-A456-24A8BCCD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US" sz="5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A1FF16-4401-44FD-A9A5-3B265B8F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2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606C555-1DA1-41E2-8638-2FFEE322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To be discussed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310BBF-A754-48DC-A6F9-3A180DFF29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en-US" sz="3800" b="1" dirty="0"/>
              <a:t>Basic of ggplot2</a:t>
            </a:r>
            <a:endParaRPr lang="en-US" altLang="en-US" dirty="0"/>
          </a:p>
          <a:p>
            <a:pPr lvl="0"/>
            <a:r>
              <a:rPr lang="en-US" altLang="en-US" dirty="0" err="1"/>
              <a:t>Barplot</a:t>
            </a:r>
            <a:endParaRPr lang="en-US" altLang="en-US" dirty="0"/>
          </a:p>
          <a:p>
            <a:pPr lvl="0"/>
            <a:r>
              <a:rPr lang="en-US" altLang="en-US" dirty="0"/>
              <a:t>Histogram &amp; Density</a:t>
            </a:r>
          </a:p>
          <a:p>
            <a:pPr lvl="0"/>
            <a:r>
              <a:rPr lang="en-US" altLang="en-US" dirty="0"/>
              <a:t>Boxplot</a:t>
            </a:r>
          </a:p>
          <a:p>
            <a:pPr lvl="0"/>
            <a:r>
              <a:rPr lang="en-US" altLang="en-US" dirty="0"/>
              <a:t>Scatter plot</a:t>
            </a:r>
          </a:p>
          <a:p>
            <a:pPr lvl="0"/>
            <a:r>
              <a:rPr lang="en-US" altLang="en-US" dirty="0"/>
              <a:t>Line plot</a:t>
            </a:r>
          </a:p>
          <a:p>
            <a:pPr lvl="0"/>
            <a:r>
              <a:rPr lang="en-US" altLang="en-US" dirty="0"/>
              <a:t>Faceting</a:t>
            </a:r>
          </a:p>
          <a:p>
            <a:pPr lvl="0"/>
            <a:r>
              <a:rPr lang="en-US" altLang="en-US" dirty="0"/>
              <a:t>Annotation</a:t>
            </a:r>
          </a:p>
          <a:p>
            <a:pPr lvl="0"/>
            <a:r>
              <a:rPr lang="en-US" altLang="en-US" dirty="0"/>
              <a:t>Theme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A1A1C-29E4-40D9-B1CF-EF788EAE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6EA2CB-BAFE-47D7-A5BF-A7A7E9600383}"/>
              </a:ext>
            </a:extLst>
          </p:cNvPr>
          <p:cNvSpPr/>
          <p:nvPr/>
        </p:nvSpPr>
        <p:spPr>
          <a:xfrm>
            <a:off x="7127543" y="1825625"/>
            <a:ext cx="4226257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latin typeface="Consolas" panose="020B0609020204030204" pitchFamily="49" charset="0"/>
              </a:rPr>
              <a:t>(data, mapping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latin typeface="Consolas" panose="020B0609020204030204" pitchFamily="49" charset="0"/>
              </a:rPr>
              <a:t>()) +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geom_function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90242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606C555-1DA1-41E2-8638-2FFEE322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To be discussed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310BBF-A754-48DC-A6F9-3A180DFF29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en-US" dirty="0"/>
              <a:t>Basic of ggplot2</a:t>
            </a:r>
          </a:p>
          <a:p>
            <a:pPr lvl="0"/>
            <a:r>
              <a:rPr lang="en-US" altLang="en-US" sz="3800" b="1" dirty="0" err="1"/>
              <a:t>Barplot</a:t>
            </a:r>
            <a:endParaRPr lang="en-US" altLang="en-US" sz="3800" b="1" dirty="0"/>
          </a:p>
          <a:p>
            <a:pPr lvl="0"/>
            <a:r>
              <a:rPr lang="en-US" altLang="en-US" dirty="0"/>
              <a:t>Histogram &amp; Density</a:t>
            </a:r>
          </a:p>
          <a:p>
            <a:pPr lvl="0"/>
            <a:r>
              <a:rPr lang="en-US" altLang="en-US" dirty="0"/>
              <a:t>Boxplot</a:t>
            </a:r>
          </a:p>
          <a:p>
            <a:pPr lvl="0"/>
            <a:r>
              <a:rPr lang="en-US" altLang="en-US" dirty="0"/>
              <a:t>Scatter plot</a:t>
            </a:r>
          </a:p>
          <a:p>
            <a:pPr lvl="0"/>
            <a:r>
              <a:rPr lang="en-US" altLang="en-US" dirty="0"/>
              <a:t>Line plot</a:t>
            </a:r>
          </a:p>
          <a:p>
            <a:pPr lvl="0"/>
            <a:r>
              <a:rPr lang="en-US" altLang="en-US" dirty="0"/>
              <a:t>Faceting</a:t>
            </a:r>
          </a:p>
          <a:p>
            <a:pPr lvl="0"/>
            <a:r>
              <a:rPr lang="en-US" altLang="en-US" dirty="0"/>
              <a:t>Annotation</a:t>
            </a:r>
          </a:p>
          <a:p>
            <a:pPr lvl="0"/>
            <a:r>
              <a:rPr lang="en-US" altLang="en-US" dirty="0"/>
              <a:t>Theme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A1A1C-29E4-40D9-B1CF-EF788EAE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E945A9-CC4E-465F-BEBF-0BC74BEDD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1" b="5819"/>
          <a:stretch/>
        </p:blipFill>
        <p:spPr>
          <a:xfrm>
            <a:off x="5791200" y="1825625"/>
            <a:ext cx="5562600" cy="28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1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15114</TotalTime>
  <Words>2638</Words>
  <Application>Microsoft Office PowerPoint</Application>
  <PresentationFormat>Widescreen</PresentationFormat>
  <Paragraphs>522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-apple-system</vt:lpstr>
      <vt:lpstr>Arial</vt:lpstr>
      <vt:lpstr>Arial</vt:lpstr>
      <vt:lpstr>Calibri</vt:lpstr>
      <vt:lpstr>Calibri Light</vt:lpstr>
      <vt:lpstr>Consolas</vt:lpstr>
      <vt:lpstr>Office Theme</vt:lpstr>
      <vt:lpstr>Data Visualization   With     &amp; ggplot2</vt:lpstr>
      <vt:lpstr>{Aep Hidayatuloh}</vt:lpstr>
      <vt:lpstr>{Prerequisite}</vt:lpstr>
      <vt:lpstr>{Prerequisite}</vt:lpstr>
      <vt:lpstr>Have Seen Like This?</vt:lpstr>
      <vt:lpstr>Have Seen Like This?</vt:lpstr>
      <vt:lpstr>Objective</vt:lpstr>
      <vt:lpstr>To be discussed</vt:lpstr>
      <vt:lpstr>To be discussed</vt:lpstr>
      <vt:lpstr>To be discussed</vt:lpstr>
      <vt:lpstr>To be discussed</vt:lpstr>
      <vt:lpstr>To be discussed</vt:lpstr>
      <vt:lpstr>To be discussed</vt:lpstr>
      <vt:lpstr>To be discussed</vt:lpstr>
      <vt:lpstr>To be discussed</vt:lpstr>
      <vt:lpstr>To be discussed</vt:lpstr>
      <vt:lpstr>Tidyverse and Data Flow</vt:lpstr>
      <vt:lpstr>The ggplot2, dplyr and pipe</vt:lpstr>
      <vt:lpstr>Cheat Sheets</vt:lpstr>
      <vt:lpstr>Lets {Begin}!</vt:lpstr>
      <vt:lpstr>Load Packages &amp; Data</vt:lpstr>
      <vt:lpstr>Basic of ggplot2</vt:lpstr>
      <vt:lpstr>Barplot – geom_bar() </vt:lpstr>
      <vt:lpstr>Barplot – geom_bar() </vt:lpstr>
      <vt:lpstr>Barplot – geom_bar() </vt:lpstr>
      <vt:lpstr>Barplot – geom_bar() </vt:lpstr>
      <vt:lpstr>Barplot – geom_bar()</vt:lpstr>
      <vt:lpstr>Barplot – geom_bar() </vt:lpstr>
      <vt:lpstr>Barplot – geom_bar() </vt:lpstr>
      <vt:lpstr>Flipped Barplot – geom_bar() </vt:lpstr>
      <vt:lpstr>Histogram – geom_histogram() </vt:lpstr>
      <vt:lpstr>Histogram – geom_histogram() </vt:lpstr>
      <vt:lpstr>Histogram – geom_histogram() </vt:lpstr>
      <vt:lpstr>Histogram – geom_histogram() </vt:lpstr>
      <vt:lpstr>Histogram – geom_histogram() </vt:lpstr>
      <vt:lpstr>Density – geom_density() </vt:lpstr>
      <vt:lpstr>Density – geom_density() </vt:lpstr>
      <vt:lpstr>Density – geom_density() </vt:lpstr>
      <vt:lpstr>Density – geom_density() </vt:lpstr>
      <vt:lpstr>Density – geom_density() </vt:lpstr>
      <vt:lpstr>Boxplot – geom_boxplot() </vt:lpstr>
      <vt:lpstr>Boxplot – geom_boxplot() </vt:lpstr>
      <vt:lpstr>Boxplot – geom_boxplot() </vt:lpstr>
      <vt:lpstr>Boxplot – geom_boxplot() </vt:lpstr>
      <vt:lpstr>Flipped Boxplot – geom_boxplot() </vt:lpstr>
      <vt:lpstr>Scatterplot – geom_point() </vt:lpstr>
      <vt:lpstr>Scatterplot – geom_point() </vt:lpstr>
      <vt:lpstr>Scatterplot – geom_point() </vt:lpstr>
      <vt:lpstr>Scatterplot – geom_point() </vt:lpstr>
      <vt:lpstr>Line plot – geom_line() </vt:lpstr>
      <vt:lpstr>Line plot – geom_line() </vt:lpstr>
      <vt:lpstr>Line plot – geom_line() </vt:lpstr>
      <vt:lpstr>Faceting – facet_wrap() </vt:lpstr>
      <vt:lpstr>Faceting – facet_wrap() </vt:lpstr>
      <vt:lpstr>Annotation</vt:lpstr>
      <vt:lpstr>Theme</vt:lpstr>
      <vt:lpstr>Theme – theme_bw()</vt:lpstr>
      <vt:lpstr>Theme – theme_classic()</vt:lpstr>
      <vt:lpstr>Theme – theme_minimal()</vt:lpstr>
      <vt:lpstr>Theme – theme()</vt:lpstr>
      <vt:lpstr>Theme – theme()</vt:lpstr>
      <vt:lpstr>Theme – theme()</vt:lpstr>
      <vt:lpstr>??? {Q &amp; A}</vt:lpstr>
      <vt:lpstr> ThankQ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</dc:title>
  <dc:creator>aef.stk@gmail.com</dc:creator>
  <cp:lastModifiedBy>aef.stk@gmail.com</cp:lastModifiedBy>
  <cp:revision>477</cp:revision>
  <dcterms:created xsi:type="dcterms:W3CDTF">2019-03-21T01:35:59Z</dcterms:created>
  <dcterms:modified xsi:type="dcterms:W3CDTF">2019-12-03T15:19:57Z</dcterms:modified>
</cp:coreProperties>
</file>