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9" r:id="rId5"/>
    <p:sldId id="308" r:id="rId6"/>
    <p:sldId id="309" r:id="rId7"/>
    <p:sldId id="304" r:id="rId8"/>
    <p:sldId id="280" r:id="rId9"/>
    <p:sldId id="286" r:id="rId10"/>
    <p:sldId id="307" r:id="rId11"/>
    <p:sldId id="290" r:id="rId12"/>
    <p:sldId id="299" r:id="rId13"/>
    <p:sldId id="296" r:id="rId14"/>
    <p:sldId id="30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40F5C97F-DB1F-4C22-976E-CEC0C03A61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67C99BDB-89E7-4E97-9094-D4A6E3752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studio.com/resources/cheatsheet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introggplot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2387600"/>
          </a:xfrm>
        </p:spPr>
        <p:txBody>
          <a:bodyPr>
            <a:normAutofit/>
          </a:bodyPr>
          <a:lstStyle/>
          <a:p>
            <a:pPr algn="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  With     &amp; ggplot2</a:t>
            </a:r>
            <a:endParaRPr lang="en-US" sz="8000" b="1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FDF4BC-3F79-4269-872E-B440AD3F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582"/>
            <a:ext cx="8947202" cy="1503234"/>
          </a:xfrm>
        </p:spPr>
        <p:txBody>
          <a:bodyPr/>
          <a:lstStyle/>
          <a:p>
            <a:pPr algn="r"/>
            <a:r>
              <a:rPr lang="en-US" dirty="0"/>
              <a:t>Case Study NYC Flights 2013</a:t>
            </a: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24" y="2412113"/>
            <a:ext cx="1056228" cy="8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680227" y="5478791"/>
            <a:ext cx="464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</a:t>
            </a:r>
            <a:r>
              <a:rPr lang="en-US" sz="1600" b="1" dirty="0"/>
              <a:t>Aep</a:t>
            </a:r>
            <a:r>
              <a:rPr lang="en-US" sz="1400" dirty="0"/>
              <a:t>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pic>
        <p:nvPicPr>
          <p:cNvPr id="3" name="Picture 2" descr="dplyr.png">
            <a:extLst>
              <a:ext uri="{FF2B5EF4-FFF2-40B4-BE49-F238E27FC236}">
                <a16:creationId xmlns:a16="http://schemas.microsoft.com/office/drawing/2014/main" id="{45F28683-9B3A-4CA5-BB82-7DF26F8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045833"/>
            <a:ext cx="914400" cy="10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pe.png">
            <a:extLst>
              <a:ext uri="{FF2B5EF4-FFF2-40B4-BE49-F238E27FC236}">
                <a16:creationId xmlns:a16="http://schemas.microsoft.com/office/drawing/2014/main" id="{DA5B119A-011E-4EA0-8523-3125C0D6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041124"/>
            <a:ext cx="914400" cy="105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Studio logo">
            <a:extLst>
              <a:ext uri="{FF2B5EF4-FFF2-40B4-BE49-F238E27FC236}">
                <a16:creationId xmlns:a16="http://schemas.microsoft.com/office/drawing/2014/main" id="{1D97A1BB-025F-4C96-8EE7-B5EE09AE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17" y="4527023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C75F4-C07D-4B7E-A7C3-B05ABB672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73694"/>
            <a:ext cx="914400" cy="10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Pipe</a:t>
            </a:r>
            <a:endParaRPr lang="en-US" dirty="0"/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8983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241957" y="1967295"/>
            <a:ext cx="58258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# basic way</a:t>
            </a:r>
          </a:p>
          <a:p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filter(</a:t>
            </a:r>
          </a:p>
          <a:p>
            <a:pPr indent="457200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select(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iris, </a:t>
            </a:r>
          </a:p>
          <a:p>
            <a:pPr indent="1025525"/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Species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</a:p>
          <a:p>
            <a:pPr indent="457200"/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Species ==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"virginica"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# pipeline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Iris </a:t>
            </a:r>
            <a:r>
              <a:rPr lang="en-US" b="1" dirty="0">
                <a:solidFill>
                  <a:schemeClr val="accent2"/>
                </a:solidFill>
              </a:rPr>
              <a:t>%&gt;%</a:t>
            </a: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indent="346075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select(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Species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%&gt;%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indent="346075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filter(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Species ==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"virginica"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5B65F-5DB7-4404-8757-DB27D6F5F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210" y="1658983"/>
            <a:ext cx="1719221" cy="167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9EB46-A0A7-43AD-8223-D7AA79962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210" y="3982964"/>
            <a:ext cx="3011685" cy="16704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8F1D3D-D492-456D-A183-373DE2ED87EF}"/>
              </a:ext>
            </a:extLst>
          </p:cNvPr>
          <p:cNvSpPr/>
          <p:nvPr/>
        </p:nvSpPr>
        <p:spPr>
          <a:xfrm>
            <a:off x="888064" y="4835022"/>
            <a:ext cx="76463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“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From Iris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THEN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indent="346075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and Species column only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THEN </a:t>
            </a:r>
          </a:p>
          <a:p>
            <a:pPr indent="346075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filter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which Species is virginica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416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4F2C7-575B-420B-9457-250A6AE2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0" y="1522133"/>
            <a:ext cx="5577840" cy="4306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Sheets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2E627-45CC-48E8-A050-28E8172B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61" y="2289747"/>
            <a:ext cx="5577840" cy="4286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FC6AF0-8B7F-46C9-9DFB-1E1653E2311A}"/>
              </a:ext>
            </a:extLst>
          </p:cNvPr>
          <p:cNvSpPr/>
          <p:nvPr/>
        </p:nvSpPr>
        <p:spPr>
          <a:xfrm>
            <a:off x="755070" y="6033254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21B29D2-D4AF-46C7-926B-EF011B15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1866">
            <a:off x="6479672" y="2958906"/>
            <a:ext cx="4297680" cy="186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42067-8360-4BB0-876B-FE781CA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3CB7-42CF-4B10-AC9A-DD64762D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data frame contains all 336,776 flights that departed from New York City (NYC) in 2013. The data comes from the US Bureau of Transportation Statistics.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307129-52A9-4D0C-AAFC-EFB2D23E6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04231"/>
              </p:ext>
            </p:extLst>
          </p:nvPr>
        </p:nvGraphicFramePr>
        <p:xfrm>
          <a:off x="5957849" y="4059689"/>
          <a:ext cx="73152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1440486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34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faa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3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375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539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A36CCE-B88D-4D7A-985B-0C3A10B06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14845"/>
              </p:ext>
            </p:extLst>
          </p:nvPr>
        </p:nvGraphicFramePr>
        <p:xfrm>
          <a:off x="4579319" y="4730562"/>
          <a:ext cx="640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81440486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3408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tailnum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33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375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8773C2-4871-4D66-B512-10708FFFD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33831"/>
              </p:ext>
            </p:extLst>
          </p:nvPr>
        </p:nvGraphicFramePr>
        <p:xfrm>
          <a:off x="2476549" y="2619660"/>
          <a:ext cx="1097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14404861"/>
                    </a:ext>
                  </a:extLst>
                </a:gridCol>
              </a:tblGrid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34086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336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37550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34725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946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4108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5568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dest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28523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sched_dep_time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23978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tailnum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55339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98588"/>
                  </a:ext>
                </a:extLst>
              </a:tr>
              <a:tr h="216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939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914F19-EC5A-4EB6-86CB-70D91A631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36064"/>
              </p:ext>
            </p:extLst>
          </p:nvPr>
        </p:nvGraphicFramePr>
        <p:xfrm>
          <a:off x="4572469" y="2623580"/>
          <a:ext cx="64008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814404861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34086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336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43842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824463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37550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0434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535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A38A10-40E3-4195-88C4-D69B729C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32662"/>
              </p:ext>
            </p:extLst>
          </p:nvPr>
        </p:nvGraphicFramePr>
        <p:xfrm>
          <a:off x="1237057" y="5013380"/>
          <a:ext cx="640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81440486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airlines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3408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433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37550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A38AB92-D856-4FCF-8097-E6FCFD88BD4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3573829" y="4922404"/>
            <a:ext cx="1005490" cy="173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0814D37-23F5-4C59-9324-3BD42D07CBE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77137" y="5170014"/>
            <a:ext cx="599412" cy="209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FFDE46-D3A8-4A2E-A3DB-2D3BCE1D8D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0851" y="4431449"/>
            <a:ext cx="23774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C5800E5-DE0A-4232-8758-0398F15033DD}"/>
              </a:ext>
            </a:extLst>
          </p:cNvPr>
          <p:cNvCxnSpPr>
            <a:cxnSpLocks/>
          </p:cNvCxnSpPr>
          <p:nvPr/>
        </p:nvCxnSpPr>
        <p:spPr>
          <a:xfrm rot="10800000">
            <a:off x="3573828" y="4250827"/>
            <a:ext cx="2379974" cy="183392"/>
          </a:xfrm>
          <a:prstGeom prst="bentConnector3">
            <a:avLst>
              <a:gd name="adj1" fmla="val 79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EE1008-3951-47B5-8A8B-A73DAF2731C6}"/>
              </a:ext>
            </a:extLst>
          </p:cNvPr>
          <p:cNvCxnSpPr>
            <a:cxnSpLocks/>
          </p:cNvCxnSpPr>
          <p:nvPr/>
        </p:nvCxnSpPr>
        <p:spPr>
          <a:xfrm flipH="1">
            <a:off x="3557177" y="298166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872B80-8815-4B02-9226-25C2DDD3C20A}"/>
              </a:ext>
            </a:extLst>
          </p:cNvPr>
          <p:cNvCxnSpPr>
            <a:cxnSpLocks/>
          </p:cNvCxnSpPr>
          <p:nvPr/>
        </p:nvCxnSpPr>
        <p:spPr>
          <a:xfrm flipH="1">
            <a:off x="3557177" y="319964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12EB83-A103-453B-9568-818CF9EEAD65}"/>
              </a:ext>
            </a:extLst>
          </p:cNvPr>
          <p:cNvCxnSpPr>
            <a:cxnSpLocks/>
          </p:cNvCxnSpPr>
          <p:nvPr/>
        </p:nvCxnSpPr>
        <p:spPr>
          <a:xfrm flipH="1">
            <a:off x="3557177" y="343906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40C5F1-937D-43CD-A59E-8AA998F564D4}"/>
              </a:ext>
            </a:extLst>
          </p:cNvPr>
          <p:cNvCxnSpPr>
            <a:cxnSpLocks/>
          </p:cNvCxnSpPr>
          <p:nvPr/>
        </p:nvCxnSpPr>
        <p:spPr>
          <a:xfrm flipH="1">
            <a:off x="3557177" y="367848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2D43FC-8A43-4E94-95D3-2E556B424E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1129" y="3962168"/>
            <a:ext cx="1001345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8F37ADF-FD5F-4877-8306-E7686AB0FBCE}"/>
              </a:ext>
            </a:extLst>
          </p:cNvPr>
          <p:cNvCxnSpPr>
            <a:cxnSpLocks/>
          </p:cNvCxnSpPr>
          <p:nvPr/>
        </p:nvCxnSpPr>
        <p:spPr>
          <a:xfrm>
            <a:off x="5206214" y="3957135"/>
            <a:ext cx="767145" cy="42039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4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Lets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A1-199F-4887-B56B-46419FF4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Excercise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7B184-F96A-4AA7-A7B6-A67E2138D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[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[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&amp; Scripts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4"/>
              </a:rPr>
              <a:t>https://github.com/aephidayatuloh/introggplot2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nycflights13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"nycflights13"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"ggplot2",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"nycflights13"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"nycflights13"</a:t>
            </a:r>
            <a:r>
              <a:rPr lang="en-US" dirty="0"/>
              <a:t>)) to install ggplot2, </a:t>
            </a:r>
            <a:r>
              <a:rPr lang="en-US" dirty="0" err="1"/>
              <a:t>dplyr</a:t>
            </a:r>
            <a:r>
              <a:rPr lang="en-US" dirty="0"/>
              <a:t>, nycflights13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8C363B-1522-4233-B668-228B8DB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10515600" cy="101917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Seen Like This?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C101-2787-44A4-B82C-BF08A72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R &amp; ggplot2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https://github.com/aephidayatuloh/DataViz-Introggplot2</a:t>
            </a:r>
            <a:endParaRPr lang="en-US" sz="7200" dirty="0"/>
          </a:p>
          <a:p>
            <a:pPr marL="457200" lvl="1" indent="-457200">
              <a:buNone/>
            </a:pPr>
            <a:r>
              <a:rPr lang="en-US" sz="7200" dirty="0"/>
              <a:t>Reference</a:t>
            </a:r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Texas: Springer.</a:t>
            </a:r>
          </a:p>
          <a:p>
            <a:pPr marL="457200" lvl="1" indent="6350">
              <a:buNone/>
            </a:pPr>
            <a:r>
              <a:rPr lang="en-US" sz="7200" dirty="0" err="1"/>
              <a:t>Grolemund</a:t>
            </a:r>
            <a:r>
              <a:rPr lang="en-US" sz="7200" dirty="0"/>
              <a:t> G &amp; Wickham, H. ____. </a:t>
            </a:r>
            <a:r>
              <a:rPr lang="en-US" sz="7200" i="1" dirty="0"/>
              <a:t>R For Data Science</a:t>
            </a:r>
            <a:r>
              <a:rPr lang="en-US" sz="7200" dirty="0"/>
              <a:t>. https://r4ds.had.co.nz.</a:t>
            </a:r>
          </a:p>
          <a:p>
            <a:pPr marL="457200" lvl="1" indent="6350">
              <a:buNone/>
            </a:pPr>
            <a:endParaRPr lang="en-US" sz="7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62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721-28D4-4173-8267-DBF2ACE6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989-36DC-4850-B5C6-C88762B4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Analytics </a:t>
            </a:r>
            <a:r>
              <a:rPr lang="en-US" dirty="0"/>
              <a:t>is the use of: </a:t>
            </a:r>
          </a:p>
          <a:p>
            <a:pPr lvl="2"/>
            <a:r>
              <a:rPr lang="en-US" sz="2800" dirty="0"/>
              <a:t>data, </a:t>
            </a:r>
          </a:p>
          <a:p>
            <a:pPr lvl="2"/>
            <a:r>
              <a:rPr lang="en-US" sz="2800" dirty="0"/>
              <a:t>information technology, </a:t>
            </a:r>
          </a:p>
          <a:p>
            <a:pPr lvl="2"/>
            <a:r>
              <a:rPr lang="en-US" sz="2800" dirty="0"/>
              <a:t>statistical analysis, </a:t>
            </a:r>
          </a:p>
          <a:p>
            <a:pPr lvl="2"/>
            <a:r>
              <a:rPr lang="en-US" sz="2800" dirty="0"/>
              <a:t>quantitative methods, and </a:t>
            </a:r>
          </a:p>
          <a:p>
            <a:pPr lvl="2"/>
            <a:r>
              <a:rPr lang="en-US" sz="2800" dirty="0"/>
              <a:t>mathematical or computer-based models </a:t>
            </a:r>
          </a:p>
          <a:p>
            <a:pPr marL="0" indent="0">
              <a:buNone/>
            </a:pPr>
            <a:r>
              <a:rPr lang="en-US" dirty="0"/>
              <a:t>to help managements gain improved insight about their business operations and make better, fact-based decisions.</a:t>
            </a:r>
          </a:p>
        </p:txBody>
      </p:sp>
    </p:spTree>
    <p:extLst>
      <p:ext uri="{BB962C8B-B14F-4D97-AF65-F5344CB8AC3E}">
        <p14:creationId xmlns:p14="http://schemas.microsoft.com/office/powerpoint/2010/main" val="20042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Data Flow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F9F58BC-6A5F-4F26-B433-4C666532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3"/>
            <a:ext cx="121920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ggplot2,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709335" y="3322246"/>
            <a:ext cx="823174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Powerful data management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manipulation and transformation in R became so easy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74" y="4669018"/>
            <a:ext cx="1645920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173037" y="4931049"/>
            <a:ext cx="7120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And Then</a:t>
            </a:r>
          </a:p>
        </p:txBody>
      </p:sp>
      <p:pic>
        <p:nvPicPr>
          <p:cNvPr id="7" name="Picture 6" descr="dplyr.png">
            <a:extLst>
              <a:ext uri="{FF2B5EF4-FFF2-40B4-BE49-F238E27FC236}">
                <a16:creationId xmlns:a16="http://schemas.microsoft.com/office/drawing/2014/main" id="{9D711E04-7175-4127-B089-057517D1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3257962"/>
            <a:ext cx="1645920" cy="19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D5265B-530E-43B2-AA45-D636CC2027CB}"/>
              </a:ext>
            </a:extLst>
          </p:cNvPr>
          <p:cNvSpPr/>
          <p:nvPr/>
        </p:nvSpPr>
        <p:spPr>
          <a:xfrm>
            <a:off x="3150417" y="1836291"/>
            <a:ext cx="6842194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Awesome Visualization</a:t>
            </a:r>
          </a:p>
          <a:p>
            <a:r>
              <a:rPr 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package for visualization in R</a:t>
            </a:r>
            <a:endParaRPr lang="en-US" sz="8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EAF8-C803-4E1B-91A3-DA32B7E0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3" y="1836291"/>
            <a:ext cx="1645920" cy="19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12626</TotalTime>
  <Words>508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Arial</vt:lpstr>
      <vt:lpstr>Calibri</vt:lpstr>
      <vt:lpstr>Calibri Light</vt:lpstr>
      <vt:lpstr>Courier New</vt:lpstr>
      <vt:lpstr>Office Theme</vt:lpstr>
      <vt:lpstr>Data Visualization   With     &amp; ggplot2</vt:lpstr>
      <vt:lpstr>{Prerequisite}</vt:lpstr>
      <vt:lpstr>{Prerequisite}</vt:lpstr>
      <vt:lpstr>Have Seen Like This?</vt:lpstr>
      <vt:lpstr>Have Seen Like This?</vt:lpstr>
      <vt:lpstr>Objective</vt:lpstr>
      <vt:lpstr>Analytics</vt:lpstr>
      <vt:lpstr>Tidyverse and Data Flow</vt:lpstr>
      <vt:lpstr>The ggplot2, dplyr and pipe</vt:lpstr>
      <vt:lpstr>Understanding Pipe</vt:lpstr>
      <vt:lpstr>Cheat Sheets</vt:lpstr>
      <vt:lpstr>Case Study</vt:lpstr>
      <vt:lpstr>Lets {Code}!</vt:lpstr>
      <vt:lpstr>{Excercise}!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293</cp:revision>
  <dcterms:created xsi:type="dcterms:W3CDTF">2019-03-21T01:35:59Z</dcterms:created>
  <dcterms:modified xsi:type="dcterms:W3CDTF">2019-11-25T09:30:05Z</dcterms:modified>
</cp:coreProperties>
</file>