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0" r:id="rId3"/>
    <p:sldId id="260" r:id="rId4"/>
    <p:sldId id="257" r:id="rId5"/>
    <p:sldId id="342" r:id="rId6"/>
    <p:sldId id="343" r:id="rId7"/>
    <p:sldId id="344" r:id="rId8"/>
    <p:sldId id="345" r:id="rId9"/>
    <p:sldId id="346" r:id="rId10"/>
    <p:sldId id="319" r:id="rId11"/>
    <p:sldId id="341" r:id="rId12"/>
    <p:sldId id="256" r:id="rId13"/>
    <p:sldId id="258" r:id="rId14"/>
    <p:sldId id="322" r:id="rId15"/>
    <p:sldId id="261" r:id="rId16"/>
    <p:sldId id="294" r:id="rId17"/>
    <p:sldId id="295" r:id="rId18"/>
    <p:sldId id="332" r:id="rId19"/>
    <p:sldId id="296" r:id="rId20"/>
    <p:sldId id="297" r:id="rId21"/>
    <p:sldId id="298" r:id="rId22"/>
    <p:sldId id="333" r:id="rId23"/>
    <p:sldId id="293" r:id="rId24"/>
    <p:sldId id="331" r:id="rId25"/>
    <p:sldId id="334" r:id="rId26"/>
    <p:sldId id="335" r:id="rId27"/>
    <p:sldId id="339" r:id="rId28"/>
    <p:sldId id="340" r:id="rId29"/>
    <p:sldId id="325" r:id="rId30"/>
    <p:sldId id="328" r:id="rId31"/>
    <p:sldId id="264" r:id="rId32"/>
    <p:sldId id="265" r:id="rId33"/>
    <p:sldId id="337" r:id="rId34"/>
    <p:sldId id="326" r:id="rId35"/>
    <p:sldId id="273" r:id="rId36"/>
    <p:sldId id="274" r:id="rId37"/>
    <p:sldId id="275" r:id="rId38"/>
    <p:sldId id="276" r:id="rId39"/>
    <p:sldId id="277" r:id="rId40"/>
    <p:sldId id="278" r:id="rId41"/>
    <p:sldId id="284" r:id="rId42"/>
    <p:sldId id="285" r:id="rId43"/>
    <p:sldId id="280" r:id="rId44"/>
    <p:sldId id="33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9DA"/>
    <a:srgbClr val="AABFE4"/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B3825-E974-475B-AF77-048ADC6548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E59066-1651-4DC7-9E08-B1031C5F0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create interactive apps for data visualization, i.e. dashboard, spatial maps, data entry form, etc.</a:t>
          </a:r>
        </a:p>
      </dgm:t>
    </dgm:pt>
    <dgm:pt modelId="{EB720532-9984-463B-A233-D88EF26C2A07}" type="parTrans" cxnId="{9DD4F751-EBF7-4913-A4AF-BA3FFC260AC6}">
      <dgm:prSet/>
      <dgm:spPr/>
      <dgm:t>
        <a:bodyPr/>
        <a:lstStyle/>
        <a:p>
          <a:endParaRPr lang="en-US"/>
        </a:p>
      </dgm:t>
    </dgm:pt>
    <dgm:pt modelId="{38DC4B89-71F0-42B3-9180-39CB441549A7}" type="sibTrans" cxnId="{9DD4F751-EBF7-4913-A4AF-BA3FFC260AC6}">
      <dgm:prSet/>
      <dgm:spPr/>
      <dgm:t>
        <a:bodyPr/>
        <a:lstStyle/>
        <a:p>
          <a:endParaRPr lang="en-US"/>
        </a:p>
      </dgm:t>
    </dgm:pt>
    <dgm:pt modelId="{E9FD1E41-EE65-4510-AA12-50F6D7C083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Shiny apps is very extensible – HTML, CSS, JavaScript and JQuery.</a:t>
          </a:r>
        </a:p>
      </dgm:t>
    </dgm:pt>
    <dgm:pt modelId="{89A5563A-189C-4263-8AA4-96743B762E7F}" type="parTrans" cxnId="{7F29B7A3-EBA6-4F19-B1B2-F288DEFABBFA}">
      <dgm:prSet/>
      <dgm:spPr/>
      <dgm:t>
        <a:bodyPr/>
        <a:lstStyle/>
        <a:p>
          <a:endParaRPr lang="en-US"/>
        </a:p>
      </dgm:t>
    </dgm:pt>
    <dgm:pt modelId="{C64A57D2-5B98-43BD-A4A8-6B166B0D86A4}" type="sibTrans" cxnId="{7F29B7A3-EBA6-4F19-B1B2-F288DEFABBFA}">
      <dgm:prSet/>
      <dgm:spPr/>
      <dgm:t>
        <a:bodyPr/>
        <a:lstStyle/>
        <a:p>
          <a:endParaRPr lang="en-US"/>
        </a:p>
      </dgm:t>
    </dgm:pt>
    <dgm:pt modelId="{9F1EF600-5599-4408-B7BE-07A64189C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Shiny Apps with UI and Server</a:t>
          </a:r>
        </a:p>
      </dgm:t>
    </dgm:pt>
    <dgm:pt modelId="{B0DCFBAB-C13E-4F37-96DF-984BE27C557C}" type="parTrans" cxnId="{F33931E4-50B7-4E0F-A69E-5B7D180457C6}">
      <dgm:prSet/>
      <dgm:spPr/>
      <dgm:t>
        <a:bodyPr/>
        <a:lstStyle/>
        <a:p>
          <a:endParaRPr lang="en-US"/>
        </a:p>
      </dgm:t>
    </dgm:pt>
    <dgm:pt modelId="{8542D1A5-C2DE-46A9-8CB5-D24DD349EE5C}" type="sibTrans" cxnId="{F33931E4-50B7-4E0F-A69E-5B7D180457C6}">
      <dgm:prSet/>
      <dgm:spPr/>
      <dgm:t>
        <a:bodyPr/>
        <a:lstStyle/>
        <a:p>
          <a:endParaRPr lang="en-US"/>
        </a:p>
      </dgm:t>
    </dgm:pt>
    <dgm:pt modelId="{E63CA6C0-73F8-4CD4-ACDE-7D79318C21F6}">
      <dgm:prSet/>
      <dgm:spPr/>
      <dgm:t>
        <a:bodyPr/>
        <a:lstStyle/>
        <a:p>
          <a:r>
            <a:rPr lang="en-US" dirty="0"/>
            <a:t>Publish shiny apps to shinyapps.io</a:t>
          </a:r>
        </a:p>
      </dgm:t>
    </dgm:pt>
    <dgm:pt modelId="{F83788F6-6DB4-4074-A057-B03AB51EBEA1}" type="parTrans" cxnId="{53E50ECE-732E-4459-A445-45850EE13D94}">
      <dgm:prSet/>
      <dgm:spPr/>
      <dgm:t>
        <a:bodyPr/>
        <a:lstStyle/>
        <a:p>
          <a:endParaRPr lang="en-US"/>
        </a:p>
      </dgm:t>
    </dgm:pt>
    <dgm:pt modelId="{E33662D7-4D43-4C11-8987-3A00104CF4CC}" type="sibTrans" cxnId="{53E50ECE-732E-4459-A445-45850EE13D94}">
      <dgm:prSet/>
      <dgm:spPr/>
      <dgm:t>
        <a:bodyPr/>
        <a:lstStyle/>
        <a:p>
          <a:endParaRPr lang="en-US"/>
        </a:p>
      </dgm:t>
    </dgm:pt>
    <dgm:pt modelId="{637A54CD-F13A-47B9-A541-499AC15BF8A3}" type="pres">
      <dgm:prSet presAssocID="{2E5B3825-E974-475B-AF77-048ADC654836}" presName="linear" presStyleCnt="0">
        <dgm:presLayoutVars>
          <dgm:animLvl val="lvl"/>
          <dgm:resizeHandles val="exact"/>
        </dgm:presLayoutVars>
      </dgm:prSet>
      <dgm:spPr/>
    </dgm:pt>
    <dgm:pt modelId="{A0F8FFB3-B93D-49E1-87CE-E17A3EB5870F}" type="pres">
      <dgm:prSet presAssocID="{8EE59066-1651-4DC7-9E08-B1031C5F08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DCC657-03B1-4D9B-B945-DA93E094C06F}" type="pres">
      <dgm:prSet presAssocID="{38DC4B89-71F0-42B3-9180-39CB441549A7}" presName="spacer" presStyleCnt="0"/>
      <dgm:spPr/>
    </dgm:pt>
    <dgm:pt modelId="{00ADF6B6-1827-457C-AD49-1AAFF5785BF2}" type="pres">
      <dgm:prSet presAssocID="{E9FD1E41-EE65-4510-AA12-50F6D7C083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66154A-F9D8-4948-867C-84C643AD30CB}" type="pres">
      <dgm:prSet presAssocID="{C64A57D2-5B98-43BD-A4A8-6B166B0D86A4}" presName="spacer" presStyleCnt="0"/>
      <dgm:spPr/>
    </dgm:pt>
    <dgm:pt modelId="{3EFE813A-4281-4332-9B8F-3DD45432C327}" type="pres">
      <dgm:prSet presAssocID="{9F1EF600-5599-4408-B7BE-07A64189C4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4CA1CC-B5E5-498B-ADB3-AC691128CCA4}" type="pres">
      <dgm:prSet presAssocID="{8542D1A5-C2DE-46A9-8CB5-D24DD349EE5C}" presName="spacer" presStyleCnt="0"/>
      <dgm:spPr/>
    </dgm:pt>
    <dgm:pt modelId="{A9910510-ADCB-45A2-BB21-8EE53B1A5C2E}" type="pres">
      <dgm:prSet presAssocID="{E63CA6C0-73F8-4CD4-ACDE-7D79318C21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D7BC0C-7B07-42E3-8218-CA0A581D2D41}" type="presOf" srcId="{2E5B3825-E974-475B-AF77-048ADC654836}" destId="{637A54CD-F13A-47B9-A541-499AC15BF8A3}" srcOrd="0" destOrd="0" presId="urn:microsoft.com/office/officeart/2005/8/layout/vList2"/>
    <dgm:cxn modelId="{17084E36-C437-410F-AED1-C575330E650B}" type="presOf" srcId="{8EE59066-1651-4DC7-9E08-B1031C5F089A}" destId="{A0F8FFB3-B93D-49E1-87CE-E17A3EB5870F}" srcOrd="0" destOrd="0" presId="urn:microsoft.com/office/officeart/2005/8/layout/vList2"/>
    <dgm:cxn modelId="{9DD4F751-EBF7-4913-A4AF-BA3FFC260AC6}" srcId="{2E5B3825-E974-475B-AF77-048ADC654836}" destId="{8EE59066-1651-4DC7-9E08-B1031C5F089A}" srcOrd="0" destOrd="0" parTransId="{EB720532-9984-463B-A233-D88EF26C2A07}" sibTransId="{38DC4B89-71F0-42B3-9180-39CB441549A7}"/>
    <dgm:cxn modelId="{94C2EF53-6D42-4E7B-852B-58B4DDB0ED80}" type="presOf" srcId="{E63CA6C0-73F8-4CD4-ACDE-7D79318C21F6}" destId="{A9910510-ADCB-45A2-BB21-8EE53B1A5C2E}" srcOrd="0" destOrd="0" presId="urn:microsoft.com/office/officeart/2005/8/layout/vList2"/>
    <dgm:cxn modelId="{7F29B7A3-EBA6-4F19-B1B2-F288DEFABBFA}" srcId="{2E5B3825-E974-475B-AF77-048ADC654836}" destId="{E9FD1E41-EE65-4510-AA12-50F6D7C083C5}" srcOrd="1" destOrd="0" parTransId="{89A5563A-189C-4263-8AA4-96743B762E7F}" sibTransId="{C64A57D2-5B98-43BD-A4A8-6B166B0D86A4}"/>
    <dgm:cxn modelId="{B97A22A7-6CD9-43B5-9B2E-21BE5C105175}" type="presOf" srcId="{9F1EF600-5599-4408-B7BE-07A64189C408}" destId="{3EFE813A-4281-4332-9B8F-3DD45432C327}" srcOrd="0" destOrd="0" presId="urn:microsoft.com/office/officeart/2005/8/layout/vList2"/>
    <dgm:cxn modelId="{F6405BC0-398B-45F7-8D39-5FD5430B85F9}" type="presOf" srcId="{E9FD1E41-EE65-4510-AA12-50F6D7C083C5}" destId="{00ADF6B6-1827-457C-AD49-1AAFF5785BF2}" srcOrd="0" destOrd="0" presId="urn:microsoft.com/office/officeart/2005/8/layout/vList2"/>
    <dgm:cxn modelId="{53E50ECE-732E-4459-A445-45850EE13D94}" srcId="{2E5B3825-E974-475B-AF77-048ADC654836}" destId="{E63CA6C0-73F8-4CD4-ACDE-7D79318C21F6}" srcOrd="3" destOrd="0" parTransId="{F83788F6-6DB4-4074-A057-B03AB51EBEA1}" sibTransId="{E33662D7-4D43-4C11-8987-3A00104CF4CC}"/>
    <dgm:cxn modelId="{F33931E4-50B7-4E0F-A69E-5B7D180457C6}" srcId="{2E5B3825-E974-475B-AF77-048ADC654836}" destId="{9F1EF600-5599-4408-B7BE-07A64189C408}" srcOrd="2" destOrd="0" parTransId="{B0DCFBAB-C13E-4F37-96DF-984BE27C557C}" sibTransId="{8542D1A5-C2DE-46A9-8CB5-D24DD349EE5C}"/>
    <dgm:cxn modelId="{529934EE-422F-43A0-91B1-D1E104C45925}" type="presParOf" srcId="{637A54CD-F13A-47B9-A541-499AC15BF8A3}" destId="{A0F8FFB3-B93D-49E1-87CE-E17A3EB5870F}" srcOrd="0" destOrd="0" presId="urn:microsoft.com/office/officeart/2005/8/layout/vList2"/>
    <dgm:cxn modelId="{9B5ED3F5-8DBD-473B-B21A-2CCA9C1C5A4D}" type="presParOf" srcId="{637A54CD-F13A-47B9-A541-499AC15BF8A3}" destId="{00DCC657-03B1-4D9B-B945-DA93E094C06F}" srcOrd="1" destOrd="0" presId="urn:microsoft.com/office/officeart/2005/8/layout/vList2"/>
    <dgm:cxn modelId="{F4EDAE34-3034-49B2-8EDA-E682CC2324C9}" type="presParOf" srcId="{637A54CD-F13A-47B9-A541-499AC15BF8A3}" destId="{00ADF6B6-1827-457C-AD49-1AAFF5785BF2}" srcOrd="2" destOrd="0" presId="urn:microsoft.com/office/officeart/2005/8/layout/vList2"/>
    <dgm:cxn modelId="{42B8A962-0906-42E1-B6DC-282C277FCA45}" type="presParOf" srcId="{637A54CD-F13A-47B9-A541-499AC15BF8A3}" destId="{8166154A-F9D8-4948-867C-84C643AD30CB}" srcOrd="3" destOrd="0" presId="urn:microsoft.com/office/officeart/2005/8/layout/vList2"/>
    <dgm:cxn modelId="{C0E4E174-329E-4AB4-A443-B370CA0640EC}" type="presParOf" srcId="{637A54CD-F13A-47B9-A541-499AC15BF8A3}" destId="{3EFE813A-4281-4332-9B8F-3DD45432C327}" srcOrd="4" destOrd="0" presId="urn:microsoft.com/office/officeart/2005/8/layout/vList2"/>
    <dgm:cxn modelId="{9DB2DFB9-EC93-48F9-89EA-A480D538E538}" type="presParOf" srcId="{637A54CD-F13A-47B9-A541-499AC15BF8A3}" destId="{394CA1CC-B5E5-498B-ADB3-AC691128CCA4}" srcOrd="5" destOrd="0" presId="urn:microsoft.com/office/officeart/2005/8/layout/vList2"/>
    <dgm:cxn modelId="{3BCFB1B8-4254-465F-8C75-1E54239C2542}" type="presParOf" srcId="{637A54CD-F13A-47B9-A541-499AC15BF8A3}" destId="{A9910510-ADCB-45A2-BB21-8EE53B1A5C2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8FFB3-B93D-49E1-87CE-E17A3EB5870F}">
      <dsp:nvSpPr>
        <dsp:cNvPr id="0" name=""/>
        <dsp:cNvSpPr/>
      </dsp:nvSpPr>
      <dsp:spPr>
        <a:xfrm>
          <a:off x="0" y="752410"/>
          <a:ext cx="6478587" cy="952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can create interactive apps for data visualization, i.e. dashboard, spatial maps, data entry form, etc.</a:t>
          </a:r>
        </a:p>
      </dsp:txBody>
      <dsp:txXfrm>
        <a:off x="46491" y="798901"/>
        <a:ext cx="6385605" cy="859398"/>
      </dsp:txXfrm>
    </dsp:sp>
    <dsp:sp modelId="{00ADF6B6-1827-457C-AD49-1AAFF5785BF2}">
      <dsp:nvSpPr>
        <dsp:cNvPr id="0" name=""/>
        <dsp:cNvSpPr/>
      </dsp:nvSpPr>
      <dsp:spPr>
        <a:xfrm>
          <a:off x="0" y="1768151"/>
          <a:ext cx="6478587" cy="9523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Shiny apps is very extensible – HTML, CSS, JavaScript and JQuery.</a:t>
          </a:r>
        </a:p>
      </dsp:txBody>
      <dsp:txXfrm>
        <a:off x="46491" y="1814642"/>
        <a:ext cx="6385605" cy="859398"/>
      </dsp:txXfrm>
    </dsp:sp>
    <dsp:sp modelId="{3EFE813A-4281-4332-9B8F-3DD45432C327}">
      <dsp:nvSpPr>
        <dsp:cNvPr id="0" name=""/>
        <dsp:cNvSpPr/>
      </dsp:nvSpPr>
      <dsp:spPr>
        <a:xfrm>
          <a:off x="0" y="2783891"/>
          <a:ext cx="6478587" cy="9523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Shiny Apps with UI and Server</a:t>
          </a:r>
        </a:p>
      </dsp:txBody>
      <dsp:txXfrm>
        <a:off x="46491" y="2830382"/>
        <a:ext cx="6385605" cy="859398"/>
      </dsp:txXfrm>
    </dsp:sp>
    <dsp:sp modelId="{A9910510-ADCB-45A2-BB21-8EE53B1A5C2E}">
      <dsp:nvSpPr>
        <dsp:cNvPr id="0" name=""/>
        <dsp:cNvSpPr/>
      </dsp:nvSpPr>
      <dsp:spPr>
        <a:xfrm>
          <a:off x="0" y="3799631"/>
          <a:ext cx="6478587" cy="9523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Publish shiny apps to shinyapps.io</a:t>
          </a:r>
        </a:p>
      </dsp:txBody>
      <dsp:txXfrm>
        <a:off x="46491" y="3846122"/>
        <a:ext cx="6385605" cy="85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rstudio.com/articles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an.r-project.org/bin/windows/Rtool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apps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	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4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14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Welcome to Shiny!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C716-4E61-4F59-AEF6-157E2AD6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</a:rPr>
              <a:t>Shiny</a:t>
            </a:r>
            <a:r>
              <a:rPr lang="en-US" sz="2400" dirty="0"/>
              <a:t> is an R package that makes it easy to build interactive web applications (apps) straight from R.</a:t>
            </a:r>
          </a:p>
          <a:p>
            <a:pPr lvl="1"/>
            <a:r>
              <a:rPr lang="en-US" sz="2000" dirty="0"/>
              <a:t>i.e. for Entry data form, analytic dashboard, interactive demos for teaching statistics,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default styling of a Shiny application is </a:t>
            </a:r>
            <a:r>
              <a:rPr lang="en-US" sz="2400" b="1" dirty="0">
                <a:solidFill>
                  <a:srgbClr val="00B0F0"/>
                </a:solidFill>
              </a:rPr>
              <a:t>clean and effective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n-US" sz="2400" b="1" dirty="0">
                <a:solidFill>
                  <a:srgbClr val="00B0F0"/>
                </a:solidFill>
              </a:rPr>
              <a:t>Very extensible</a:t>
            </a:r>
            <a:r>
              <a:rPr lang="en-US" sz="2400" b="1" dirty="0"/>
              <a:t> </a:t>
            </a:r>
            <a:r>
              <a:rPr lang="en-US" sz="2400" dirty="0"/>
              <a:t>and it is easy to integrate Shiny apps with your own web content using HTML and CSS.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JavaScript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jQuery</a:t>
            </a:r>
            <a:r>
              <a:rPr lang="en-US" sz="2400" b="1" dirty="0"/>
              <a:t> </a:t>
            </a:r>
            <a:r>
              <a:rPr lang="en-US" sz="2400" dirty="0"/>
              <a:t>can also be used to further extend the scope of Shiny apps.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1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5C0CC-54CF-4879-B366-DE5D985FB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7" y="2898775"/>
            <a:ext cx="3309938" cy="183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ADDC4-3F12-4485-92AB-CB0CB2228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7" y="4799013"/>
            <a:ext cx="1519238" cy="1230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2BDC3-AB40-4D6C-A8B0-6FBEB80F7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34" y="4799013"/>
            <a:ext cx="1720850" cy="1230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57E3A-F29F-43DF-959D-8B126B48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n w="9525">
                  <a:noFill/>
                  <a:prstDash val="solid"/>
                </a:ln>
                <a:solidFill>
                  <a:srgbClr val="FFFFFF"/>
                </a:solidFill>
              </a:rPr>
              <a:t>Shiny Apps</a:t>
            </a:r>
            <a:endParaRPr lang="en-US" sz="4000" b="1" dirty="0">
              <a:ln w="9525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026" name="Picture 2" descr="FIFA 19 Dashboard with R Shiny | Kaggle">
            <a:extLst>
              <a:ext uri="{FF2B5EF4-FFF2-40B4-BE49-F238E27FC236}">
                <a16:creationId xmlns:a16="http://schemas.microsoft.com/office/drawing/2014/main" id="{08736DD7-CA16-4881-A812-755CFFA9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96" y="2898775"/>
            <a:ext cx="4766118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reate an r shiny app or dashboard by Faustolopez110 | Fiverr">
            <a:extLst>
              <a:ext uri="{FF2B5EF4-FFF2-40B4-BE49-F238E27FC236}">
                <a16:creationId xmlns:a16="http://schemas.microsoft.com/office/drawing/2014/main" id="{B541CF9B-4EAC-48E5-90B0-B6DEEE7D0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7"/>
          <a:stretch/>
        </p:blipFill>
        <p:spPr bwMode="auto">
          <a:xfrm>
            <a:off x="8403769" y="2898775"/>
            <a:ext cx="3653820" cy="30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6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A9BB3-B350-46F3-8C50-BAF11C5D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3400" b="1">
                <a:latin typeface="Arial Black" panose="020B0A04020102020204" pitchFamily="34" charset="0"/>
              </a:rPr>
              <a:t>Requirement</a:t>
            </a:r>
            <a:endParaRPr lang="en-US" sz="340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Graphic 7" descr="Tools outline">
            <a:extLst>
              <a:ext uri="{FF2B5EF4-FFF2-40B4-BE49-F238E27FC236}">
                <a16:creationId xmlns:a16="http://schemas.microsoft.com/office/drawing/2014/main" id="{827D091A-E693-4565-8F5F-FB1960253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96964" y="1108946"/>
            <a:ext cx="1846470" cy="1846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6FC0-57AF-40EE-92C6-24FC7B0A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1500" dirty="0"/>
              <a:t>Tools</a:t>
            </a:r>
          </a:p>
          <a:p>
            <a:pPr lvl="1"/>
            <a:r>
              <a:rPr lang="en-US" sz="1500" dirty="0"/>
              <a:t>Latest version of </a:t>
            </a:r>
            <a:r>
              <a:rPr lang="en-US" sz="1500" b="1" dirty="0"/>
              <a:t>R</a:t>
            </a:r>
            <a:r>
              <a:rPr lang="en-US" sz="1500" dirty="0"/>
              <a:t> program</a:t>
            </a:r>
          </a:p>
          <a:p>
            <a:pPr lvl="1"/>
            <a:r>
              <a:rPr lang="en-US" sz="1500" dirty="0"/>
              <a:t>Latest version of </a:t>
            </a:r>
            <a:r>
              <a:rPr lang="en-US" sz="1500" b="1" dirty="0"/>
              <a:t>RStudio</a:t>
            </a:r>
            <a:r>
              <a:rPr lang="en-US" sz="1500" dirty="0"/>
              <a:t> and </a:t>
            </a:r>
            <a:r>
              <a:rPr lang="en-US" sz="1500" b="1" dirty="0"/>
              <a:t>shiny</a:t>
            </a:r>
            <a:r>
              <a:rPr lang="en-US" sz="1500" dirty="0"/>
              <a:t> package</a:t>
            </a:r>
          </a:p>
          <a:p>
            <a:pPr lvl="1"/>
            <a:r>
              <a:rPr lang="en-US" sz="1500" dirty="0"/>
              <a:t>Browser (Mozilla Firefox, Google Chrome etc.)</a:t>
            </a:r>
          </a:p>
          <a:p>
            <a:pPr lvl="1"/>
            <a:endParaRPr lang="en-US" sz="1500" dirty="0"/>
          </a:p>
          <a:p>
            <a:r>
              <a:rPr lang="en-US" sz="1500" dirty="0"/>
              <a:t>Knowledge</a:t>
            </a:r>
          </a:p>
          <a:p>
            <a:pPr lvl="1"/>
            <a:r>
              <a:rPr lang="en-US" sz="1500" dirty="0"/>
              <a:t>R programming</a:t>
            </a:r>
          </a:p>
          <a:p>
            <a:pPr lvl="1"/>
            <a:r>
              <a:rPr lang="en-US" sz="1500" dirty="0"/>
              <a:t>Basic web programming knowledges</a:t>
            </a:r>
          </a:p>
          <a:p>
            <a:endParaRPr lang="en-US" sz="1500" dirty="0"/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1BCEE09A-0AE2-464E-B1DB-DB42E86EB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F2992-0A5A-4B1E-A0FA-E9822DFD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76AA1D-92D6-49A0-AE28-523A1778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88589-90FF-43F3-9A4B-EDD197B6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Layout And Structure Of Shiny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Shiny!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EE597F-E6FE-470F-BF57-C4ACCB8C7EFD}"/>
              </a:ext>
            </a:extLst>
          </p:cNvPr>
          <p:cNvSpPr/>
          <p:nvPr/>
        </p:nvSpPr>
        <p:spPr>
          <a:xfrm>
            <a:off x="1242646" y="1477358"/>
            <a:ext cx="9706708" cy="1118620"/>
          </a:xfrm>
          <a:prstGeom prst="roundRect">
            <a:avLst>
              <a:gd name="adj" fmla="val 923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Example of shiny app</a:t>
            </a: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runExample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("01_hello")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354D0-F06D-4922-827A-0213D4B5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9" y="2759099"/>
            <a:ext cx="7460342" cy="3981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DAB3C-AD51-4DF6-8868-A14EA1401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5402A-664C-4CD0-99D0-437B00F6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601" y="1359157"/>
            <a:ext cx="4070805" cy="52350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F45FA6-CB1A-4DCB-80BC-36EA3A010E1C}"/>
              </a:ext>
            </a:extLst>
          </p:cNvPr>
          <p:cNvGrpSpPr/>
          <p:nvPr/>
        </p:nvGrpSpPr>
        <p:grpSpPr>
          <a:xfrm>
            <a:off x="5297716" y="1321356"/>
            <a:ext cx="5691680" cy="369332"/>
            <a:chOff x="2191657" y="1321356"/>
            <a:chExt cx="5691680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B2C467-6F55-4FBD-B428-650518ADAA3A}"/>
                </a:ext>
              </a:extLst>
            </p:cNvPr>
            <p:cNvCxnSpPr/>
            <p:nvPr/>
          </p:nvCxnSpPr>
          <p:spPr>
            <a:xfrm>
              <a:off x="2191657" y="1524000"/>
              <a:ext cx="3135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6869C4-1D73-461D-A8B0-81A69807E7AA}"/>
                </a:ext>
              </a:extLst>
            </p:cNvPr>
            <p:cNvSpPr txBox="1"/>
            <p:nvPr/>
          </p:nvSpPr>
          <p:spPr>
            <a:xfrm>
              <a:off x="5486399" y="1321356"/>
              <a:ext cx="239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Load the shiny package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8E1413-F54A-4073-B7D2-063816222D00}"/>
              </a:ext>
            </a:extLst>
          </p:cNvPr>
          <p:cNvGrpSpPr/>
          <p:nvPr/>
        </p:nvGrpSpPr>
        <p:grpSpPr>
          <a:xfrm>
            <a:off x="6241143" y="2272040"/>
            <a:ext cx="3479092" cy="369332"/>
            <a:chOff x="3156852" y="1321356"/>
            <a:chExt cx="347909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6B10CF7-E24F-433A-BA41-B1E7777DE5C7}"/>
                </a:ext>
              </a:extLst>
            </p:cNvPr>
            <p:cNvCxnSpPr>
              <a:cxnSpLocks/>
            </p:cNvCxnSpPr>
            <p:nvPr/>
          </p:nvCxnSpPr>
          <p:spPr>
            <a:xfrm>
              <a:off x="3156852" y="1524000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C87EAA-1B4D-43C9-8C06-D705D64EA69D}"/>
                </a:ext>
              </a:extLst>
            </p:cNvPr>
            <p:cNvSpPr txBox="1"/>
            <p:nvPr/>
          </p:nvSpPr>
          <p:spPr>
            <a:xfrm>
              <a:off x="5486399" y="1321356"/>
              <a:ext cx="114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App’s title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E63F3B-0853-4C40-B74D-28FCF91F09E6}"/>
              </a:ext>
            </a:extLst>
          </p:cNvPr>
          <p:cNvGrpSpPr/>
          <p:nvPr/>
        </p:nvGrpSpPr>
        <p:grpSpPr>
          <a:xfrm>
            <a:off x="8309434" y="3744686"/>
            <a:ext cx="2841206" cy="957940"/>
            <a:chOff x="8309434" y="3744686"/>
            <a:chExt cx="2841206" cy="9579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228835-8CA2-480E-A16A-BCAA2FEDD484}"/>
                </a:ext>
              </a:extLst>
            </p:cNvPr>
            <p:cNvSpPr txBox="1"/>
            <p:nvPr/>
          </p:nvSpPr>
          <p:spPr>
            <a:xfrm>
              <a:off x="8538322" y="4038990"/>
              <a:ext cx="2612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Slider as interactive input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02708D4-D24E-4167-A6F1-252CAACEA957}"/>
                </a:ext>
              </a:extLst>
            </p:cNvPr>
            <p:cNvSpPr/>
            <p:nvPr/>
          </p:nvSpPr>
          <p:spPr>
            <a:xfrm>
              <a:off x="8309434" y="3744686"/>
              <a:ext cx="101600" cy="9579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F45E8B-099B-4F78-B7FE-E07FA3E87005}"/>
              </a:ext>
            </a:extLst>
          </p:cNvPr>
          <p:cNvGrpSpPr/>
          <p:nvPr/>
        </p:nvGrpSpPr>
        <p:grpSpPr>
          <a:xfrm>
            <a:off x="7643417" y="3237241"/>
            <a:ext cx="3018991" cy="1668581"/>
            <a:chOff x="7643417" y="3237241"/>
            <a:chExt cx="3018991" cy="16685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D8430C-DB9C-466D-86D0-A91533810DA5}"/>
                </a:ext>
              </a:extLst>
            </p:cNvPr>
            <p:cNvSpPr txBox="1"/>
            <p:nvPr/>
          </p:nvSpPr>
          <p:spPr>
            <a:xfrm>
              <a:off x="8563435" y="3237241"/>
              <a:ext cx="2098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Sidebar/Input Panel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2ECDAF-88F5-4D92-9DB7-A448A90FC03A}"/>
                </a:ext>
              </a:extLst>
            </p:cNvPr>
            <p:cNvGrpSpPr/>
            <p:nvPr/>
          </p:nvGrpSpPr>
          <p:grpSpPr>
            <a:xfrm>
              <a:off x="7643417" y="3468717"/>
              <a:ext cx="767617" cy="1437105"/>
              <a:chOff x="7643417" y="3468717"/>
              <a:chExt cx="767617" cy="1437105"/>
            </a:xfrm>
          </p:grpSpPr>
          <p:sp>
            <p:nvSpPr>
              <p:cNvPr id="23" name="Right Bracket 22">
                <a:extLst>
                  <a:ext uri="{FF2B5EF4-FFF2-40B4-BE49-F238E27FC236}">
                    <a16:creationId xmlns:a16="http://schemas.microsoft.com/office/drawing/2014/main" id="{A13CBDF5-A24B-4DC8-A680-36F5739C7915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BD382A-7C79-4770-91A1-F4FD1D32D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E3953-3F13-4468-B31E-581D9B0DE36F}"/>
              </a:ext>
            </a:extLst>
          </p:cNvPr>
          <p:cNvGrpSpPr/>
          <p:nvPr/>
        </p:nvGrpSpPr>
        <p:grpSpPr>
          <a:xfrm>
            <a:off x="7650672" y="5069504"/>
            <a:ext cx="2966091" cy="1189417"/>
            <a:chOff x="7650672" y="5069504"/>
            <a:chExt cx="2966091" cy="11894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EB7599-DAA0-4AAD-B740-264BF1573B41}"/>
                </a:ext>
              </a:extLst>
            </p:cNvPr>
            <p:cNvSpPr txBox="1"/>
            <p:nvPr/>
          </p:nvSpPr>
          <p:spPr>
            <a:xfrm>
              <a:off x="8570690" y="5069504"/>
              <a:ext cx="2046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Main/Output Panel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8A26F6-30FC-495A-BE5F-5FC6CBD4F095}"/>
                </a:ext>
              </a:extLst>
            </p:cNvPr>
            <p:cNvGrpSpPr/>
            <p:nvPr/>
          </p:nvGrpSpPr>
          <p:grpSpPr>
            <a:xfrm>
              <a:off x="7650672" y="5300981"/>
              <a:ext cx="767617" cy="957940"/>
              <a:chOff x="7643417" y="3468717"/>
              <a:chExt cx="767617" cy="1437105"/>
            </a:xfrm>
          </p:grpSpPr>
          <p:sp>
            <p:nvSpPr>
              <p:cNvPr id="33" name="Right Bracket 32">
                <a:extLst>
                  <a:ext uri="{FF2B5EF4-FFF2-40B4-BE49-F238E27FC236}">
                    <a16:creationId xmlns:a16="http://schemas.microsoft.com/office/drawing/2014/main" id="{98BB32D8-91CF-4C92-AB5D-A51A12266660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791D823-92F5-40CB-9962-7903DCB18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9D5B8F-EC88-4127-B8C5-655A5472B7FD}"/>
              </a:ext>
            </a:extLst>
          </p:cNvPr>
          <p:cNvGrpSpPr/>
          <p:nvPr/>
        </p:nvGrpSpPr>
        <p:grpSpPr>
          <a:xfrm>
            <a:off x="6807200" y="5646612"/>
            <a:ext cx="3911151" cy="369332"/>
            <a:chOff x="3351903" y="1321356"/>
            <a:chExt cx="4778300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537C53-2DE5-43E4-965B-23FD3AB05A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1903" y="1524000"/>
              <a:ext cx="197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BB370-7057-433D-9B20-4C77B520DEF2}"/>
                </a:ext>
              </a:extLst>
            </p:cNvPr>
            <p:cNvSpPr txBox="1"/>
            <p:nvPr/>
          </p:nvSpPr>
          <p:spPr>
            <a:xfrm>
              <a:off x="5486399" y="1321356"/>
              <a:ext cx="264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from server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EE8FF-8BC4-4563-B3F3-7E1AA32FBBFE}"/>
              </a:ext>
            </a:extLst>
          </p:cNvPr>
          <p:cNvGrpSpPr/>
          <p:nvPr/>
        </p:nvGrpSpPr>
        <p:grpSpPr>
          <a:xfrm>
            <a:off x="635994" y="2786551"/>
            <a:ext cx="3592400" cy="3585217"/>
            <a:chOff x="635994" y="2786551"/>
            <a:chExt cx="3592400" cy="358521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077D6F-F3F8-41FF-8D10-CEB786FFFC2A}"/>
                </a:ext>
              </a:extLst>
            </p:cNvPr>
            <p:cNvGrpSpPr/>
            <p:nvPr/>
          </p:nvGrpSpPr>
          <p:grpSpPr>
            <a:xfrm flipH="1">
              <a:off x="3126951" y="2971217"/>
              <a:ext cx="1101443" cy="3400551"/>
              <a:chOff x="7643417" y="3468717"/>
              <a:chExt cx="1101443" cy="1437105"/>
            </a:xfrm>
          </p:grpSpPr>
          <p:sp>
            <p:nvSpPr>
              <p:cNvPr id="39" name="Right Bracket 38">
                <a:extLst>
                  <a:ext uri="{FF2B5EF4-FFF2-40B4-BE49-F238E27FC236}">
                    <a16:creationId xmlns:a16="http://schemas.microsoft.com/office/drawing/2014/main" id="{814B9A16-1F2D-4D52-B030-4271AB05126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BC5B48C-A393-4327-B9DF-A5118204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580" y="3468717"/>
                <a:ext cx="1097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76AF7A-E570-4541-B764-19F5E40950F3}"/>
                </a:ext>
              </a:extLst>
            </p:cNvPr>
            <p:cNvSpPr txBox="1"/>
            <p:nvPr/>
          </p:nvSpPr>
          <p:spPr>
            <a:xfrm>
              <a:off x="635994" y="2786551"/>
              <a:ext cx="2479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with Sidebar Panel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F0AB8A-FCCD-45D0-9E96-13DBA1FEB413}"/>
              </a:ext>
            </a:extLst>
          </p:cNvPr>
          <p:cNvGrpSpPr/>
          <p:nvPr/>
        </p:nvGrpSpPr>
        <p:grpSpPr>
          <a:xfrm>
            <a:off x="1670643" y="1823927"/>
            <a:ext cx="2275600" cy="4668944"/>
            <a:chOff x="1670643" y="1823927"/>
            <a:chExt cx="2275600" cy="46689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2F63DC-F529-4DBF-9D26-2B44F53245FA}"/>
                </a:ext>
              </a:extLst>
            </p:cNvPr>
            <p:cNvSpPr txBox="1"/>
            <p:nvPr/>
          </p:nvSpPr>
          <p:spPr>
            <a:xfrm>
              <a:off x="1670643" y="1823927"/>
              <a:ext cx="144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Define the UI</a:t>
              </a: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A89BDE5A-2C87-41AA-B5D3-83ED14047BFC}"/>
                </a:ext>
              </a:extLst>
            </p:cNvPr>
            <p:cNvSpPr/>
            <p:nvPr/>
          </p:nvSpPr>
          <p:spPr>
            <a:xfrm flipH="1">
              <a:off x="3768354" y="2008593"/>
              <a:ext cx="177888" cy="448427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80C0292-C5D5-44F2-A7E5-4F32C6871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014" y="2008593"/>
              <a:ext cx="826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2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AB1F631-46BA-4F2A-A096-F15E8138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28" y="1557018"/>
            <a:ext cx="5459433" cy="503721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F2C9D8-AB95-412E-9676-43696C440B18}"/>
              </a:ext>
            </a:extLst>
          </p:cNvPr>
          <p:cNvGrpSpPr/>
          <p:nvPr/>
        </p:nvGrpSpPr>
        <p:grpSpPr>
          <a:xfrm flipH="1">
            <a:off x="297997" y="4697488"/>
            <a:ext cx="3136727" cy="471926"/>
            <a:chOff x="8557818" y="4644570"/>
            <a:chExt cx="3136727" cy="4719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228835-8CA2-480E-A16A-BCAA2FEDD484}"/>
                </a:ext>
              </a:extLst>
            </p:cNvPr>
            <p:cNvSpPr txBox="1"/>
            <p:nvPr/>
          </p:nvSpPr>
          <p:spPr>
            <a:xfrm>
              <a:off x="9879368" y="4688070"/>
              <a:ext cx="1815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histogram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02708D4-D24E-4167-A6F1-252CAACEA957}"/>
                </a:ext>
              </a:extLst>
            </p:cNvPr>
            <p:cNvSpPr/>
            <p:nvPr/>
          </p:nvSpPr>
          <p:spPr>
            <a:xfrm>
              <a:off x="8557818" y="4644570"/>
              <a:ext cx="165270" cy="4719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9D5B8F-EC88-4127-B8C5-655A5472B7FD}"/>
              </a:ext>
            </a:extLst>
          </p:cNvPr>
          <p:cNvGrpSpPr/>
          <p:nvPr/>
        </p:nvGrpSpPr>
        <p:grpSpPr>
          <a:xfrm>
            <a:off x="6821714" y="6198155"/>
            <a:ext cx="4317546" cy="369332"/>
            <a:chOff x="2855406" y="1321356"/>
            <a:chExt cx="5274797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537C53-2DE5-43E4-965B-23FD3AB05AA1}"/>
                </a:ext>
              </a:extLst>
            </p:cNvPr>
            <p:cNvCxnSpPr>
              <a:cxnSpLocks/>
            </p:cNvCxnSpPr>
            <p:nvPr/>
          </p:nvCxnSpPr>
          <p:spPr>
            <a:xfrm>
              <a:off x="2855406" y="1506022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BB370-7057-433D-9B20-4C77B520DEF2}"/>
                </a:ext>
              </a:extLst>
            </p:cNvPr>
            <p:cNvSpPr txBox="1"/>
            <p:nvPr/>
          </p:nvSpPr>
          <p:spPr>
            <a:xfrm>
              <a:off x="5486399" y="1321356"/>
              <a:ext cx="264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Run the app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1C39F-0E36-45FC-94AF-F1B1416A50A6}"/>
              </a:ext>
            </a:extLst>
          </p:cNvPr>
          <p:cNvGrpSpPr/>
          <p:nvPr/>
        </p:nvGrpSpPr>
        <p:grpSpPr>
          <a:xfrm>
            <a:off x="217468" y="3443908"/>
            <a:ext cx="3140066" cy="2100549"/>
            <a:chOff x="217468" y="3443908"/>
            <a:chExt cx="3140066" cy="21005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077D6F-F3F8-41FF-8D10-CEB786FFFC2A}"/>
                </a:ext>
              </a:extLst>
            </p:cNvPr>
            <p:cNvGrpSpPr/>
            <p:nvPr/>
          </p:nvGrpSpPr>
          <p:grpSpPr>
            <a:xfrm flipH="1">
              <a:off x="2589917" y="3744686"/>
              <a:ext cx="767617" cy="1799771"/>
              <a:chOff x="7643417" y="3468717"/>
              <a:chExt cx="767617" cy="1437105"/>
            </a:xfrm>
          </p:grpSpPr>
          <p:sp>
            <p:nvSpPr>
              <p:cNvPr id="39" name="Right Bracket 38">
                <a:extLst>
                  <a:ext uri="{FF2B5EF4-FFF2-40B4-BE49-F238E27FC236}">
                    <a16:creationId xmlns:a16="http://schemas.microsoft.com/office/drawing/2014/main" id="{814B9A16-1F2D-4D52-B030-4271AB05126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BC5B48C-A393-4327-B9DF-A5118204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76AF7A-E570-4541-B764-19F5E40950F3}"/>
                </a:ext>
              </a:extLst>
            </p:cNvPr>
            <p:cNvSpPr txBox="1"/>
            <p:nvPr/>
          </p:nvSpPr>
          <p:spPr>
            <a:xfrm>
              <a:off x="217468" y="3443908"/>
              <a:ext cx="228299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output with 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output$</a:t>
              </a:r>
              <a:r>
                <a:rPr lang="en-US" sz="1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outputId</a:t>
              </a:r>
              <a:r>
                <a:rPr lang="en-US" sz="1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7D5C4-EF83-48F9-95A5-27DD428F7E62}"/>
              </a:ext>
            </a:extLst>
          </p:cNvPr>
          <p:cNvGrpSpPr/>
          <p:nvPr/>
        </p:nvGrpSpPr>
        <p:grpSpPr>
          <a:xfrm>
            <a:off x="322128" y="1655461"/>
            <a:ext cx="2558663" cy="4193795"/>
            <a:chOff x="322128" y="1655461"/>
            <a:chExt cx="2558663" cy="41937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3553B6-1193-4B94-83A7-09247C870C43}"/>
                </a:ext>
              </a:extLst>
            </p:cNvPr>
            <p:cNvSpPr txBox="1"/>
            <p:nvPr/>
          </p:nvSpPr>
          <p:spPr>
            <a:xfrm>
              <a:off x="322128" y="1655461"/>
              <a:ext cx="1850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Define the Server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76AD6C-6091-4304-8C0C-057B5AC664FD}"/>
                </a:ext>
              </a:extLst>
            </p:cNvPr>
            <p:cNvGrpSpPr/>
            <p:nvPr/>
          </p:nvGrpSpPr>
          <p:grpSpPr>
            <a:xfrm flipH="1">
              <a:off x="2113174" y="1840127"/>
              <a:ext cx="767617" cy="4009129"/>
              <a:chOff x="7643417" y="3468717"/>
              <a:chExt cx="767617" cy="1437105"/>
            </a:xfrm>
          </p:grpSpPr>
          <p:sp>
            <p:nvSpPr>
              <p:cNvPr id="46" name="Right Bracket 45">
                <a:extLst>
                  <a:ext uri="{FF2B5EF4-FFF2-40B4-BE49-F238E27FC236}">
                    <a16:creationId xmlns:a16="http://schemas.microsoft.com/office/drawing/2014/main" id="{4AE8B30C-C88A-414A-8BBE-15B343B6845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161444-F28A-4EA6-ADF9-804F12DF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0F7EE-DE7D-47D9-A3AD-30E8CF7BBF43}"/>
              </a:ext>
            </a:extLst>
          </p:cNvPr>
          <p:cNvGrpSpPr/>
          <p:nvPr/>
        </p:nvGrpSpPr>
        <p:grpSpPr>
          <a:xfrm>
            <a:off x="6865256" y="3482534"/>
            <a:ext cx="4070805" cy="646331"/>
            <a:chOff x="3156852" y="1208710"/>
            <a:chExt cx="4973351" cy="64633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1522AE-A4CB-4E0A-8DB4-93AF2E95CE26}"/>
                </a:ext>
              </a:extLst>
            </p:cNvPr>
            <p:cNvCxnSpPr>
              <a:cxnSpLocks/>
            </p:cNvCxnSpPr>
            <p:nvPr/>
          </p:nvCxnSpPr>
          <p:spPr>
            <a:xfrm>
              <a:off x="3156852" y="1524000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D9DB69-FFC0-43D8-B786-B05DC35D1B54}"/>
                </a:ext>
              </a:extLst>
            </p:cNvPr>
            <p:cNvSpPr txBox="1"/>
            <p:nvPr/>
          </p:nvSpPr>
          <p:spPr>
            <a:xfrm>
              <a:off x="5486399" y="1208710"/>
              <a:ext cx="2643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Render the output </a:t>
              </a:r>
              <a:r>
                <a:rPr lang="en-US" dirty="0"/>
                <a:t>(</a:t>
              </a:r>
              <a:r>
                <a:rPr lang="en-US" dirty="0" err="1"/>
                <a:t>i.e</a:t>
              </a:r>
              <a:r>
                <a:rPr lang="en-US" dirty="0"/>
                <a:t> histogram plot)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BA259B-B430-4BCD-BE43-070CED18A4A2}"/>
              </a:ext>
            </a:extLst>
          </p:cNvPr>
          <p:cNvGrpSpPr/>
          <p:nvPr/>
        </p:nvGrpSpPr>
        <p:grpSpPr>
          <a:xfrm>
            <a:off x="8689410" y="2245760"/>
            <a:ext cx="2081629" cy="1498925"/>
            <a:chOff x="8689410" y="2245760"/>
            <a:chExt cx="2081629" cy="1498925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F0B6404D-95C6-4312-BB46-2818FB687B12}"/>
                </a:ext>
              </a:extLst>
            </p:cNvPr>
            <p:cNvSpPr/>
            <p:nvPr/>
          </p:nvSpPr>
          <p:spPr>
            <a:xfrm>
              <a:off x="8689410" y="2245760"/>
              <a:ext cx="240798" cy="14989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844D6D-3324-4239-A9A6-EBFE3B553F43}"/>
                </a:ext>
              </a:extLst>
            </p:cNvPr>
            <p:cNvSpPr txBox="1"/>
            <p:nvPr/>
          </p:nvSpPr>
          <p:spPr>
            <a:xfrm>
              <a:off x="8991898" y="2672056"/>
              <a:ext cx="1779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Comment in the </a:t>
              </a:r>
            </a:p>
            <a:p>
              <a:pPr algn="ctr"/>
              <a:r>
                <a:rPr lang="en-US" b="1" dirty="0"/>
                <a:t>script using </a:t>
              </a:r>
              <a:r>
                <a:rPr lang="en-US" b="1" i="1" dirty="0"/>
                <a:t>#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54B4D8-218B-42C0-8914-395568B26CA7}"/>
              </a:ext>
            </a:extLst>
          </p:cNvPr>
          <p:cNvGrpSpPr/>
          <p:nvPr/>
        </p:nvGrpSpPr>
        <p:grpSpPr>
          <a:xfrm>
            <a:off x="8065828" y="4157822"/>
            <a:ext cx="2978669" cy="615553"/>
            <a:chOff x="4375354" y="1359106"/>
            <a:chExt cx="3639076" cy="61555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DF3371-2559-47B3-9B3F-C08E91F766B6}"/>
                </a:ext>
              </a:extLst>
            </p:cNvPr>
            <p:cNvCxnSpPr>
              <a:cxnSpLocks/>
            </p:cNvCxnSpPr>
            <p:nvPr/>
          </p:nvCxnSpPr>
          <p:spPr>
            <a:xfrm>
              <a:off x="4375354" y="1524000"/>
              <a:ext cx="951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7C4331-6920-4B26-9E7D-374C532E84BC}"/>
                </a:ext>
              </a:extLst>
            </p:cNvPr>
            <p:cNvSpPr txBox="1"/>
            <p:nvPr/>
          </p:nvSpPr>
          <p:spPr>
            <a:xfrm>
              <a:off x="5370626" y="1359106"/>
              <a:ext cx="26438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Read the input value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input$&lt;</a:t>
              </a:r>
              <a:r>
                <a:rPr lang="en-US" sz="16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86E660-E28F-4CB3-88FB-044E6C24478E}"/>
              </a:ext>
            </a:extLst>
          </p:cNvPr>
          <p:cNvCxnSpPr>
            <a:cxnSpLocks/>
          </p:cNvCxnSpPr>
          <p:nvPr/>
        </p:nvCxnSpPr>
        <p:spPr>
          <a:xfrm flipH="1">
            <a:off x="2113174" y="4933128"/>
            <a:ext cx="1178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server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/>
              <a:t>E.g.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85E74-0326-417C-AAD4-E5BC87DD01FF}"/>
              </a:ext>
            </a:extLst>
          </p:cNvPr>
          <p:cNvSpPr txBox="1"/>
          <p:nvPr/>
        </p:nvSpPr>
        <p:spPr>
          <a:xfrm>
            <a:off x="1393024" y="280794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A439-CBC2-4716-8F66-B64EB242A6F7}"/>
              </a:ext>
            </a:extLst>
          </p:cNvPr>
          <p:cNvSpPr txBox="1"/>
          <p:nvPr/>
        </p:nvSpPr>
        <p:spPr>
          <a:xfrm>
            <a:off x="8045242" y="2807941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160917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Code – Single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EF1C72-7091-4E06-833B-4DB8BE00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err="1"/>
              <a:t>ui</a:t>
            </a:r>
            <a:r>
              <a:rPr lang="en-US" sz="2000" b="0" dirty="0"/>
              <a:t> &amp; server in a file named</a:t>
            </a:r>
            <a:r>
              <a:rPr lang="en-US" b="0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67FD5-4B4E-4669-9096-52D2364A9DF6}"/>
              </a:ext>
            </a:extLst>
          </p:cNvPr>
          <p:cNvSpPr/>
          <p:nvPr/>
        </p:nvSpPr>
        <p:spPr>
          <a:xfrm>
            <a:off x="1020416" y="2680061"/>
            <a:ext cx="9706708" cy="3257731"/>
          </a:xfrm>
          <a:prstGeom prst="roundRect">
            <a:avLst>
              <a:gd name="adj" fmla="val 76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produce UI code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&lt;- 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Logical processes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7280B-A80A-45B2-8348-108F8F614A58}"/>
              </a:ext>
            </a:extLst>
          </p:cNvPr>
          <p:cNvSpPr/>
          <p:nvPr/>
        </p:nvSpPr>
        <p:spPr>
          <a:xfrm>
            <a:off x="1020416" y="5937793"/>
            <a:ext cx="5703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means </a:t>
            </a:r>
            <a:r>
              <a:rPr lang="en-US" sz="2000" i="1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session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argument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2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Code – Multiple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77918-C0A7-4AC8-ACA0-86938FC5D726}"/>
              </a:ext>
            </a:extLst>
          </p:cNvPr>
          <p:cNvSpPr/>
          <p:nvPr/>
        </p:nvSpPr>
        <p:spPr>
          <a:xfrm>
            <a:off x="1020416" y="2150065"/>
            <a:ext cx="9706708" cy="1815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BFECD-F00A-4763-95C2-7342B1E1928E}"/>
              </a:ext>
            </a:extLst>
          </p:cNvPr>
          <p:cNvSpPr/>
          <p:nvPr/>
        </p:nvSpPr>
        <p:spPr>
          <a:xfrm>
            <a:off x="1020416" y="4194628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5CDE-4BDB-4583-BB46-02B23AB8A85C}"/>
              </a:ext>
            </a:extLst>
          </p:cNvPr>
          <p:cNvSpPr txBox="1">
            <a:spLocks/>
          </p:cNvSpPr>
          <p:nvPr/>
        </p:nvSpPr>
        <p:spPr>
          <a:xfrm>
            <a:off x="838200" y="1578884"/>
            <a:ext cx="10515600" cy="51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&amp; server in separated file named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but in the same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FDE0-95DF-483C-80D6-988FEDC7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 and RStudio </a:t>
            </a:r>
          </a:p>
          <a:p>
            <a:pPr lvl="1"/>
            <a:r>
              <a:rPr lang="en-US" sz="2000" dirty="0"/>
              <a:t>R : </a:t>
            </a:r>
            <a:r>
              <a:rPr lang="en-US" sz="2000" dirty="0">
                <a:hlinkClick r:id="rId2"/>
              </a:rPr>
              <a:t>https://cran.r-project.org/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RStudio : </a:t>
            </a:r>
            <a:r>
              <a:rPr lang="en-US" sz="2000" dirty="0">
                <a:hlinkClick r:id="rId3"/>
              </a:rPr>
              <a:t>https://www.rstudio.com/products/rstudio/download/</a:t>
            </a:r>
            <a:endParaRPr lang="en-US" sz="2000" dirty="0"/>
          </a:p>
          <a:p>
            <a:pPr lvl="1"/>
            <a:r>
              <a:rPr lang="en-US" sz="2000" dirty="0" err="1"/>
              <a:t>Rtools</a:t>
            </a:r>
            <a:r>
              <a:rPr lang="en-US" sz="2000" dirty="0"/>
              <a:t> (Windows) : </a:t>
            </a:r>
            <a:r>
              <a:rPr lang="en-US" sz="2000" dirty="0">
                <a:hlinkClick r:id="rId4"/>
              </a:rPr>
              <a:t>https://cran.r-project.org/bin/windows/Rtools/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r>
              <a:rPr lang="en-US" dirty="0"/>
              <a:t>Install shiny package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6C65-C8A3-4FB6-A5FE-26D6FEFEF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E774B6-CC4F-4156-A1E5-572A4D260860}"/>
              </a:ext>
            </a:extLst>
          </p:cNvPr>
          <p:cNvSpPr/>
          <p:nvPr/>
        </p:nvSpPr>
        <p:spPr>
          <a:xfrm>
            <a:off x="1020416" y="4118357"/>
            <a:ext cx="9706708" cy="900906"/>
          </a:xfrm>
          <a:prstGeom prst="roundRect">
            <a:avLst>
              <a:gd name="adj" fmla="val 897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 shiny package</a:t>
            </a:r>
          </a:p>
          <a:p>
            <a:pPr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("shiny")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0AC0A1-FD57-5776-F43B-0F022832A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25255"/>
              </p:ext>
            </p:extLst>
          </p:nvPr>
        </p:nvGraphicFramePr>
        <p:xfrm>
          <a:off x="1020416" y="5398102"/>
          <a:ext cx="8541077" cy="1249680"/>
        </p:xfrm>
        <a:graphic>
          <a:graphicData uri="http://schemas.openxmlformats.org/drawingml/2006/table">
            <a:tbl>
              <a:tblPr/>
              <a:tblGrid>
                <a:gridCol w="1182611">
                  <a:extLst>
                    <a:ext uri="{9D8B030D-6E8A-4147-A177-3AD203B41FA5}">
                      <a16:colId xmlns:a16="http://schemas.microsoft.com/office/drawing/2014/main" val="2078878223"/>
                    </a:ext>
                  </a:extLst>
                </a:gridCol>
                <a:gridCol w="7358466">
                  <a:extLst>
                    <a:ext uri="{9D8B030D-6E8A-4147-A177-3AD203B41FA5}">
                      <a16:colId xmlns:a16="http://schemas.microsoft.com/office/drawing/2014/main" val="41059755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Referensi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1236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Mastering Shiny (https://mastering-shiny.org/)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647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Engineering Production-Grade Shiny Apps (https://engineering-shiny.org/)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264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u="sng" dirty="0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https://shiny.rstudio.com/articles/</a:t>
                      </a:r>
                      <a:endParaRPr lang="en-US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6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EFB1D0-0C2D-F661-3753-39FA870701AF}"/>
              </a:ext>
            </a:extLst>
          </p:cNvPr>
          <p:cNvSpPr/>
          <p:nvPr/>
        </p:nvSpPr>
        <p:spPr>
          <a:xfrm>
            <a:off x="1242646" y="2549581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runExample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("01_hello")</a:t>
            </a:r>
          </a:p>
        </p:txBody>
      </p:sp>
    </p:spTree>
    <p:extLst>
      <p:ext uri="{BB962C8B-B14F-4D97-AF65-F5344CB8AC3E}">
        <p14:creationId xmlns:p14="http://schemas.microsoft.com/office/powerpoint/2010/main" val="370946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305CA-74F8-490F-AAB8-326321CA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8" y="1450354"/>
            <a:ext cx="8503920" cy="454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876E1-0A0A-4832-8CAD-85BC474B8A3F}"/>
              </a:ext>
            </a:extLst>
          </p:cNvPr>
          <p:cNvSpPr txBox="1"/>
          <p:nvPr/>
        </p:nvSpPr>
        <p:spPr>
          <a:xfrm>
            <a:off x="947387" y="3721181"/>
            <a:ext cx="2488541" cy="1077575"/>
          </a:xfrm>
          <a:prstGeom prst="cloud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Single or Multiple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BF7A-D2C6-4F3B-9505-F3E5BA0EC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06" y="2964483"/>
            <a:ext cx="3931920" cy="36278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863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8D3BD9-FA3C-4728-BC74-BF75A6016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3259" b="26933"/>
          <a:stretch/>
        </p:blipFill>
        <p:spPr>
          <a:xfrm>
            <a:off x="1390135" y="2394857"/>
            <a:ext cx="9455191" cy="3618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1390134" y="2565693"/>
            <a:ext cx="9411730" cy="381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1390134" y="2964727"/>
            <a:ext cx="3181865" cy="28704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Sidebar/Input Panel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70F4E-CC20-4CB8-A59E-705A42D7DD74}"/>
              </a:ext>
            </a:extLst>
          </p:cNvPr>
          <p:cNvSpPr/>
          <p:nvPr/>
        </p:nvSpPr>
        <p:spPr>
          <a:xfrm>
            <a:off x="4688113" y="2964727"/>
            <a:ext cx="6113751" cy="287046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              Main/Output Panel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838200" y="1539992"/>
            <a:ext cx="4333460" cy="509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838200" y="2128678"/>
            <a:ext cx="1609209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Sidebar/Input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A2972-DC25-4877-B194-930FE52963E9}"/>
              </a:ext>
            </a:extLst>
          </p:cNvPr>
          <p:cNvSpPr/>
          <p:nvPr/>
        </p:nvSpPr>
        <p:spPr>
          <a:xfrm>
            <a:off x="2532938" y="2128678"/>
            <a:ext cx="2638722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Main/Output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46A73-7C7A-4F22-A416-4781F1F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5363205" y="1539992"/>
            <a:ext cx="6545246" cy="25179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026" name="Picture 2" descr="Structure of a basic app with sidebar">
            <a:extLst>
              <a:ext uri="{FF2B5EF4-FFF2-40B4-BE49-F238E27FC236}">
                <a16:creationId xmlns:a16="http://schemas.microsoft.com/office/drawing/2014/main" id="{8A6275F5-ABFB-ACE0-1383-612CDE92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13" y="4426205"/>
            <a:ext cx="3749947" cy="20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9037F8-1E00-AB20-F636-1A1355C0F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617" y="4237119"/>
            <a:ext cx="4763588" cy="24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78AB632-51CF-6EBB-FE1C-9CEC2CDEFCCD}"/>
              </a:ext>
            </a:extLst>
          </p:cNvPr>
          <p:cNvGrpSpPr/>
          <p:nvPr/>
        </p:nvGrpSpPr>
        <p:grpSpPr>
          <a:xfrm>
            <a:off x="-8438" y="1525225"/>
            <a:ext cx="8412480" cy="4893323"/>
            <a:chOff x="0" y="1690688"/>
            <a:chExt cx="8412480" cy="48933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A80A29-ECE0-FFF8-C465-189673C1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90688"/>
              <a:ext cx="8412480" cy="489332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A6504-58A4-2907-ED03-43B5F1C3ABAF}"/>
                </a:ext>
              </a:extLst>
            </p:cNvPr>
            <p:cNvSpPr/>
            <p:nvPr/>
          </p:nvSpPr>
          <p:spPr>
            <a:xfrm>
              <a:off x="966648" y="1997213"/>
              <a:ext cx="6492240" cy="4023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AA7A9-7467-20CF-5723-BF611C914267}"/>
                </a:ext>
              </a:extLst>
            </p:cNvPr>
            <p:cNvCxnSpPr/>
            <p:nvPr/>
          </p:nvCxnSpPr>
          <p:spPr>
            <a:xfrm>
              <a:off x="1001485" y="2450053"/>
              <a:ext cx="6409509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068A20-51BD-A9A9-E431-282BDCDB1482}"/>
                </a:ext>
              </a:extLst>
            </p:cNvPr>
            <p:cNvSpPr txBox="1"/>
            <p:nvPr/>
          </p:nvSpPr>
          <p:spPr>
            <a:xfrm>
              <a:off x="3043646" y="2023675"/>
              <a:ext cx="2325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Width : 100%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Column 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E47740-346C-4A25-14E3-A4D7B7F35CF0}"/>
                </a:ext>
              </a:extLst>
            </p:cNvPr>
            <p:cNvSpPr/>
            <p:nvPr/>
          </p:nvSpPr>
          <p:spPr>
            <a:xfrm>
              <a:off x="984067" y="2854672"/>
              <a:ext cx="3204755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88D127-2843-B31B-FA96-60C8EFCB3763}"/>
                </a:ext>
              </a:extLst>
            </p:cNvPr>
            <p:cNvSpPr/>
            <p:nvPr/>
          </p:nvSpPr>
          <p:spPr>
            <a:xfrm>
              <a:off x="4223659" y="2854672"/>
              <a:ext cx="3204755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304118-1D28-8008-8270-26859D8E1C3C}"/>
                </a:ext>
              </a:extLst>
            </p:cNvPr>
            <p:cNvSpPr/>
            <p:nvPr/>
          </p:nvSpPr>
          <p:spPr>
            <a:xfrm>
              <a:off x="984067" y="3476655"/>
              <a:ext cx="1672047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0F10B0-4E70-AB78-D80C-5F9A2399AF23}"/>
                </a:ext>
              </a:extLst>
            </p:cNvPr>
            <p:cNvSpPr/>
            <p:nvPr/>
          </p:nvSpPr>
          <p:spPr>
            <a:xfrm>
              <a:off x="2690947" y="3476655"/>
              <a:ext cx="4736592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Col-9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FDA34F-6585-002A-8540-22979867E76C}"/>
                </a:ext>
              </a:extLst>
            </p:cNvPr>
            <p:cNvSpPr/>
            <p:nvPr/>
          </p:nvSpPr>
          <p:spPr>
            <a:xfrm>
              <a:off x="984067" y="4070854"/>
              <a:ext cx="4811493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D8040A-D534-0A0E-1F4E-1BC7C23499C3}"/>
                </a:ext>
              </a:extLst>
            </p:cNvPr>
            <p:cNvSpPr/>
            <p:nvPr/>
          </p:nvSpPr>
          <p:spPr>
            <a:xfrm>
              <a:off x="5826034" y="4070854"/>
              <a:ext cx="1602380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801735-CDF3-E82C-B936-A3F730505038}"/>
                </a:ext>
              </a:extLst>
            </p:cNvPr>
            <p:cNvSpPr/>
            <p:nvPr/>
          </p:nvSpPr>
          <p:spPr>
            <a:xfrm>
              <a:off x="983192" y="4786971"/>
              <a:ext cx="1672047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C23EF3-6C35-2DB3-06B4-E86B38971A18}"/>
                </a:ext>
              </a:extLst>
            </p:cNvPr>
            <p:cNvSpPr/>
            <p:nvPr/>
          </p:nvSpPr>
          <p:spPr>
            <a:xfrm>
              <a:off x="4398703" y="4786971"/>
              <a:ext cx="970132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18F93-FDE1-96A1-0D66-B1D72426DD7E}"/>
                </a:ext>
              </a:extLst>
            </p:cNvPr>
            <p:cNvSpPr/>
            <p:nvPr/>
          </p:nvSpPr>
          <p:spPr>
            <a:xfrm>
              <a:off x="2690947" y="4786971"/>
              <a:ext cx="1672047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5120F4-5893-0C0B-32F2-2DAB9A6E0056}"/>
                </a:ext>
              </a:extLst>
            </p:cNvPr>
            <p:cNvSpPr/>
            <p:nvPr/>
          </p:nvSpPr>
          <p:spPr>
            <a:xfrm>
              <a:off x="5404543" y="4786971"/>
              <a:ext cx="2022995" cy="31818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B1DA442-34A9-F6AE-2D4E-6B04F4A32E13}"/>
                </a:ext>
              </a:extLst>
            </p:cNvPr>
            <p:cNvSpPr/>
            <p:nvPr/>
          </p:nvSpPr>
          <p:spPr>
            <a:xfrm>
              <a:off x="983191" y="5347902"/>
              <a:ext cx="4811493" cy="573949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Col-9</a:t>
              </a:r>
            </a:p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ECED9C-1D74-5C30-F4F2-C39CF31D3101}"/>
                </a:ext>
              </a:extLst>
            </p:cNvPr>
            <p:cNvSpPr/>
            <p:nvPr/>
          </p:nvSpPr>
          <p:spPr>
            <a:xfrm>
              <a:off x="5825158" y="5347903"/>
              <a:ext cx="1602380" cy="57394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33D202-7D16-FDDB-D640-A3EA71639839}"/>
                </a:ext>
              </a:extLst>
            </p:cNvPr>
            <p:cNvSpPr/>
            <p:nvPr/>
          </p:nvSpPr>
          <p:spPr>
            <a:xfrm>
              <a:off x="1023257" y="5602560"/>
              <a:ext cx="2495006" cy="279343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B819AB-6235-D1AD-B55E-BA820B988642}"/>
                </a:ext>
              </a:extLst>
            </p:cNvPr>
            <p:cNvSpPr/>
            <p:nvPr/>
          </p:nvSpPr>
          <p:spPr>
            <a:xfrm>
              <a:off x="3566154" y="5599633"/>
              <a:ext cx="2183677" cy="279343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Col-6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92A781-ECC7-2409-B130-CD9C74011C1D}"/>
                </a:ext>
              </a:extLst>
            </p:cNvPr>
            <p:cNvSpPr txBox="1"/>
            <p:nvPr/>
          </p:nvSpPr>
          <p:spPr>
            <a:xfrm>
              <a:off x="135839" y="2829098"/>
              <a:ext cx="59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9AEAB8-1C31-0F84-9D63-E925DEED1781}"/>
                </a:ext>
              </a:extLst>
            </p:cNvPr>
            <p:cNvSpPr txBox="1"/>
            <p:nvPr/>
          </p:nvSpPr>
          <p:spPr>
            <a:xfrm>
              <a:off x="135839" y="3425507"/>
              <a:ext cx="59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C28E74-0198-8683-E173-FC632CE8A763}"/>
                </a:ext>
              </a:extLst>
            </p:cNvPr>
            <p:cNvSpPr txBox="1"/>
            <p:nvPr/>
          </p:nvSpPr>
          <p:spPr>
            <a:xfrm>
              <a:off x="138146" y="4039018"/>
              <a:ext cx="59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18580E-52F6-AB42-DD84-E86B9AC00B48}"/>
                </a:ext>
              </a:extLst>
            </p:cNvPr>
            <p:cNvSpPr txBox="1"/>
            <p:nvPr/>
          </p:nvSpPr>
          <p:spPr>
            <a:xfrm>
              <a:off x="88426" y="4758682"/>
              <a:ext cx="59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6367EB-6133-58A2-B794-D7A4C9ACB7DA}"/>
                </a:ext>
              </a:extLst>
            </p:cNvPr>
            <p:cNvSpPr txBox="1"/>
            <p:nvPr/>
          </p:nvSpPr>
          <p:spPr>
            <a:xfrm>
              <a:off x="112818" y="5450210"/>
              <a:ext cx="59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</a:t>
              </a:r>
            </a:p>
          </p:txBody>
        </p:sp>
      </p:grpSp>
      <p:pic>
        <p:nvPicPr>
          <p:cNvPr id="2050" name="Picture 2" descr="The structure underlying a simple multi-row app">
            <a:extLst>
              <a:ext uri="{FF2B5EF4-FFF2-40B4-BE49-F238E27FC236}">
                <a16:creationId xmlns:a16="http://schemas.microsoft.com/office/drawing/2014/main" id="{0736E49B-3488-576B-94E3-0F7ED608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80" y="1571034"/>
            <a:ext cx="3777882" cy="238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EFFA9D2-17A9-D14B-4434-6426FC8C7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209" y="3991163"/>
            <a:ext cx="2988197" cy="27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7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3074" name="Picture 2" descr="A `tabsetPanel()` allows the user to select a single `tabPanel()` to view">
            <a:extLst>
              <a:ext uri="{FF2B5EF4-FFF2-40B4-BE49-F238E27FC236}">
                <a16:creationId xmlns:a16="http://schemas.microsoft.com/office/drawing/2014/main" id="{14989E82-7714-CB4B-0F2D-4752D6DA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57"/>
          <a:stretch/>
        </p:blipFill>
        <p:spPr bwMode="auto">
          <a:xfrm>
            <a:off x="587828" y="1761173"/>
            <a:ext cx="4262846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940A3-D50E-8485-5E97-613F64ABD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553" y="2092358"/>
            <a:ext cx="6303619" cy="33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8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Navlist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940A3-D50E-8485-5E97-613F64ABD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9827" y="2092358"/>
            <a:ext cx="5325070" cy="3356336"/>
          </a:xfrm>
          <a:prstGeom prst="rect">
            <a:avLst/>
          </a:prstGeom>
        </p:spPr>
      </p:pic>
      <p:pic>
        <p:nvPicPr>
          <p:cNvPr id="8194" name="Picture 2" descr="A `navlistPanel()` displays the tab titles vertically, rather than horizontally.">
            <a:extLst>
              <a:ext uri="{FF2B5EF4-FFF2-40B4-BE49-F238E27FC236}">
                <a16:creationId xmlns:a16="http://schemas.microsoft.com/office/drawing/2014/main" id="{FBCC5A89-BF76-F9BD-7241-707381401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62"/>
          <a:stretch/>
        </p:blipFill>
        <p:spPr bwMode="auto">
          <a:xfrm>
            <a:off x="278091" y="2398926"/>
            <a:ext cx="456728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5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9218" name="Picture 2" descr="A `navbarPage()` sets up a horizontal nav bar at the top of the page.">
            <a:extLst>
              <a:ext uri="{FF2B5EF4-FFF2-40B4-BE49-F238E27FC236}">
                <a16:creationId xmlns:a16="http://schemas.microsoft.com/office/drawing/2014/main" id="{89B1C92E-5C54-2036-3EF9-832982C0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6" y="1844278"/>
            <a:ext cx="7620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5767C-A40E-B0A3-AFA3-632DA2E2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71" y="2711053"/>
            <a:ext cx="7758259" cy="3445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3CD038-9A7F-0E53-3002-E527BF12E729}"/>
              </a:ext>
            </a:extLst>
          </p:cNvPr>
          <p:cNvSpPr txBox="1"/>
          <p:nvPr/>
        </p:nvSpPr>
        <p:spPr>
          <a:xfrm>
            <a:off x="3048786" y="62514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https://mastering-shiny.org/action-layout.htm</a:t>
            </a:r>
          </a:p>
        </p:txBody>
      </p:sp>
    </p:spTree>
    <p:extLst>
      <p:ext uri="{BB962C8B-B14F-4D97-AF65-F5344CB8AC3E}">
        <p14:creationId xmlns:p14="http://schemas.microsoft.com/office/powerpoint/2010/main" val="302118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 Simple Shiny App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99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B47CC95-E9CE-4213-A851-E547733F8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49C0F-EC6F-4560-9D85-3D7FD42580BA}"/>
              </a:ext>
            </a:extLst>
          </p:cNvPr>
          <p:cNvSpPr txBox="1"/>
          <p:nvPr/>
        </p:nvSpPr>
        <p:spPr>
          <a:xfrm>
            <a:off x="5450691" y="858130"/>
            <a:ext cx="5845666" cy="520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Programming is a skill best acquired by practice and example rather than from books.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-Alan Turing-</a:t>
            </a:r>
          </a:p>
        </p:txBody>
      </p:sp>
    </p:spTree>
    <p:extLst>
      <p:ext uri="{BB962C8B-B14F-4D97-AF65-F5344CB8AC3E}">
        <p14:creationId xmlns:p14="http://schemas.microsoft.com/office/powerpoint/2010/main" val="32883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54136"/>
              </p:ext>
            </p:extLst>
          </p:nvPr>
        </p:nvGraphicFramePr>
        <p:xfrm>
          <a:off x="871537" y="2005806"/>
          <a:ext cx="10353812" cy="265176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Mengenal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shiny dan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mengetahui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install package {shiny} di 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Pengenalan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dasar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Mengetahui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membuat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shiny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sederhana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shiny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bekerja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Struktur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dasar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9746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file app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3373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file app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6957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Mengetahui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membuat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shiny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custom layout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Layout shiny app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5225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Layout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dasar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sidebarLayout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6719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layout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25078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Mampu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mempublikasikan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sederhana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sudah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dibuat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shinyapps.io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Membuat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publish </a:t>
                      </a:r>
                      <a:r>
                        <a:rPr lang="en-US" sz="12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u="sng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shinyapps.io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3797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Membuat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akun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u="sng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shinyapps.io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0428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 </a:t>
                      </a:r>
                      <a:r>
                        <a:rPr lang="en-US" sz="12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20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u="sng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shinyapps.io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8815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Pengumuman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pembuatan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tugas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akhir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7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8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21878C-C1EA-4954-A9FA-1DE31004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15" y="1239711"/>
            <a:ext cx="8583061" cy="53644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BC0FDA-1996-40B9-80FB-F11A704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br>
              <a:rPr lang="en-US" dirty="0"/>
            </a:br>
            <a:r>
              <a:rPr lang="en-US" sz="2400" dirty="0"/>
              <a:t>Simple Statistical Descriptive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631D0-97BC-4348-9075-36120AF2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C65FC-DB49-4FD9-A51D-229693522BDF}"/>
              </a:ext>
            </a:extLst>
          </p:cNvPr>
          <p:cNvSpPr txBox="1"/>
          <p:nvPr/>
        </p:nvSpPr>
        <p:spPr>
          <a:xfrm>
            <a:off x="405485" y="1550555"/>
            <a:ext cx="3468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single file app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r>
              <a:rPr lang="en-US" dirty="0"/>
              <a:t>) to display statistical descriptive from the typed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as input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by space, convert list object as vector using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convert as numeric vector with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Last, compute simple statistics with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F59C96-2095-4154-AEC6-1AE32EAD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0027" y="1747841"/>
            <a:ext cx="6492773" cy="35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0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F9-926F-4F70-8280-8FC7865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RStudio</a:t>
            </a:r>
            <a:r>
              <a:rPr lang="en-US" dirty="0"/>
              <a:t> Menu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31BA69-C89D-A1E2-187A-54DF4BFDB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44"/>
          <a:stretch/>
        </p:blipFill>
        <p:spPr>
          <a:xfrm>
            <a:off x="585292" y="1400554"/>
            <a:ext cx="2706549" cy="44037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B005E-6659-4BD2-A84A-560B361BBCFC}"/>
              </a:ext>
            </a:extLst>
          </p:cNvPr>
          <p:cNvSpPr/>
          <p:nvPr/>
        </p:nvSpPr>
        <p:spPr>
          <a:xfrm>
            <a:off x="601772" y="1770492"/>
            <a:ext cx="1888879" cy="2586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EFC9FB-7325-4DA3-AC3A-07B076DBBABF}"/>
              </a:ext>
            </a:extLst>
          </p:cNvPr>
          <p:cNvSpPr/>
          <p:nvPr/>
        </p:nvSpPr>
        <p:spPr>
          <a:xfrm>
            <a:off x="2868453" y="2320856"/>
            <a:ext cx="1417983" cy="5168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CD871-2AFC-47D7-8725-26A79FA43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0A5EF8-5EA0-52C5-BC12-80F058F3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746" y="1665389"/>
            <a:ext cx="2933635" cy="21199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CC2E2B-F3E1-8C6D-1FC2-566A8B0D0C63}"/>
              </a:ext>
            </a:extLst>
          </p:cNvPr>
          <p:cNvSpPr/>
          <p:nvPr/>
        </p:nvSpPr>
        <p:spPr>
          <a:xfrm>
            <a:off x="4514895" y="2103197"/>
            <a:ext cx="2933635" cy="4288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EE0CE3-76AE-49C4-6335-787905516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873" y="1665389"/>
            <a:ext cx="2945860" cy="21199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694DE6-1DDF-D9DE-3223-1659019BAC99}"/>
              </a:ext>
            </a:extLst>
          </p:cNvPr>
          <p:cNvSpPr/>
          <p:nvPr/>
        </p:nvSpPr>
        <p:spPr>
          <a:xfrm>
            <a:off x="7603724" y="2464526"/>
            <a:ext cx="2933635" cy="2351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4361E1-933A-4087-D435-E3FDAD26EA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8" b="-2583"/>
          <a:stretch/>
        </p:blipFill>
        <p:spPr>
          <a:xfrm>
            <a:off x="5965141" y="4125648"/>
            <a:ext cx="3162508" cy="23672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0CDEC9-1D7D-4D94-E6A5-6217311F6387}"/>
              </a:ext>
            </a:extLst>
          </p:cNvPr>
          <p:cNvSpPr txBox="1"/>
          <p:nvPr/>
        </p:nvSpPr>
        <p:spPr>
          <a:xfrm>
            <a:off x="1672046" y="5050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69F23-A39A-0FF7-9D2B-28EE4C478033}"/>
              </a:ext>
            </a:extLst>
          </p:cNvPr>
          <p:cNvSpPr txBox="1"/>
          <p:nvPr/>
        </p:nvSpPr>
        <p:spPr>
          <a:xfrm>
            <a:off x="5785665" y="3343883"/>
            <a:ext cx="35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F5B2E-E39D-F04B-C9F9-0CF784DE13A8}"/>
              </a:ext>
            </a:extLst>
          </p:cNvPr>
          <p:cNvSpPr txBox="1"/>
          <p:nvPr/>
        </p:nvSpPr>
        <p:spPr>
          <a:xfrm>
            <a:off x="8948173" y="3358359"/>
            <a:ext cx="35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D76926-12AC-F53E-7D96-30A659D25DE1}"/>
              </a:ext>
            </a:extLst>
          </p:cNvPr>
          <p:cNvSpPr txBox="1"/>
          <p:nvPr/>
        </p:nvSpPr>
        <p:spPr>
          <a:xfrm>
            <a:off x="7366919" y="5984131"/>
            <a:ext cx="35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1315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41689-6ED4-5154-B9B6-E4ADE93A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58" y="348265"/>
            <a:ext cx="7949085" cy="149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3F8F8-6192-8399-ED31-026FC2EC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791"/>
            <a:ext cx="6217920" cy="5065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B50583-B037-3CBE-7764-9BC9BF5A4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9791"/>
            <a:ext cx="6217920" cy="40416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82B132-2DCF-A75D-FE03-3FA1313AB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70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Publish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Deploy And Publish Shiny App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041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1C2-6252-420A-B8C1-B09A006E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F224-03AD-467B-8682-F4C284F6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ways to deploy the apps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D8AFB-7EA3-4E77-AF04-CC827687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809F5C-8ADB-4E65-9418-0A690B47CE62}"/>
              </a:ext>
            </a:extLst>
          </p:cNvPr>
          <p:cNvGraphicFramePr>
            <a:graphicFrameLocks noGrp="1"/>
          </p:cNvGraphicFramePr>
          <p:nvPr/>
        </p:nvGraphicFramePr>
        <p:xfrm>
          <a:off x="1286412" y="2618803"/>
          <a:ext cx="9405034" cy="345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450">
                  <a:extLst>
                    <a:ext uri="{9D8B030D-6E8A-4147-A177-3AD203B41FA5}">
                      <a16:colId xmlns:a16="http://schemas.microsoft.com/office/drawing/2014/main" val="399880520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752509629"/>
                    </a:ext>
                  </a:extLst>
                </a:gridCol>
                <a:gridCol w="7343335">
                  <a:extLst>
                    <a:ext uri="{9D8B030D-6E8A-4147-A177-3AD203B41FA5}">
                      <a16:colId xmlns:a16="http://schemas.microsoft.com/office/drawing/2014/main" val="4154717207"/>
                    </a:ext>
                  </a:extLst>
                </a:gridCol>
              </a:tblGrid>
              <a:tr h="1756213">
                <a:tc>
                  <a:txBody>
                    <a:bodyPr/>
                    <a:lstStyle/>
                    <a:p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</a:rPr>
                        <a:t>Locally 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Wingdings" panose="05000000000000000000" pitchFamily="2" charset="2"/>
                        </a:rPr>
                        <a:t>you can run the apps on your own local machine (local server) or local area network (no need internet access).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67042"/>
                  </a:ext>
                </a:extLst>
              </a:tr>
              <a:tr h="1702227">
                <a:tc>
                  <a:txBody>
                    <a:bodyPr/>
                    <a:lstStyle/>
                    <a:p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Web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deploy your apps to the web hosting.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3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Shinyapps.io is free!</a:t>
                      </a:r>
                      <a:endParaRPr kumimoji="0" lang="en-US" sz="2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1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49EB-1A46-4888-AF7B-CF8E0B5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Deploy Your Apps To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082-7C90-4CF0-BA09-7A9C09E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your Shiny app to be accessible over the web, so that users only need a web browser and internet access.</a:t>
            </a:r>
          </a:p>
          <a:p>
            <a:r>
              <a:rPr lang="en-US" b="1" dirty="0">
                <a:solidFill>
                  <a:srgbClr val="00B0F0"/>
                </a:solidFill>
              </a:rPr>
              <a:t>Shinyapps.io</a:t>
            </a:r>
            <a:r>
              <a:rPr lang="en-US" dirty="0"/>
              <a:t> is a </a:t>
            </a:r>
            <a:r>
              <a:rPr lang="en-US" u="sng" dirty="0"/>
              <a:t>platform as a service</a:t>
            </a:r>
            <a:r>
              <a:rPr lang="en-US" dirty="0"/>
              <a:t> (PaaS) for hosting Shiny web apps. </a:t>
            </a:r>
          </a:p>
          <a:p>
            <a:r>
              <a:rPr lang="en-US" dirty="0"/>
              <a:t>Before you get started with shinyapps.io, you will need the latest version of the </a:t>
            </a:r>
            <a:r>
              <a:rPr lang="en-US" b="1" dirty="0" err="1">
                <a:solidFill>
                  <a:srgbClr val="00B0F0"/>
                </a:solidFill>
              </a:rPr>
              <a:t>rsconnect</a:t>
            </a:r>
            <a:r>
              <a:rPr lang="en-US" dirty="0"/>
              <a:t> R package,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rsconnect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Create a shinyapps.io account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4E0F6-C610-45C3-BC2D-9279830E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0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E842-7327-4A9A-BB56-330A0A5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shinyapps.io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CEDD-1209-4500-9374-767E1987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https://www.shinyapps.io</a:t>
            </a:r>
            <a:r>
              <a:rPr lang="en-US" dirty="0"/>
              <a:t> and create a new account by sign up or log in if you already have.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1E056-ED79-41D1-8B1B-22AB3AD4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94446-CC44-45D2-906B-528F34E96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1" b="5650"/>
          <a:stretch/>
        </p:blipFill>
        <p:spPr>
          <a:xfrm>
            <a:off x="2632861" y="3026965"/>
            <a:ext cx="6926279" cy="33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64D-53E2-4F0F-B2DC-75E048B3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Token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391F6-3027-4B97-A2A5-B1CB1874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636" y="2037049"/>
            <a:ext cx="6709012" cy="214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8FE9A-88C4-4E68-A627-F1295F8E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26" y="4500616"/>
            <a:ext cx="7133232" cy="201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67D52-1DB4-4174-9CD6-CF0A9AE94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855B44-DE27-4997-866A-D4AEFC883DBE}"/>
              </a:ext>
            </a:extLst>
          </p:cNvPr>
          <p:cNvSpPr/>
          <p:nvPr/>
        </p:nvSpPr>
        <p:spPr>
          <a:xfrm>
            <a:off x="838200" y="1468200"/>
            <a:ext cx="2543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token and copy</a:t>
            </a:r>
          </a:p>
        </p:txBody>
      </p:sp>
    </p:spTree>
    <p:extLst>
      <p:ext uri="{BB962C8B-B14F-4D97-AF65-F5344CB8AC3E}">
        <p14:creationId xmlns:p14="http://schemas.microsoft.com/office/powerpoint/2010/main" val="2040232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F45B5F-EFC5-403C-9248-A627C175B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" y="1481137"/>
            <a:ext cx="8583061" cy="5364413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3D38126C-EBB6-453D-B712-13C98E42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7057" y="1989267"/>
            <a:ext cx="6505816" cy="3547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B1FB2-B62E-4383-B981-A378B91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6883D-1D3E-47F0-8E5B-94B9C518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304" y="2074458"/>
            <a:ext cx="1628775" cy="82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56680-1FBD-4066-8A0B-E649E171E447}"/>
              </a:ext>
            </a:extLst>
          </p:cNvPr>
          <p:cNvSpPr/>
          <p:nvPr/>
        </p:nvSpPr>
        <p:spPr>
          <a:xfrm>
            <a:off x="7287901" y="2074458"/>
            <a:ext cx="562437" cy="15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8726C-0849-4E2C-B8DC-71E49E4E8E95}"/>
              </a:ext>
            </a:extLst>
          </p:cNvPr>
          <p:cNvSpPr/>
          <p:nvPr/>
        </p:nvSpPr>
        <p:spPr>
          <a:xfrm>
            <a:off x="10660642" y="2088106"/>
            <a:ext cx="562437" cy="232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BE26-874A-4C4F-AA3A-EC5374ED2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028" y="2978195"/>
            <a:ext cx="3667068" cy="26173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AA1AC9-5358-4A1C-AB85-30DE4FC3C53C}"/>
              </a:ext>
            </a:extLst>
          </p:cNvPr>
          <p:cNvSpPr/>
          <p:nvPr/>
        </p:nvSpPr>
        <p:spPr>
          <a:xfrm>
            <a:off x="8241771" y="3564338"/>
            <a:ext cx="3610029" cy="599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90774-3473-4F53-8FDC-3D25D0110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9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FB368B-46DD-4D3B-B929-37B182618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463058"/>
            <a:ext cx="5448300" cy="391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1E1C2-BE3A-4B63-847C-0F153650AC8D}"/>
              </a:ext>
            </a:extLst>
          </p:cNvPr>
          <p:cNvSpPr txBox="1"/>
          <p:nvPr/>
        </p:nvSpPr>
        <p:spPr>
          <a:xfrm>
            <a:off x="1020416" y="1750794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and Paste the copied token</a:t>
            </a:r>
          </a:p>
        </p:txBody>
      </p:sp>
    </p:spTree>
    <p:extLst>
      <p:ext uri="{BB962C8B-B14F-4D97-AF65-F5344CB8AC3E}">
        <p14:creationId xmlns:p14="http://schemas.microsoft.com/office/powerpoint/2010/main" val="11331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28571"/>
              </p:ext>
            </p:extLst>
          </p:nvPr>
        </p:nvGraphicFramePr>
        <p:xfrm>
          <a:off x="871537" y="1805507"/>
          <a:ext cx="10353812" cy="464058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Mengetahui jenis dan penggunaan input di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Widgets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9746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3373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6957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Slider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5225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16719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&amp; Date Range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5078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3797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 Group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70428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Conditional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815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 Button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37498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Button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798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Download Button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12952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Mengetahui jenis dan penggunaan output di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3429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renderPlot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plotOutput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047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renderTable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93487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renderPrint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52830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renderText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/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verbatimTextOutput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53656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renderUI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3249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 dan output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package lain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73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85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940D35-32F4-42D1-A24F-A098DCD1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514475"/>
            <a:ext cx="5524500" cy="3829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4D92B-4E06-4127-A421-9941463E8870}"/>
              </a:ext>
            </a:extLst>
          </p:cNvPr>
          <p:cNvSpPr txBox="1"/>
          <p:nvPr/>
        </p:nvSpPr>
        <p:spPr>
          <a:xfrm>
            <a:off x="2952479" y="5962831"/>
            <a:ext cx="639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the created app: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https://aephidayatuloh.shinyapps.io/Exp1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12D774-3204-4B95-9E57-7305CCD47158}"/>
              </a:ext>
            </a:extLst>
          </p:cNvPr>
          <p:cNvSpPr/>
          <p:nvPr/>
        </p:nvSpPr>
        <p:spPr>
          <a:xfrm flipH="1">
            <a:off x="8189510" y="3889611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0255B8-0E6A-4A68-ACF1-7FA45799E893}"/>
              </a:ext>
            </a:extLst>
          </p:cNvPr>
          <p:cNvSpPr/>
          <p:nvPr/>
        </p:nvSpPr>
        <p:spPr>
          <a:xfrm flipH="1">
            <a:off x="9250748" y="6004195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4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34" y="998876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B88A8C8D-9C2F-49D1-ABB0-32EB2D0AC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386763"/>
              </p:ext>
            </p:extLst>
          </p:nvPr>
        </p:nvGraphicFramePr>
        <p:xfrm>
          <a:off x="4954241" y="452241"/>
          <a:ext cx="6478588" cy="5504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76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745415-6BF7-0D05-26EA-209B8318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Akhir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A9932-F8F8-E837-4BCC-20002E73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590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shiny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lvl="1"/>
            <a:r>
              <a:rPr lang="en-US" dirty="0"/>
              <a:t>Hal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pPr lvl="1"/>
            <a:r>
              <a:rPr lang="en-US" dirty="0"/>
              <a:t>Hal yang </a:t>
            </a:r>
            <a:r>
              <a:rPr lang="en-US" dirty="0" err="1"/>
              <a:t>tidak</a:t>
            </a:r>
            <a:r>
              <a:rPr lang="en-US" dirty="0"/>
              <a:t>/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repository di github.com </a:t>
            </a:r>
            <a:r>
              <a:rPr lang="en-US" dirty="0" err="1"/>
              <a:t>untuk</a:t>
            </a:r>
            <a:r>
              <a:rPr lang="en-US" dirty="0"/>
              <a:t> masing-masing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dan script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745415-6BF7-0D05-26EA-209B8318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Akhir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9B793-A8B6-7B03-A813-D3E04EA1F428}"/>
              </a:ext>
            </a:extLst>
          </p:cNvPr>
          <p:cNvSpPr txBox="1"/>
          <p:nvPr/>
        </p:nvSpPr>
        <p:spPr>
          <a:xfrm>
            <a:off x="904875" y="4308050"/>
            <a:ext cx="8582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Uang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b="1" dirty="0"/>
              <a:t>Rp 100.000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shiny Dept. </a:t>
            </a:r>
            <a:r>
              <a:rPr lang="en-US" dirty="0" err="1"/>
              <a:t>Statistika</a:t>
            </a:r>
            <a:r>
              <a:rPr lang="en-US" dirty="0"/>
              <a:t> dan Data Sains IPB*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38A5A-554C-4BCB-750F-3490B3AB8AA9}"/>
              </a:ext>
            </a:extLst>
          </p:cNvPr>
          <p:cNvSpPr txBox="1"/>
          <p:nvPr/>
        </p:nvSpPr>
        <p:spPr>
          <a:xfrm>
            <a:off x="904875" y="5412557"/>
            <a:ext cx="8582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Uang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b="1" dirty="0"/>
              <a:t>Rp 50.000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shiny Dept. </a:t>
            </a:r>
            <a:r>
              <a:rPr lang="en-US" dirty="0" err="1"/>
              <a:t>Statistika</a:t>
            </a:r>
            <a:r>
              <a:rPr lang="en-US" dirty="0"/>
              <a:t> dan Data Sains IPB*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21A2-007F-39A1-E526-BF44C7687B2E}"/>
              </a:ext>
            </a:extLst>
          </p:cNvPr>
          <p:cNvSpPr txBox="1"/>
          <p:nvPr/>
        </p:nvSpPr>
        <p:spPr>
          <a:xfrm>
            <a:off x="904875" y="63358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http://shiny.stat.ipb.ac.id/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B36579-31F8-9016-B2E7-FE82711E1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94622"/>
              </p:ext>
            </p:extLst>
          </p:nvPr>
        </p:nvGraphicFramePr>
        <p:xfrm>
          <a:off x="871537" y="1513927"/>
          <a:ext cx="10448925" cy="21869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30573448"/>
                    </a:ext>
                  </a:extLst>
                </a:gridCol>
                <a:gridCol w="8810625">
                  <a:extLst>
                    <a:ext uri="{9D8B030D-6E8A-4147-A177-3AD203B41FA5}">
                      <a16:colId xmlns:a16="http://schemas.microsoft.com/office/drawing/2014/main" val="138228987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77900744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Penilaian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Tugas</a:t>
                      </a:r>
                      <a:r>
                        <a:rPr lang="en-US" dirty="0">
                          <a:effectLst/>
                        </a:rPr>
                        <a:t> Akhir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29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b="1" dirty="0" err="1">
                          <a:effectLst/>
                        </a:rPr>
                        <a:t>Komponen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effectLst/>
                        </a:rPr>
                        <a:t>Bobot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004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1.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Tampilan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/User Experience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15%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2038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2.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Perencanaan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 dan </a:t>
                      </a:r>
                      <a:r>
                        <a:rPr lang="en-US" dirty="0" err="1">
                          <a:effectLst/>
                        </a:rPr>
                        <a:t>dokumentasi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20%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520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3.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Kesesuaian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 dan </a:t>
                      </a:r>
                      <a:r>
                        <a:rPr lang="en-US" dirty="0" err="1">
                          <a:effectLst/>
                        </a:rPr>
                        <a:t>perencanaan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25%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759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4.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Kebermanfaatan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20%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499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5.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Kontribusi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dalam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kelompok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20%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53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7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80513"/>
              </p:ext>
            </p:extLst>
          </p:nvPr>
        </p:nvGraphicFramePr>
        <p:xfrm>
          <a:off x="871537" y="1805507"/>
          <a:ext cx="10353812" cy="272034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Mengenal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interaktivitas</a:t>
                      </a:r>
                      <a:r>
                        <a:rPr lang="en-US" dirty="0">
                          <a:effectLst/>
                        </a:rPr>
                        <a:t> dan </a:t>
                      </a:r>
                      <a:r>
                        <a:rPr lang="en-US" dirty="0" err="1">
                          <a:effectLst/>
                        </a:rPr>
                        <a:t>mengunakannya</a:t>
                      </a:r>
                      <a:r>
                        <a:rPr lang="en-US" dirty="0">
                          <a:effectLst/>
                        </a:rPr>
                        <a:t> di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 shiny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Reactivity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observe()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41605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observeEvent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70653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reactive()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9048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eventReactive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80043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req() &amp; isolate()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33119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Reactive Value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9202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Update input widgets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9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2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97648"/>
              </p:ext>
            </p:extLst>
          </p:nvPr>
        </p:nvGraphicFramePr>
        <p:xfrm>
          <a:off x="871537" y="1805507"/>
          <a:ext cx="10353812" cy="416814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Membuat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tampilan</a:t>
                      </a:r>
                      <a:r>
                        <a:rPr lang="en-US" dirty="0">
                          <a:effectLst/>
                        </a:rPr>
                        <a:t> shiny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script HTML dan CSS </a:t>
                      </a:r>
                      <a:r>
                        <a:rPr lang="en-US" dirty="0" err="1">
                          <a:effectLst/>
                        </a:rPr>
                        <a:t>langsung</a:t>
                      </a:r>
                      <a:r>
                        <a:rPr lang="en-US" dirty="0">
                          <a:effectLst/>
                        </a:rPr>
                        <a:t> di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Mengatur tampilan dengan HTML &amp; CSS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UI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tag HTML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97995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UI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sebagian</a:t>
                      </a:r>
                      <a:r>
                        <a:rPr lang="en-US" dirty="0">
                          <a:effectLst/>
                        </a:rPr>
                        <a:t> HTML dan shiny UI </a:t>
                      </a:r>
                      <a:r>
                        <a:rPr lang="en-US" dirty="0" err="1">
                          <a:effectLst/>
                        </a:rPr>
                        <a:t>syntaks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0568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Mengatur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tampilan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HTML dan CSS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6972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Mampu mengatur tampilan shiny dengan file CSS eksternal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nn-NO">
                          <a:effectLst/>
                        </a:rPr>
                        <a:t>Mengatur tampilan dengan file CSS eksternal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28066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Menempatkan</a:t>
                      </a:r>
                      <a:r>
                        <a:rPr lang="en-US" dirty="0">
                          <a:effectLst/>
                        </a:rPr>
                        <a:t> file CSS </a:t>
                      </a:r>
                      <a:r>
                        <a:rPr lang="en-US" dirty="0" err="1">
                          <a:effectLst/>
                        </a:rPr>
                        <a:t>eksternal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dalam</a:t>
                      </a:r>
                      <a:r>
                        <a:rPr lang="en-US" dirty="0">
                          <a:effectLst/>
                        </a:rPr>
                        <a:t> folder project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40377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Menggunakan</a:t>
                      </a:r>
                      <a:r>
                        <a:rPr lang="en-US" dirty="0">
                          <a:effectLst/>
                        </a:rPr>
                        <a:t> file HTML &amp; CSS yang </a:t>
                      </a:r>
                      <a:r>
                        <a:rPr lang="en-US" dirty="0" err="1">
                          <a:effectLst/>
                        </a:rPr>
                        <a:t>sudah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dibuat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atau</a:t>
                      </a:r>
                      <a:r>
                        <a:rPr lang="en-US" dirty="0">
                          <a:effectLst/>
                        </a:rPr>
                        <a:t> template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tampilan</a:t>
                      </a:r>
                      <a:r>
                        <a:rPr lang="en-US" dirty="0">
                          <a:effectLst/>
                        </a:rPr>
                        <a:t>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Menggunakan file HTML &amp; CSS sebagai UI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23835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Membuat</a:t>
                      </a:r>
                      <a:r>
                        <a:rPr lang="en-US" dirty="0">
                          <a:effectLst/>
                        </a:rPr>
                        <a:t> file HTML &amp; CSS </a:t>
                      </a:r>
                      <a:r>
                        <a:rPr lang="en-US" dirty="0" err="1">
                          <a:effectLst/>
                        </a:rPr>
                        <a:t>sendiri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tampilan</a:t>
                      </a:r>
                      <a:r>
                        <a:rPr lang="en-US" dirty="0">
                          <a:effectLst/>
                        </a:rPr>
                        <a:t>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7058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Menggunakan</a:t>
                      </a:r>
                      <a:r>
                        <a:rPr lang="en-US" dirty="0">
                          <a:effectLst/>
                        </a:rPr>
                        <a:t> package template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18572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Menggunakan</a:t>
                      </a:r>
                      <a:r>
                        <a:rPr lang="en-US" dirty="0">
                          <a:effectLst/>
                        </a:rPr>
                        <a:t> file HTML &amp; CSS </a:t>
                      </a:r>
                      <a:r>
                        <a:rPr lang="en-US" dirty="0" err="1">
                          <a:effectLst/>
                        </a:rPr>
                        <a:t>dari</a:t>
                      </a:r>
                      <a:r>
                        <a:rPr lang="en-US" dirty="0">
                          <a:effectLst/>
                        </a:rPr>
                        <a:t> template yang </a:t>
                      </a:r>
                      <a:r>
                        <a:rPr lang="en-US" dirty="0" err="1">
                          <a:effectLst/>
                        </a:rPr>
                        <a:t>tersedia</a:t>
                      </a:r>
                      <a:r>
                        <a:rPr lang="en-US" dirty="0">
                          <a:effectLst/>
                        </a:rPr>
                        <a:t> di internet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8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34724"/>
              </p:ext>
            </p:extLst>
          </p:nvPr>
        </p:nvGraphicFramePr>
        <p:xfrm>
          <a:off x="871537" y="1805507"/>
          <a:ext cx="10353812" cy="291846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Mampu membuat tampilan dan input interaktif dengan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Menggunakan package shinyalert untuk dialog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Pengenalan</a:t>
                      </a:r>
                      <a:r>
                        <a:rPr lang="en-US" dirty="0">
                          <a:effectLst/>
                        </a:rPr>
                        <a:t> package {</a:t>
                      </a:r>
                      <a:r>
                        <a:rPr lang="en-US" dirty="0" err="1">
                          <a:effectLst/>
                        </a:rPr>
                        <a:t>shinyalert</a:t>
                      </a:r>
                      <a:r>
                        <a:rPr lang="en-US" dirty="0">
                          <a:effectLst/>
                        </a:rPr>
                        <a:t>}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dialog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01944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Pengunaan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shinyalert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dialog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2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Mengenal Asynchronous program untuk shiny menggunakan package {promise}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Pengenalan Asynchronous program di aplikasi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77825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Penggunaan</a:t>
                      </a:r>
                      <a:r>
                        <a:rPr lang="en-US" dirty="0">
                          <a:effectLst/>
                        </a:rPr>
                        <a:t> package {promise}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asynchronous program di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396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Presentasi rencana tugas akhir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Presentasi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rencana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tugas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akhir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37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3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49396"/>
              </p:ext>
            </p:extLst>
          </p:nvPr>
        </p:nvGraphicFramePr>
        <p:xfrm>
          <a:off x="871537" y="1805507"/>
          <a:ext cx="10353812" cy="233172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Mampu membuat aplikasi shiny dengan fitur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Membuat aplikasi dengan fitur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Pengenalan</a:t>
                      </a:r>
                      <a:r>
                        <a:rPr lang="en-US" dirty="0">
                          <a:effectLst/>
                        </a:rPr>
                        <a:t> package {</a:t>
                      </a:r>
                      <a:r>
                        <a:rPr lang="en-US" dirty="0" err="1">
                          <a:effectLst/>
                        </a:rPr>
                        <a:t>shinymanager</a:t>
                      </a:r>
                      <a:r>
                        <a:rPr lang="en-US" dirty="0">
                          <a:effectLst/>
                        </a:rPr>
                        <a:t>}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membuat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fitur</a:t>
                      </a:r>
                      <a:r>
                        <a:rPr lang="en-US" dirty="0">
                          <a:effectLst/>
                        </a:rPr>
                        <a:t>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36311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Membuat database untuk penyimpanan data user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60924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Akses</a:t>
                      </a:r>
                      <a:r>
                        <a:rPr lang="en-US" dirty="0">
                          <a:effectLst/>
                        </a:rPr>
                        <a:t> Admin database user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26357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Presentasi rencana tugas akhir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Presentasi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rencana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tugas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akhir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56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EB5E45-8A17-DB1B-E3D0-620026E5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16296"/>
              </p:ext>
            </p:extLst>
          </p:nvPr>
        </p:nvGraphicFramePr>
        <p:xfrm>
          <a:off x="871537" y="4554833"/>
          <a:ext cx="10353811" cy="586740"/>
        </p:xfrm>
        <a:graphic>
          <a:graphicData uri="http://schemas.openxmlformats.org/drawingml/2006/table">
            <a:tbl>
              <a:tblPr/>
              <a:tblGrid>
                <a:gridCol w="922429">
                  <a:extLst>
                    <a:ext uri="{9D8B030D-6E8A-4147-A177-3AD203B41FA5}">
                      <a16:colId xmlns:a16="http://schemas.microsoft.com/office/drawing/2014/main" val="2773681725"/>
                    </a:ext>
                  </a:extLst>
                </a:gridCol>
                <a:gridCol w="4537165">
                  <a:extLst>
                    <a:ext uri="{9D8B030D-6E8A-4147-A177-3AD203B41FA5}">
                      <a16:colId xmlns:a16="http://schemas.microsoft.com/office/drawing/2014/main" val="2538893567"/>
                    </a:ext>
                  </a:extLst>
                </a:gridCol>
                <a:gridCol w="4894217">
                  <a:extLst>
                    <a:ext uri="{9D8B030D-6E8A-4147-A177-3AD203B41FA5}">
                      <a16:colId xmlns:a16="http://schemas.microsoft.com/office/drawing/2014/main" val="209088155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Mampu </a:t>
                      </a:r>
                      <a:r>
                        <a:rPr lang="en-US" dirty="0" err="1">
                          <a:effectLst/>
                        </a:rPr>
                        <a:t>mempresentasikan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 shiny yang </a:t>
                      </a:r>
                      <a:r>
                        <a:rPr lang="en-US" dirty="0" err="1">
                          <a:effectLst/>
                        </a:rPr>
                        <a:t>sudah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dibuat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sesuai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perencanaan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Presentasi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 yang </a:t>
                      </a:r>
                      <a:r>
                        <a:rPr lang="en-US" dirty="0" err="1">
                          <a:effectLst/>
                        </a:rPr>
                        <a:t>dibangun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sebagai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tugas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akhir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0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3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A9418A-272F-4314-8421-700947A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8D51-61A1-403F-9222-56BDA6B9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52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9965</TotalTime>
  <Words>1652</Words>
  <Application>Microsoft Office PowerPoint</Application>
  <PresentationFormat>Widescreen</PresentationFormat>
  <Paragraphs>343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1_Office Theme</vt:lpstr>
      <vt:lpstr>Build Interactive Web App with R &amp; Shiny</vt:lpstr>
      <vt:lpstr>Lets Get Started!</vt:lpstr>
      <vt:lpstr>Syllabus</vt:lpstr>
      <vt:lpstr>Syllabus</vt:lpstr>
      <vt:lpstr>Syllabus</vt:lpstr>
      <vt:lpstr>Syllabus</vt:lpstr>
      <vt:lpstr>Syllabus</vt:lpstr>
      <vt:lpstr>Syllabus</vt:lpstr>
      <vt:lpstr>Introduction</vt:lpstr>
      <vt:lpstr>Welcome to Shiny!</vt:lpstr>
      <vt:lpstr>Shiny Apps</vt:lpstr>
      <vt:lpstr>Requirement</vt:lpstr>
      <vt:lpstr>Basic Shiny App</vt:lpstr>
      <vt:lpstr>Hello Shiny!</vt:lpstr>
      <vt:lpstr>Inspect The App!</vt:lpstr>
      <vt:lpstr>Inspect The App!</vt:lpstr>
      <vt:lpstr>Shiny ui and server</vt:lpstr>
      <vt:lpstr>Shiny App Code – Single File</vt:lpstr>
      <vt:lpstr>Shiny App Code – Multiple File</vt:lpstr>
      <vt:lpstr>Inspect The App!</vt:lpstr>
      <vt:lpstr>Inspect The App!</vt:lpstr>
      <vt:lpstr>Layout</vt:lpstr>
      <vt:lpstr>Layout</vt:lpstr>
      <vt:lpstr>Layout Grid</vt:lpstr>
      <vt:lpstr>Tabset</vt:lpstr>
      <vt:lpstr>Navlist</vt:lpstr>
      <vt:lpstr>Navbar</vt:lpstr>
      <vt:lpstr>Create Shiny App</vt:lpstr>
      <vt:lpstr>PowerPoint Presentation</vt:lpstr>
      <vt:lpstr>Example 1 Simple Statistical Descriptive</vt:lpstr>
      <vt:lpstr>Using RStudio Menu</vt:lpstr>
      <vt:lpstr>PowerPoint Presentation</vt:lpstr>
      <vt:lpstr>Publish Shiny App</vt:lpstr>
      <vt:lpstr>Deploy Shiny Apps</vt:lpstr>
      <vt:lpstr>Deploy Your Apps To Web</vt:lpstr>
      <vt:lpstr>Create shinyapps.io Account</vt:lpstr>
      <vt:lpstr>Generate Token</vt:lpstr>
      <vt:lpstr>Publish Apps</vt:lpstr>
      <vt:lpstr>Setting Connection</vt:lpstr>
      <vt:lpstr>Apps Name</vt:lpstr>
      <vt:lpstr>Summary</vt:lpstr>
      <vt:lpstr>Tugas Akhir</vt:lpstr>
      <vt:lpstr>Penilaian Tugas Akhir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aephidayatuloh</cp:lastModifiedBy>
  <cp:revision>226</cp:revision>
  <dcterms:created xsi:type="dcterms:W3CDTF">2017-09-09T03:53:51Z</dcterms:created>
  <dcterms:modified xsi:type="dcterms:W3CDTF">2022-08-18T16:25:29Z</dcterms:modified>
</cp:coreProperties>
</file>