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30" r:id="rId3"/>
    <p:sldId id="342" r:id="rId4"/>
    <p:sldId id="309" r:id="rId5"/>
    <p:sldId id="360" r:id="rId6"/>
    <p:sldId id="361" r:id="rId7"/>
    <p:sldId id="362" r:id="rId8"/>
    <p:sldId id="356" r:id="rId9"/>
    <p:sldId id="357" r:id="rId10"/>
    <p:sldId id="358" r:id="rId11"/>
    <p:sldId id="363" r:id="rId12"/>
    <p:sldId id="351" r:id="rId13"/>
    <p:sldId id="364" r:id="rId14"/>
    <p:sldId id="365" r:id="rId15"/>
    <p:sldId id="350" r:id="rId16"/>
    <p:sldId id="352" r:id="rId17"/>
    <p:sldId id="353" r:id="rId18"/>
    <p:sldId id="354" r:id="rId19"/>
    <p:sldId id="355" r:id="rId20"/>
    <p:sldId id="3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295BF-B677-4F22-8D7B-A5A772141A6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D0B52-CDED-4EA1-AE79-F95FC4FB6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2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2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77DE6C8B-0B0F-C1A6-ACB3-2EE3C989D52D}"/>
              </a:ext>
            </a:extLst>
          </p:cNvPr>
          <p:cNvSpPr/>
          <p:nvPr/>
        </p:nvSpPr>
        <p:spPr>
          <a:xfrm rot="16200000">
            <a:off x="8413217" y="1676519"/>
            <a:ext cx="640080" cy="914400"/>
          </a:xfrm>
          <a:prstGeom prst="flowChartOffpageConnector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980CF-3649-C3A6-D61D-4BD01ED760DB}"/>
              </a:ext>
            </a:extLst>
          </p:cNvPr>
          <p:cNvSpPr txBox="1"/>
          <p:nvPr/>
        </p:nvSpPr>
        <p:spPr>
          <a:xfrm>
            <a:off x="9333118" y="1827731"/>
            <a:ext cx="166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Reactive Source</a:t>
            </a:r>
          </a:p>
          <a:p>
            <a:pPr algn="ctr"/>
            <a:r>
              <a:rPr lang="en-US" dirty="0"/>
              <a:t>(input)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53288-303E-C59F-F5D2-3EA25422222D}"/>
              </a:ext>
            </a:extLst>
          </p:cNvPr>
          <p:cNvSpPr txBox="1"/>
          <p:nvPr/>
        </p:nvSpPr>
        <p:spPr>
          <a:xfrm>
            <a:off x="9308507" y="4900890"/>
            <a:ext cx="187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Reactive Endpoint</a:t>
            </a:r>
          </a:p>
          <a:p>
            <a:pPr algn="ctr"/>
            <a:r>
              <a:rPr lang="en-US" dirty="0"/>
              <a:t>(output)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4923" y="1410085"/>
            <a:ext cx="4016841" cy="3441513"/>
          </a:xfrm>
          <a:prstGeom prst="rect">
            <a:avLst/>
          </a:prstGeom>
        </p:spPr>
      </p:pic>
      <p:sp>
        <p:nvSpPr>
          <p:cNvPr id="23" name="Arrow: Chevron 8">
            <a:extLst>
              <a:ext uri="{FF2B5EF4-FFF2-40B4-BE49-F238E27FC236}">
                <a16:creationId xmlns:a16="http://schemas.microsoft.com/office/drawing/2014/main" id="{24CE26A6-C101-030B-FF78-5395E4EC7053}"/>
              </a:ext>
            </a:extLst>
          </p:cNvPr>
          <p:cNvSpPr/>
          <p:nvPr/>
        </p:nvSpPr>
        <p:spPr>
          <a:xfrm>
            <a:off x="8193743" y="4900890"/>
            <a:ext cx="914400" cy="640080"/>
          </a:xfrm>
          <a:custGeom>
            <a:avLst/>
            <a:gdLst>
              <a:gd name="connsiteX0" fmla="*/ 0 w 914400"/>
              <a:gd name="connsiteY0" fmla="*/ 0 h 640080"/>
              <a:gd name="connsiteX1" fmla="*/ 594360 w 914400"/>
              <a:gd name="connsiteY1" fmla="*/ 0 h 640080"/>
              <a:gd name="connsiteX2" fmla="*/ 914400 w 914400"/>
              <a:gd name="connsiteY2" fmla="*/ 320040 h 640080"/>
              <a:gd name="connsiteX3" fmla="*/ 594360 w 914400"/>
              <a:gd name="connsiteY3" fmla="*/ 640080 h 640080"/>
              <a:gd name="connsiteX4" fmla="*/ 0 w 914400"/>
              <a:gd name="connsiteY4" fmla="*/ 640080 h 640080"/>
              <a:gd name="connsiteX5" fmla="*/ 320040 w 914400"/>
              <a:gd name="connsiteY5" fmla="*/ 320040 h 640080"/>
              <a:gd name="connsiteX6" fmla="*/ 0 w 914400"/>
              <a:gd name="connsiteY6" fmla="*/ 0 h 640080"/>
              <a:gd name="connsiteX0" fmla="*/ 0 w 914400"/>
              <a:gd name="connsiteY0" fmla="*/ 0 h 640080"/>
              <a:gd name="connsiteX1" fmla="*/ 910883 w 914400"/>
              <a:gd name="connsiteY1" fmla="*/ 0 h 640080"/>
              <a:gd name="connsiteX2" fmla="*/ 914400 w 914400"/>
              <a:gd name="connsiteY2" fmla="*/ 320040 h 640080"/>
              <a:gd name="connsiteX3" fmla="*/ 594360 w 914400"/>
              <a:gd name="connsiteY3" fmla="*/ 640080 h 640080"/>
              <a:gd name="connsiteX4" fmla="*/ 0 w 914400"/>
              <a:gd name="connsiteY4" fmla="*/ 640080 h 640080"/>
              <a:gd name="connsiteX5" fmla="*/ 320040 w 914400"/>
              <a:gd name="connsiteY5" fmla="*/ 320040 h 640080"/>
              <a:gd name="connsiteX6" fmla="*/ 0 w 914400"/>
              <a:gd name="connsiteY6" fmla="*/ 0 h 640080"/>
              <a:gd name="connsiteX0" fmla="*/ 0 w 914400"/>
              <a:gd name="connsiteY0" fmla="*/ 0 h 640080"/>
              <a:gd name="connsiteX1" fmla="*/ 910883 w 914400"/>
              <a:gd name="connsiteY1" fmla="*/ 0 h 640080"/>
              <a:gd name="connsiteX2" fmla="*/ 914400 w 914400"/>
              <a:gd name="connsiteY2" fmla="*/ 320040 h 640080"/>
              <a:gd name="connsiteX3" fmla="*/ 910883 w 914400"/>
              <a:gd name="connsiteY3" fmla="*/ 640080 h 640080"/>
              <a:gd name="connsiteX4" fmla="*/ 0 w 914400"/>
              <a:gd name="connsiteY4" fmla="*/ 640080 h 640080"/>
              <a:gd name="connsiteX5" fmla="*/ 320040 w 914400"/>
              <a:gd name="connsiteY5" fmla="*/ 320040 h 640080"/>
              <a:gd name="connsiteX6" fmla="*/ 0 w 914400"/>
              <a:gd name="connsiteY6" fmla="*/ 0 h 640080"/>
              <a:gd name="connsiteX0" fmla="*/ 0 w 914400"/>
              <a:gd name="connsiteY0" fmla="*/ 0 h 640080"/>
              <a:gd name="connsiteX1" fmla="*/ 910883 w 914400"/>
              <a:gd name="connsiteY1" fmla="*/ 0 h 640080"/>
              <a:gd name="connsiteX2" fmla="*/ 914400 w 914400"/>
              <a:gd name="connsiteY2" fmla="*/ 320040 h 640080"/>
              <a:gd name="connsiteX3" fmla="*/ 910883 w 914400"/>
              <a:gd name="connsiteY3" fmla="*/ 640080 h 640080"/>
              <a:gd name="connsiteX4" fmla="*/ 0 w 914400"/>
              <a:gd name="connsiteY4" fmla="*/ 640080 h 640080"/>
              <a:gd name="connsiteX5" fmla="*/ 188156 w 914400"/>
              <a:gd name="connsiteY5" fmla="*/ 320040 h 640080"/>
              <a:gd name="connsiteX6" fmla="*/ 0 w 914400"/>
              <a:gd name="connsiteY6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" h="640080">
                <a:moveTo>
                  <a:pt x="0" y="0"/>
                </a:moveTo>
                <a:lnTo>
                  <a:pt x="910883" y="0"/>
                </a:lnTo>
                <a:cubicBezTo>
                  <a:pt x="912055" y="106680"/>
                  <a:pt x="913228" y="213360"/>
                  <a:pt x="914400" y="320040"/>
                </a:cubicBezTo>
                <a:cubicBezTo>
                  <a:pt x="913228" y="426720"/>
                  <a:pt x="912055" y="533400"/>
                  <a:pt x="910883" y="640080"/>
                </a:cubicBezTo>
                <a:lnTo>
                  <a:pt x="0" y="640080"/>
                </a:lnTo>
                <a:lnTo>
                  <a:pt x="188156" y="32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79558E-0F1F-AA3E-ECAD-21F61F527E1B}"/>
              </a:ext>
            </a:extLst>
          </p:cNvPr>
          <p:cNvGrpSpPr/>
          <p:nvPr/>
        </p:nvGrpSpPr>
        <p:grpSpPr>
          <a:xfrm>
            <a:off x="2060596" y="5236434"/>
            <a:ext cx="3480881" cy="734063"/>
            <a:chOff x="4130614" y="5387659"/>
            <a:chExt cx="3480881" cy="734063"/>
          </a:xfrm>
        </p:grpSpPr>
        <p:sp>
          <p:nvSpPr>
            <p:cNvPr id="20" name="Flowchart: Off-page Connector 19">
              <a:extLst>
                <a:ext uri="{FF2B5EF4-FFF2-40B4-BE49-F238E27FC236}">
                  <a16:creationId xmlns:a16="http://schemas.microsoft.com/office/drawing/2014/main" id="{F5892A03-80DB-644B-8993-41845CFEA352}"/>
                </a:ext>
              </a:extLst>
            </p:cNvPr>
            <p:cNvSpPr/>
            <p:nvPr/>
          </p:nvSpPr>
          <p:spPr>
            <a:xfrm rot="16200000">
              <a:off x="4267774" y="5297492"/>
              <a:ext cx="640080" cy="914400"/>
            </a:xfrm>
            <a:prstGeom prst="flowChartOffpageConnector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Chevron 8">
              <a:extLst>
                <a:ext uri="{FF2B5EF4-FFF2-40B4-BE49-F238E27FC236}">
                  <a16:creationId xmlns:a16="http://schemas.microsoft.com/office/drawing/2014/main" id="{4DD4427D-ECFB-D276-F89C-6B636A35FA58}"/>
                </a:ext>
              </a:extLst>
            </p:cNvPr>
            <p:cNvSpPr/>
            <p:nvPr/>
          </p:nvSpPr>
          <p:spPr>
            <a:xfrm>
              <a:off x="6697095" y="5434652"/>
              <a:ext cx="914400" cy="640080"/>
            </a:xfrm>
            <a:custGeom>
              <a:avLst/>
              <a:gdLst>
                <a:gd name="connsiteX0" fmla="*/ 0 w 914400"/>
                <a:gd name="connsiteY0" fmla="*/ 0 h 640080"/>
                <a:gd name="connsiteX1" fmla="*/ 594360 w 914400"/>
                <a:gd name="connsiteY1" fmla="*/ 0 h 640080"/>
                <a:gd name="connsiteX2" fmla="*/ 914400 w 914400"/>
                <a:gd name="connsiteY2" fmla="*/ 320040 h 640080"/>
                <a:gd name="connsiteX3" fmla="*/ 594360 w 914400"/>
                <a:gd name="connsiteY3" fmla="*/ 640080 h 640080"/>
                <a:gd name="connsiteX4" fmla="*/ 0 w 914400"/>
                <a:gd name="connsiteY4" fmla="*/ 640080 h 640080"/>
                <a:gd name="connsiteX5" fmla="*/ 320040 w 914400"/>
                <a:gd name="connsiteY5" fmla="*/ 320040 h 640080"/>
                <a:gd name="connsiteX6" fmla="*/ 0 w 914400"/>
                <a:gd name="connsiteY6" fmla="*/ 0 h 640080"/>
                <a:gd name="connsiteX0" fmla="*/ 0 w 914400"/>
                <a:gd name="connsiteY0" fmla="*/ 0 h 640080"/>
                <a:gd name="connsiteX1" fmla="*/ 910883 w 914400"/>
                <a:gd name="connsiteY1" fmla="*/ 0 h 640080"/>
                <a:gd name="connsiteX2" fmla="*/ 914400 w 914400"/>
                <a:gd name="connsiteY2" fmla="*/ 320040 h 640080"/>
                <a:gd name="connsiteX3" fmla="*/ 594360 w 914400"/>
                <a:gd name="connsiteY3" fmla="*/ 640080 h 640080"/>
                <a:gd name="connsiteX4" fmla="*/ 0 w 914400"/>
                <a:gd name="connsiteY4" fmla="*/ 640080 h 640080"/>
                <a:gd name="connsiteX5" fmla="*/ 320040 w 914400"/>
                <a:gd name="connsiteY5" fmla="*/ 320040 h 640080"/>
                <a:gd name="connsiteX6" fmla="*/ 0 w 914400"/>
                <a:gd name="connsiteY6" fmla="*/ 0 h 640080"/>
                <a:gd name="connsiteX0" fmla="*/ 0 w 914400"/>
                <a:gd name="connsiteY0" fmla="*/ 0 h 640080"/>
                <a:gd name="connsiteX1" fmla="*/ 910883 w 914400"/>
                <a:gd name="connsiteY1" fmla="*/ 0 h 640080"/>
                <a:gd name="connsiteX2" fmla="*/ 914400 w 914400"/>
                <a:gd name="connsiteY2" fmla="*/ 320040 h 640080"/>
                <a:gd name="connsiteX3" fmla="*/ 910883 w 914400"/>
                <a:gd name="connsiteY3" fmla="*/ 640080 h 640080"/>
                <a:gd name="connsiteX4" fmla="*/ 0 w 914400"/>
                <a:gd name="connsiteY4" fmla="*/ 640080 h 640080"/>
                <a:gd name="connsiteX5" fmla="*/ 320040 w 914400"/>
                <a:gd name="connsiteY5" fmla="*/ 320040 h 640080"/>
                <a:gd name="connsiteX6" fmla="*/ 0 w 914400"/>
                <a:gd name="connsiteY6" fmla="*/ 0 h 640080"/>
                <a:gd name="connsiteX0" fmla="*/ 0 w 914400"/>
                <a:gd name="connsiteY0" fmla="*/ 0 h 640080"/>
                <a:gd name="connsiteX1" fmla="*/ 910883 w 914400"/>
                <a:gd name="connsiteY1" fmla="*/ 0 h 640080"/>
                <a:gd name="connsiteX2" fmla="*/ 914400 w 914400"/>
                <a:gd name="connsiteY2" fmla="*/ 320040 h 640080"/>
                <a:gd name="connsiteX3" fmla="*/ 910883 w 914400"/>
                <a:gd name="connsiteY3" fmla="*/ 640080 h 640080"/>
                <a:gd name="connsiteX4" fmla="*/ 0 w 914400"/>
                <a:gd name="connsiteY4" fmla="*/ 640080 h 640080"/>
                <a:gd name="connsiteX5" fmla="*/ 188156 w 914400"/>
                <a:gd name="connsiteY5" fmla="*/ 320040 h 640080"/>
                <a:gd name="connsiteX6" fmla="*/ 0 w 914400"/>
                <a:gd name="connsiteY6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640080">
                  <a:moveTo>
                    <a:pt x="0" y="0"/>
                  </a:moveTo>
                  <a:lnTo>
                    <a:pt x="910883" y="0"/>
                  </a:lnTo>
                  <a:cubicBezTo>
                    <a:pt x="912055" y="106680"/>
                    <a:pt x="913228" y="213360"/>
                    <a:pt x="914400" y="320040"/>
                  </a:cubicBezTo>
                  <a:cubicBezTo>
                    <a:pt x="913228" y="426720"/>
                    <a:pt x="912055" y="533400"/>
                    <a:pt x="910883" y="640080"/>
                  </a:cubicBezTo>
                  <a:lnTo>
                    <a:pt x="0" y="640080"/>
                  </a:lnTo>
                  <a:lnTo>
                    <a:pt x="188156" y="32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Notched Right 23">
              <a:extLst>
                <a:ext uri="{FF2B5EF4-FFF2-40B4-BE49-F238E27FC236}">
                  <a16:creationId xmlns:a16="http://schemas.microsoft.com/office/drawing/2014/main" id="{6839E4DC-AC47-6ECD-412E-B422AD418F98}"/>
                </a:ext>
              </a:extLst>
            </p:cNvPr>
            <p:cNvSpPr/>
            <p:nvPr/>
          </p:nvSpPr>
          <p:spPr>
            <a:xfrm>
              <a:off x="4974891" y="5387659"/>
              <a:ext cx="636186" cy="734063"/>
            </a:xfrm>
            <a:prstGeom prst="notchedRightArrow">
              <a:avLst>
                <a:gd name="adj1" fmla="val 70150"/>
                <a:gd name="adj2" fmla="val 305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6FBB38-02EE-0A30-7352-944DAB7B8A05}"/>
              </a:ext>
            </a:extLst>
          </p:cNvPr>
          <p:cNvSpPr txBox="1"/>
          <p:nvPr/>
        </p:nvSpPr>
        <p:spPr>
          <a:xfrm>
            <a:off x="2998477" y="4851598"/>
            <a:ext cx="160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Graph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BB79562-83A7-E04F-CCCF-C149A00B2190}"/>
              </a:ext>
            </a:extLst>
          </p:cNvPr>
          <p:cNvSpPr/>
          <p:nvPr/>
        </p:nvSpPr>
        <p:spPr>
          <a:xfrm>
            <a:off x="8477761" y="3429000"/>
            <a:ext cx="510989" cy="636474"/>
          </a:xfrm>
          <a:prstGeom prst="chevron">
            <a:avLst>
              <a:gd name="adj" fmla="val 3596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58B4A8F-1D69-E21C-DB9D-6DCB2F9426F4}"/>
              </a:ext>
            </a:extLst>
          </p:cNvPr>
          <p:cNvSpPr/>
          <p:nvPr/>
        </p:nvSpPr>
        <p:spPr>
          <a:xfrm>
            <a:off x="3428116" y="5287033"/>
            <a:ext cx="510989" cy="636474"/>
          </a:xfrm>
          <a:prstGeom prst="chevron">
            <a:avLst>
              <a:gd name="adj" fmla="val 35965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0FF37738-E99D-7370-EB79-1D01F63A2CAA}"/>
              </a:ext>
            </a:extLst>
          </p:cNvPr>
          <p:cNvSpPr/>
          <p:nvPr/>
        </p:nvSpPr>
        <p:spPr>
          <a:xfrm>
            <a:off x="3834675" y="5236434"/>
            <a:ext cx="914400" cy="734063"/>
          </a:xfrm>
          <a:prstGeom prst="notchedRightArrow">
            <a:avLst>
              <a:gd name="adj1" fmla="val 70150"/>
              <a:gd name="adj2" fmla="val 30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32DE5-DA15-0210-BA64-3EA809162BB3}"/>
              </a:ext>
            </a:extLst>
          </p:cNvPr>
          <p:cNvSpPr txBox="1"/>
          <p:nvPr/>
        </p:nvSpPr>
        <p:spPr>
          <a:xfrm>
            <a:off x="9293444" y="3419143"/>
            <a:ext cx="201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Reactive Conductor</a:t>
            </a:r>
          </a:p>
          <a:p>
            <a:pPr algn="ctr"/>
            <a:r>
              <a:rPr lang="en-US" dirty="0"/>
              <a:t>(intermediary)</a:t>
            </a:r>
          </a:p>
        </p:txBody>
      </p:sp>
    </p:spTree>
    <p:extLst>
      <p:ext uri="{BB962C8B-B14F-4D97-AF65-F5344CB8AC3E}">
        <p14:creationId xmlns:p14="http://schemas.microsoft.com/office/powerpoint/2010/main" val="369145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550066" y="1690688"/>
            <a:ext cx="10515600" cy="15536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observe(x, env =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parent.frame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quoted = FALSE, ..., label = NULL, </a:t>
            </a:r>
          </a:p>
          <a:p>
            <a:pPr lvl="3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suspended = FALSE, priority = 0, domain =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getDefaultReactiveDomain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autoDestroy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TRUE, ..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stacktraceon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 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observe({…})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5C6A9-C4FB-C84C-6146-7C5916B2BB63}"/>
              </a:ext>
            </a:extLst>
          </p:cNvPr>
          <p:cNvSpPr txBox="1"/>
          <p:nvPr/>
        </p:nvSpPr>
        <p:spPr>
          <a:xfrm>
            <a:off x="2784100" y="3244334"/>
            <a:ext cx="557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observe() -&gt; Reactive environment if doesn’t need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E66B0-80B5-9E48-1C39-B4C3B849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9628" y="3450138"/>
            <a:ext cx="5572744" cy="3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E43FC-9C67-1FFB-BA13-58DFC8A37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0" y="1319763"/>
            <a:ext cx="7223760" cy="53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observeEvent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550066" y="1557954"/>
            <a:ext cx="10515600" cy="9640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 </a:t>
            </a:r>
          </a:p>
          <a:p>
            <a:pPr lvl="1"/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observeEvent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({…})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5C6A9-C4FB-C84C-6146-7C5916B2BB63}"/>
              </a:ext>
            </a:extLst>
          </p:cNvPr>
          <p:cNvSpPr txBox="1"/>
          <p:nvPr/>
        </p:nvSpPr>
        <p:spPr>
          <a:xfrm>
            <a:off x="2214200" y="2536724"/>
            <a:ext cx="776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observeEvent</a:t>
            </a:r>
            <a:r>
              <a:rPr lang="en-US" dirty="0"/>
              <a:t>() -&gt; Reactive environment triggered event and doesn’t need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944AF-6789-BF45-3141-A5CBBE58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186" y="2834633"/>
            <a:ext cx="6309360" cy="40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2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reactive()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79539" y="1558808"/>
            <a:ext cx="5879635" cy="14497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reactive_name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reactive({…})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inside server</a:t>
            </a:r>
          </a:p>
          <a:p>
            <a:pPr lvl="1"/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reactive_name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E0B06-3856-B7D9-FCBA-B52956537BF2}"/>
              </a:ext>
            </a:extLst>
          </p:cNvPr>
          <p:cNvSpPr txBox="1"/>
          <p:nvPr/>
        </p:nvSpPr>
        <p:spPr>
          <a:xfrm>
            <a:off x="79539" y="3513868"/>
            <a:ext cx="588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reactive() -&gt; Reactive environment if need output of process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B25C16-EDFF-7534-A18F-64AD0FEA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173" y="1410343"/>
            <a:ext cx="6307073" cy="49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2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eventReactive</a:t>
            </a:r>
            <a:r>
              <a:rPr lang="en-US" dirty="0"/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30979" y="1690688"/>
            <a:ext cx="5876533" cy="17279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reactive_name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eventReactive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({…})</a:t>
            </a:r>
          </a:p>
          <a:p>
            <a:pPr lvl="1"/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inside server</a:t>
            </a:r>
          </a:p>
          <a:p>
            <a:pPr lvl="1"/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reactive_name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2551" y="1594049"/>
            <a:ext cx="6234197" cy="5053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BCA365-4645-8808-25B6-2BD42A13F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249" y="3559859"/>
            <a:ext cx="2874708" cy="32147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21FD1-7A15-19B0-57BC-C3E1C164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546"/>
            <a:ext cx="4114800" cy="365125"/>
          </a:xfrm>
        </p:spPr>
        <p:txBody>
          <a:bodyPr/>
          <a:lstStyle/>
          <a:p>
            <a:r>
              <a:rPr lang="en-US" dirty="0"/>
              <a:t>p3s15</a:t>
            </a:r>
          </a:p>
        </p:txBody>
      </p:sp>
    </p:spTree>
    <p:extLst>
      <p:ext uri="{BB962C8B-B14F-4D97-AF65-F5344CB8AC3E}">
        <p14:creationId xmlns:p14="http://schemas.microsoft.com/office/powerpoint/2010/main" val="42716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2B16F-1707-92F8-4913-6971AF9C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60" y="1040693"/>
            <a:ext cx="5029200" cy="4776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AB32D7-91F9-6D55-4B28-870FBC703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696" y="1040694"/>
            <a:ext cx="5029200" cy="4776613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83A1184-18DE-0570-8CE2-B481FBCA88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5471" y="4510697"/>
            <a:ext cx="914400" cy="9144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6F01EAA4-C479-69A8-2FB7-2136BFC50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1096" y="4510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54CE29-BDDD-4E1E-987F-76CF4CFDEBE8}"/>
              </a:ext>
            </a:extLst>
          </p:cNvPr>
          <p:cNvSpPr/>
          <p:nvPr/>
        </p:nvSpPr>
        <p:spPr>
          <a:xfrm>
            <a:off x="1098706" y="1451397"/>
            <a:ext cx="9994587" cy="9970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server, inside reactive environment</a:t>
            </a:r>
          </a:p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req(…)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72F8F-F587-EF60-10A6-B0CE2D20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4424" y="2448481"/>
            <a:ext cx="5109375" cy="4491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752948-FD2F-DBF9-1A53-DC44F20C2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17" y="2448481"/>
            <a:ext cx="5299460" cy="44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isolate()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DD42A-35B4-1C93-9D00-24C96CC0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120" y="1386372"/>
            <a:ext cx="8011289" cy="510650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3BDEE9-B0E7-3D6E-E617-7E6B5BFA04BC}"/>
              </a:ext>
            </a:extLst>
          </p:cNvPr>
          <p:cNvSpPr/>
          <p:nvPr/>
        </p:nvSpPr>
        <p:spPr>
          <a:xfrm>
            <a:off x="294910" y="1690688"/>
            <a:ext cx="3751210" cy="17279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isolate()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3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2FF-5247-450C-A5CB-3B40537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Widgets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F3011-BF4A-4AD1-A769-19B26331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DD42A-35B4-1C93-9D00-24C96CC09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1899" y="2402439"/>
            <a:ext cx="8535714" cy="450816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3BDEE9-B0E7-3D6E-E617-7E6B5BFA04BC}"/>
              </a:ext>
            </a:extLst>
          </p:cNvPr>
          <p:cNvSpPr/>
          <p:nvPr/>
        </p:nvSpPr>
        <p:spPr>
          <a:xfrm>
            <a:off x="1623328" y="1381192"/>
            <a:ext cx="8945343" cy="10212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</a:p>
          <a:p>
            <a:pPr lvl="1"/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update&lt;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widgetFunction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&gt;(session, </a:t>
            </a:r>
            <a:r>
              <a:rPr lang="en-US" sz="1600" b="1" i="1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inputId</a:t>
            </a:r>
            <a:r>
              <a:rPr lang="en-US" sz="1600" b="1" i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endParaRPr lang="en-US" sz="16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Syllabus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B231AB-4207-EEE3-D8FE-9947F0F9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11901"/>
              </p:ext>
            </p:extLst>
          </p:nvPr>
        </p:nvGraphicFramePr>
        <p:xfrm>
          <a:off x="871537" y="1570374"/>
          <a:ext cx="10353812" cy="2407920"/>
        </p:xfrm>
        <a:graphic>
          <a:graphicData uri="http://schemas.openxmlformats.org/drawingml/2006/table">
            <a:tbl>
              <a:tblPr/>
              <a:tblGrid>
                <a:gridCol w="913720">
                  <a:extLst>
                    <a:ext uri="{9D8B030D-6E8A-4147-A177-3AD203B41FA5}">
                      <a16:colId xmlns:a16="http://schemas.microsoft.com/office/drawing/2014/main" val="3941579669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4012967430"/>
                    </a:ext>
                  </a:extLst>
                </a:gridCol>
                <a:gridCol w="4894218">
                  <a:extLst>
                    <a:ext uri="{9D8B030D-6E8A-4147-A177-3AD203B41FA5}">
                      <a16:colId xmlns:a16="http://schemas.microsoft.com/office/drawing/2014/main" val="41310229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Pertemuan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Kompetensi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37323"/>
                  </a:ext>
                </a:extLst>
              </a:tr>
              <a:tr h="200025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Mengenal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interaktivitas</a:t>
                      </a:r>
                      <a:r>
                        <a:rPr lang="en-US" dirty="0">
                          <a:effectLst/>
                        </a:rPr>
                        <a:t> dan </a:t>
                      </a:r>
                      <a:r>
                        <a:rPr lang="en-US" dirty="0" err="1">
                          <a:effectLst/>
                        </a:rPr>
                        <a:t>menggunakannya</a:t>
                      </a:r>
                      <a:r>
                        <a:rPr lang="en-US" dirty="0">
                          <a:effectLst/>
                        </a:rPr>
                        <a:t> di </a:t>
                      </a:r>
                      <a:r>
                        <a:rPr lang="en-US" dirty="0" err="1">
                          <a:effectLst/>
                        </a:rPr>
                        <a:t>aplikasi</a:t>
                      </a:r>
                      <a:r>
                        <a:rPr lang="en-US" dirty="0">
                          <a:effectLst/>
                        </a:rPr>
                        <a:t> shiny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>
                          <a:effectLst/>
                        </a:rPr>
                        <a:t>Reactivity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4922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observe()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7510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observeEvent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81581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reactive()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78713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 err="1">
                          <a:effectLst/>
                        </a:rPr>
                        <a:t>eventReactive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97580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req() &amp; isolate()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79258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dirty="0">
                          <a:effectLst/>
                        </a:rPr>
                        <a:t>Update input widgets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79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 Shiny, you express your server logic using reactive programming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7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56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1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844" y="1498008"/>
            <a:ext cx="6091968" cy="34415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12CA8-7752-4C8D-6E2C-D706E19CA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1" y="1497241"/>
            <a:ext cx="6005146" cy="4040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DFFE635-F33E-515E-284D-1BA3CD08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each app do?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B1479FA1-299E-0DAD-7E49-86ABA568A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9674" y="5413528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9D270EFD-6B77-B75C-A79B-E7FFB56F2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8628" y="541352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3CC55E-3680-9612-A63D-CC65CCC28BC1}"/>
              </a:ext>
            </a:extLst>
          </p:cNvPr>
          <p:cNvSpPr txBox="1"/>
          <p:nvPr/>
        </p:nvSpPr>
        <p:spPr>
          <a:xfrm>
            <a:off x="6265925" y="6229107"/>
            <a:ext cx="5479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 in $&lt;-: Can't modify read-only reactive value 'count'</a:t>
            </a:r>
          </a:p>
        </p:txBody>
      </p:sp>
    </p:spTree>
    <p:extLst>
      <p:ext uri="{BB962C8B-B14F-4D97-AF65-F5344CB8AC3E}">
        <p14:creationId xmlns:p14="http://schemas.microsoft.com/office/powerpoint/2010/main" val="10572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731" y="1498008"/>
            <a:ext cx="5595354" cy="3715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12CA8-7752-4C8D-6E2C-D706E19CA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1" y="1478309"/>
            <a:ext cx="6005146" cy="339246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DFFE635-F33E-515E-284D-1BA3CD08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each app do?</a:t>
            </a: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9D270EFD-6B77-B75C-A79B-E7FFB56F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7011" y="508821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3CC55E-3680-9612-A63D-CC65CCC28BC1}"/>
              </a:ext>
            </a:extLst>
          </p:cNvPr>
          <p:cNvSpPr txBox="1"/>
          <p:nvPr/>
        </p:nvSpPr>
        <p:spPr>
          <a:xfrm>
            <a:off x="6264308" y="6032310"/>
            <a:ext cx="5479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 in $: Can't read output 'count'</a:t>
            </a:r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92B2CBA-8534-FB63-3512-C5E6ACF5D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9674" y="508821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E7382-BD66-5B98-2B61-730F545C8386}"/>
              </a:ext>
            </a:extLst>
          </p:cNvPr>
          <p:cNvSpPr txBox="1"/>
          <p:nvPr/>
        </p:nvSpPr>
        <p:spPr>
          <a:xfrm>
            <a:off x="232110" y="5870728"/>
            <a:ext cx="57695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 in </a:t>
            </a:r>
            <a:r>
              <a:rPr lang="en-US" sz="11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input$count</a:t>
            </a:r>
            <a:r>
              <a:rPr lang="en-US" sz="11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</a:p>
          <a:p>
            <a:r>
              <a:rPr lang="en-US" sz="11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Can't access reactive value 'count' outside of reactive consumer.</a:t>
            </a:r>
          </a:p>
          <a:p>
            <a:r>
              <a:rPr lang="en-US" sz="11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ℹ Do you need to wrap inside reactive() or observe()?</a:t>
            </a:r>
          </a:p>
        </p:txBody>
      </p:sp>
    </p:spTree>
    <p:extLst>
      <p:ext uri="{BB962C8B-B14F-4D97-AF65-F5344CB8AC3E}">
        <p14:creationId xmlns:p14="http://schemas.microsoft.com/office/powerpoint/2010/main" val="131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1730" y="1367220"/>
            <a:ext cx="5896292" cy="3915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12CA8-7752-4C8D-6E2C-D706E19CA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347" y="1367220"/>
            <a:ext cx="5896291" cy="391550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DFFE635-F33E-515E-284D-1BA3CD08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each app do?</a:t>
            </a:r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92B2CBA-8534-FB63-3512-C5E6ACF5D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6292" y="5088213"/>
            <a:ext cx="914400" cy="9144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2FB009B5-ABA7-13F7-D5DF-CA41A199D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2583" y="50882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1CF-33F9-43F9-8FCC-6AF452BD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Reactivity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1159-C855-415A-ACE2-626716AE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A31CDA-87C1-6B27-C019-B1A2CFEA8C28}"/>
              </a:ext>
            </a:extLst>
          </p:cNvPr>
          <p:cNvSpPr txBox="1"/>
          <p:nvPr/>
        </p:nvSpPr>
        <p:spPr>
          <a:xfrm>
            <a:off x="1376560" y="2147381"/>
            <a:ext cx="943888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::Big idea in Shiny app</a:t>
            </a:r>
            <a:r>
              <a:rPr lang="en-US" sz="4000" dirty="0"/>
              <a:t>::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You don’t need to tell an output when to update, shiny do it automatically!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4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77DE6C8B-0B0F-C1A6-ACB3-2EE3C989D52D}"/>
              </a:ext>
            </a:extLst>
          </p:cNvPr>
          <p:cNvSpPr/>
          <p:nvPr/>
        </p:nvSpPr>
        <p:spPr>
          <a:xfrm rot="16200000">
            <a:off x="8413217" y="1676519"/>
            <a:ext cx="640080" cy="914400"/>
          </a:xfrm>
          <a:prstGeom prst="flowChartOffpageConnector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980CF-3649-C3A6-D61D-4BD01ED760DB}"/>
              </a:ext>
            </a:extLst>
          </p:cNvPr>
          <p:cNvSpPr txBox="1"/>
          <p:nvPr/>
        </p:nvSpPr>
        <p:spPr>
          <a:xfrm>
            <a:off x="7898765" y="2555838"/>
            <a:ext cx="166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Reactive Source</a:t>
            </a:r>
          </a:p>
          <a:p>
            <a:pPr algn="ctr"/>
            <a:r>
              <a:rPr lang="en-US" dirty="0"/>
              <a:t>(input)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53288-303E-C59F-F5D2-3EA25422222D}"/>
              </a:ext>
            </a:extLst>
          </p:cNvPr>
          <p:cNvSpPr txBox="1"/>
          <p:nvPr/>
        </p:nvSpPr>
        <p:spPr>
          <a:xfrm>
            <a:off x="7793929" y="4088808"/>
            <a:ext cx="187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Reactive Endpoint</a:t>
            </a:r>
          </a:p>
          <a:p>
            <a:pPr algn="ctr"/>
            <a:r>
              <a:rPr lang="en-US" dirty="0"/>
              <a:t>(output)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2216" y="1485845"/>
            <a:ext cx="4984321" cy="3353566"/>
          </a:xfrm>
          <a:prstGeom prst="rect">
            <a:avLst/>
          </a:prstGeom>
        </p:spPr>
      </p:pic>
      <p:sp>
        <p:nvSpPr>
          <p:cNvPr id="23" name="Arrow: Chevron 8">
            <a:extLst>
              <a:ext uri="{FF2B5EF4-FFF2-40B4-BE49-F238E27FC236}">
                <a16:creationId xmlns:a16="http://schemas.microsoft.com/office/drawing/2014/main" id="{24CE26A6-C101-030B-FF78-5395E4EC7053}"/>
              </a:ext>
            </a:extLst>
          </p:cNvPr>
          <p:cNvSpPr/>
          <p:nvPr/>
        </p:nvSpPr>
        <p:spPr>
          <a:xfrm>
            <a:off x="8276057" y="3344003"/>
            <a:ext cx="914400" cy="640080"/>
          </a:xfrm>
          <a:custGeom>
            <a:avLst/>
            <a:gdLst>
              <a:gd name="connsiteX0" fmla="*/ 0 w 914400"/>
              <a:gd name="connsiteY0" fmla="*/ 0 h 640080"/>
              <a:gd name="connsiteX1" fmla="*/ 594360 w 914400"/>
              <a:gd name="connsiteY1" fmla="*/ 0 h 640080"/>
              <a:gd name="connsiteX2" fmla="*/ 914400 w 914400"/>
              <a:gd name="connsiteY2" fmla="*/ 320040 h 640080"/>
              <a:gd name="connsiteX3" fmla="*/ 594360 w 914400"/>
              <a:gd name="connsiteY3" fmla="*/ 640080 h 640080"/>
              <a:gd name="connsiteX4" fmla="*/ 0 w 914400"/>
              <a:gd name="connsiteY4" fmla="*/ 640080 h 640080"/>
              <a:gd name="connsiteX5" fmla="*/ 320040 w 914400"/>
              <a:gd name="connsiteY5" fmla="*/ 320040 h 640080"/>
              <a:gd name="connsiteX6" fmla="*/ 0 w 914400"/>
              <a:gd name="connsiteY6" fmla="*/ 0 h 640080"/>
              <a:gd name="connsiteX0" fmla="*/ 0 w 914400"/>
              <a:gd name="connsiteY0" fmla="*/ 0 h 640080"/>
              <a:gd name="connsiteX1" fmla="*/ 910883 w 914400"/>
              <a:gd name="connsiteY1" fmla="*/ 0 h 640080"/>
              <a:gd name="connsiteX2" fmla="*/ 914400 w 914400"/>
              <a:gd name="connsiteY2" fmla="*/ 320040 h 640080"/>
              <a:gd name="connsiteX3" fmla="*/ 594360 w 914400"/>
              <a:gd name="connsiteY3" fmla="*/ 640080 h 640080"/>
              <a:gd name="connsiteX4" fmla="*/ 0 w 914400"/>
              <a:gd name="connsiteY4" fmla="*/ 640080 h 640080"/>
              <a:gd name="connsiteX5" fmla="*/ 320040 w 914400"/>
              <a:gd name="connsiteY5" fmla="*/ 320040 h 640080"/>
              <a:gd name="connsiteX6" fmla="*/ 0 w 914400"/>
              <a:gd name="connsiteY6" fmla="*/ 0 h 640080"/>
              <a:gd name="connsiteX0" fmla="*/ 0 w 914400"/>
              <a:gd name="connsiteY0" fmla="*/ 0 h 640080"/>
              <a:gd name="connsiteX1" fmla="*/ 910883 w 914400"/>
              <a:gd name="connsiteY1" fmla="*/ 0 h 640080"/>
              <a:gd name="connsiteX2" fmla="*/ 914400 w 914400"/>
              <a:gd name="connsiteY2" fmla="*/ 320040 h 640080"/>
              <a:gd name="connsiteX3" fmla="*/ 910883 w 914400"/>
              <a:gd name="connsiteY3" fmla="*/ 640080 h 640080"/>
              <a:gd name="connsiteX4" fmla="*/ 0 w 914400"/>
              <a:gd name="connsiteY4" fmla="*/ 640080 h 640080"/>
              <a:gd name="connsiteX5" fmla="*/ 320040 w 914400"/>
              <a:gd name="connsiteY5" fmla="*/ 320040 h 640080"/>
              <a:gd name="connsiteX6" fmla="*/ 0 w 914400"/>
              <a:gd name="connsiteY6" fmla="*/ 0 h 640080"/>
              <a:gd name="connsiteX0" fmla="*/ 0 w 914400"/>
              <a:gd name="connsiteY0" fmla="*/ 0 h 640080"/>
              <a:gd name="connsiteX1" fmla="*/ 910883 w 914400"/>
              <a:gd name="connsiteY1" fmla="*/ 0 h 640080"/>
              <a:gd name="connsiteX2" fmla="*/ 914400 w 914400"/>
              <a:gd name="connsiteY2" fmla="*/ 320040 h 640080"/>
              <a:gd name="connsiteX3" fmla="*/ 910883 w 914400"/>
              <a:gd name="connsiteY3" fmla="*/ 640080 h 640080"/>
              <a:gd name="connsiteX4" fmla="*/ 0 w 914400"/>
              <a:gd name="connsiteY4" fmla="*/ 640080 h 640080"/>
              <a:gd name="connsiteX5" fmla="*/ 188156 w 914400"/>
              <a:gd name="connsiteY5" fmla="*/ 320040 h 640080"/>
              <a:gd name="connsiteX6" fmla="*/ 0 w 914400"/>
              <a:gd name="connsiteY6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" h="640080">
                <a:moveTo>
                  <a:pt x="0" y="0"/>
                </a:moveTo>
                <a:lnTo>
                  <a:pt x="910883" y="0"/>
                </a:lnTo>
                <a:cubicBezTo>
                  <a:pt x="912055" y="106680"/>
                  <a:pt x="913228" y="213360"/>
                  <a:pt x="914400" y="320040"/>
                </a:cubicBezTo>
                <a:cubicBezTo>
                  <a:pt x="913228" y="426720"/>
                  <a:pt x="912055" y="533400"/>
                  <a:pt x="910883" y="640080"/>
                </a:cubicBezTo>
                <a:lnTo>
                  <a:pt x="0" y="640080"/>
                </a:lnTo>
                <a:lnTo>
                  <a:pt x="188156" y="3200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79558E-0F1F-AA3E-ECAD-21F61F527E1B}"/>
              </a:ext>
            </a:extLst>
          </p:cNvPr>
          <p:cNvGrpSpPr/>
          <p:nvPr/>
        </p:nvGrpSpPr>
        <p:grpSpPr>
          <a:xfrm>
            <a:off x="2894312" y="5372155"/>
            <a:ext cx="3480881" cy="734063"/>
            <a:chOff x="4130614" y="5387659"/>
            <a:chExt cx="3480881" cy="734063"/>
          </a:xfrm>
        </p:grpSpPr>
        <p:sp>
          <p:nvSpPr>
            <p:cNvPr id="20" name="Flowchart: Off-page Connector 19">
              <a:extLst>
                <a:ext uri="{FF2B5EF4-FFF2-40B4-BE49-F238E27FC236}">
                  <a16:creationId xmlns:a16="http://schemas.microsoft.com/office/drawing/2014/main" id="{F5892A03-80DB-644B-8993-41845CFEA352}"/>
                </a:ext>
              </a:extLst>
            </p:cNvPr>
            <p:cNvSpPr/>
            <p:nvPr/>
          </p:nvSpPr>
          <p:spPr>
            <a:xfrm rot="16200000">
              <a:off x="4267774" y="5297492"/>
              <a:ext cx="640080" cy="914400"/>
            </a:xfrm>
            <a:prstGeom prst="flowChartOffpageConnector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Chevron 8">
              <a:extLst>
                <a:ext uri="{FF2B5EF4-FFF2-40B4-BE49-F238E27FC236}">
                  <a16:creationId xmlns:a16="http://schemas.microsoft.com/office/drawing/2014/main" id="{4DD4427D-ECFB-D276-F89C-6B636A35FA58}"/>
                </a:ext>
              </a:extLst>
            </p:cNvPr>
            <p:cNvSpPr/>
            <p:nvPr/>
          </p:nvSpPr>
          <p:spPr>
            <a:xfrm>
              <a:off x="6697095" y="5434652"/>
              <a:ext cx="914400" cy="640080"/>
            </a:xfrm>
            <a:custGeom>
              <a:avLst/>
              <a:gdLst>
                <a:gd name="connsiteX0" fmla="*/ 0 w 914400"/>
                <a:gd name="connsiteY0" fmla="*/ 0 h 640080"/>
                <a:gd name="connsiteX1" fmla="*/ 594360 w 914400"/>
                <a:gd name="connsiteY1" fmla="*/ 0 h 640080"/>
                <a:gd name="connsiteX2" fmla="*/ 914400 w 914400"/>
                <a:gd name="connsiteY2" fmla="*/ 320040 h 640080"/>
                <a:gd name="connsiteX3" fmla="*/ 594360 w 914400"/>
                <a:gd name="connsiteY3" fmla="*/ 640080 h 640080"/>
                <a:gd name="connsiteX4" fmla="*/ 0 w 914400"/>
                <a:gd name="connsiteY4" fmla="*/ 640080 h 640080"/>
                <a:gd name="connsiteX5" fmla="*/ 320040 w 914400"/>
                <a:gd name="connsiteY5" fmla="*/ 320040 h 640080"/>
                <a:gd name="connsiteX6" fmla="*/ 0 w 914400"/>
                <a:gd name="connsiteY6" fmla="*/ 0 h 640080"/>
                <a:gd name="connsiteX0" fmla="*/ 0 w 914400"/>
                <a:gd name="connsiteY0" fmla="*/ 0 h 640080"/>
                <a:gd name="connsiteX1" fmla="*/ 910883 w 914400"/>
                <a:gd name="connsiteY1" fmla="*/ 0 h 640080"/>
                <a:gd name="connsiteX2" fmla="*/ 914400 w 914400"/>
                <a:gd name="connsiteY2" fmla="*/ 320040 h 640080"/>
                <a:gd name="connsiteX3" fmla="*/ 594360 w 914400"/>
                <a:gd name="connsiteY3" fmla="*/ 640080 h 640080"/>
                <a:gd name="connsiteX4" fmla="*/ 0 w 914400"/>
                <a:gd name="connsiteY4" fmla="*/ 640080 h 640080"/>
                <a:gd name="connsiteX5" fmla="*/ 320040 w 914400"/>
                <a:gd name="connsiteY5" fmla="*/ 320040 h 640080"/>
                <a:gd name="connsiteX6" fmla="*/ 0 w 914400"/>
                <a:gd name="connsiteY6" fmla="*/ 0 h 640080"/>
                <a:gd name="connsiteX0" fmla="*/ 0 w 914400"/>
                <a:gd name="connsiteY0" fmla="*/ 0 h 640080"/>
                <a:gd name="connsiteX1" fmla="*/ 910883 w 914400"/>
                <a:gd name="connsiteY1" fmla="*/ 0 h 640080"/>
                <a:gd name="connsiteX2" fmla="*/ 914400 w 914400"/>
                <a:gd name="connsiteY2" fmla="*/ 320040 h 640080"/>
                <a:gd name="connsiteX3" fmla="*/ 910883 w 914400"/>
                <a:gd name="connsiteY3" fmla="*/ 640080 h 640080"/>
                <a:gd name="connsiteX4" fmla="*/ 0 w 914400"/>
                <a:gd name="connsiteY4" fmla="*/ 640080 h 640080"/>
                <a:gd name="connsiteX5" fmla="*/ 320040 w 914400"/>
                <a:gd name="connsiteY5" fmla="*/ 320040 h 640080"/>
                <a:gd name="connsiteX6" fmla="*/ 0 w 914400"/>
                <a:gd name="connsiteY6" fmla="*/ 0 h 640080"/>
                <a:gd name="connsiteX0" fmla="*/ 0 w 914400"/>
                <a:gd name="connsiteY0" fmla="*/ 0 h 640080"/>
                <a:gd name="connsiteX1" fmla="*/ 910883 w 914400"/>
                <a:gd name="connsiteY1" fmla="*/ 0 h 640080"/>
                <a:gd name="connsiteX2" fmla="*/ 914400 w 914400"/>
                <a:gd name="connsiteY2" fmla="*/ 320040 h 640080"/>
                <a:gd name="connsiteX3" fmla="*/ 910883 w 914400"/>
                <a:gd name="connsiteY3" fmla="*/ 640080 h 640080"/>
                <a:gd name="connsiteX4" fmla="*/ 0 w 914400"/>
                <a:gd name="connsiteY4" fmla="*/ 640080 h 640080"/>
                <a:gd name="connsiteX5" fmla="*/ 188156 w 914400"/>
                <a:gd name="connsiteY5" fmla="*/ 320040 h 640080"/>
                <a:gd name="connsiteX6" fmla="*/ 0 w 914400"/>
                <a:gd name="connsiteY6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640080">
                  <a:moveTo>
                    <a:pt x="0" y="0"/>
                  </a:moveTo>
                  <a:lnTo>
                    <a:pt x="910883" y="0"/>
                  </a:lnTo>
                  <a:cubicBezTo>
                    <a:pt x="912055" y="106680"/>
                    <a:pt x="913228" y="213360"/>
                    <a:pt x="914400" y="320040"/>
                  </a:cubicBezTo>
                  <a:cubicBezTo>
                    <a:pt x="913228" y="426720"/>
                    <a:pt x="912055" y="533400"/>
                    <a:pt x="910883" y="640080"/>
                  </a:cubicBezTo>
                  <a:lnTo>
                    <a:pt x="0" y="640080"/>
                  </a:lnTo>
                  <a:lnTo>
                    <a:pt x="188156" y="32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Notched Right 23">
              <a:extLst>
                <a:ext uri="{FF2B5EF4-FFF2-40B4-BE49-F238E27FC236}">
                  <a16:creationId xmlns:a16="http://schemas.microsoft.com/office/drawing/2014/main" id="{6839E4DC-AC47-6ECD-412E-B422AD418F98}"/>
                </a:ext>
              </a:extLst>
            </p:cNvPr>
            <p:cNvSpPr/>
            <p:nvPr/>
          </p:nvSpPr>
          <p:spPr>
            <a:xfrm>
              <a:off x="4974891" y="5387659"/>
              <a:ext cx="1845080" cy="734063"/>
            </a:xfrm>
            <a:prstGeom prst="notchedRightArrow">
              <a:avLst>
                <a:gd name="adj1" fmla="val 70150"/>
                <a:gd name="adj2" fmla="val 305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6FBB38-02EE-0A30-7352-944DAB7B8A05}"/>
              </a:ext>
            </a:extLst>
          </p:cNvPr>
          <p:cNvSpPr txBox="1"/>
          <p:nvPr/>
        </p:nvSpPr>
        <p:spPr>
          <a:xfrm>
            <a:off x="3832193" y="4987319"/>
            <a:ext cx="160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Reactive Graph</a:t>
            </a:r>
          </a:p>
        </p:txBody>
      </p:sp>
    </p:spTree>
    <p:extLst>
      <p:ext uri="{BB962C8B-B14F-4D97-AF65-F5344CB8AC3E}">
        <p14:creationId xmlns:p14="http://schemas.microsoft.com/office/powerpoint/2010/main" val="198096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922-783E-4A85-9718-833DC90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F26DA-0B88-4893-B0B0-5042EFD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A83B9D-DABE-B56A-D14F-C0497A5D0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6" y="1293544"/>
            <a:ext cx="5887372" cy="4591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9AA554-B1EA-F6E8-BB52-2C3BB655AB88}"/>
              </a:ext>
            </a:extLst>
          </p:cNvPr>
          <p:cNvSpPr txBox="1"/>
          <p:nvPr/>
        </p:nvSpPr>
        <p:spPr>
          <a:xfrm>
            <a:off x="1906241" y="5885388"/>
            <a:ext cx="877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 in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input$count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Can't access reactive value 'count' outside of reactive consumer.</a:t>
            </a:r>
          </a:p>
          <a:p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ℹ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Do you need to wrap inside reactive() or observe()?</a:t>
            </a:r>
          </a:p>
        </p:txBody>
      </p:sp>
    </p:spTree>
    <p:extLst>
      <p:ext uri="{BB962C8B-B14F-4D97-AF65-F5344CB8AC3E}">
        <p14:creationId xmlns:p14="http://schemas.microsoft.com/office/powerpoint/2010/main" val="12802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10928</TotalTime>
  <Words>401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Cascadia Code</vt:lpstr>
      <vt:lpstr>Courier New</vt:lpstr>
      <vt:lpstr>Office Theme</vt:lpstr>
      <vt:lpstr>1_Office Theme</vt:lpstr>
      <vt:lpstr>Build Interactive Web App with R &amp; Shiny</vt:lpstr>
      <vt:lpstr>Syllabus</vt:lpstr>
      <vt:lpstr>Reactivity</vt:lpstr>
      <vt:lpstr>What does each app do?</vt:lpstr>
      <vt:lpstr>What does each app do?</vt:lpstr>
      <vt:lpstr>What does each app do?</vt:lpstr>
      <vt:lpstr>Reactivity</vt:lpstr>
      <vt:lpstr>Reactivity</vt:lpstr>
      <vt:lpstr>Reactivity</vt:lpstr>
      <vt:lpstr>Reactivity</vt:lpstr>
      <vt:lpstr>The observe()</vt:lpstr>
      <vt:lpstr>The observe()</vt:lpstr>
      <vt:lpstr>The observeEvent()</vt:lpstr>
      <vt:lpstr>The reactive()</vt:lpstr>
      <vt:lpstr>eventReactive() </vt:lpstr>
      <vt:lpstr>PowerPoint Presentation</vt:lpstr>
      <vt:lpstr>The req()</vt:lpstr>
      <vt:lpstr>The isolate()</vt:lpstr>
      <vt:lpstr>Update Widgets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aephidayatuloh</cp:lastModifiedBy>
  <cp:revision>257</cp:revision>
  <dcterms:created xsi:type="dcterms:W3CDTF">2017-09-09T03:53:51Z</dcterms:created>
  <dcterms:modified xsi:type="dcterms:W3CDTF">2022-09-01T18:12:08Z</dcterms:modified>
</cp:coreProperties>
</file>