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0" r:id="rId3"/>
    <p:sldId id="342" r:id="rId4"/>
    <p:sldId id="309" r:id="rId5"/>
    <p:sldId id="267" r:id="rId6"/>
    <p:sldId id="343" r:id="rId7"/>
    <p:sldId id="310" r:id="rId8"/>
    <p:sldId id="311" r:id="rId9"/>
    <p:sldId id="312" r:id="rId10"/>
    <p:sldId id="317" r:id="rId11"/>
    <p:sldId id="344" r:id="rId12"/>
    <p:sldId id="315" r:id="rId13"/>
    <p:sldId id="316" r:id="rId14"/>
    <p:sldId id="313" r:id="rId15"/>
    <p:sldId id="314" r:id="rId16"/>
    <p:sldId id="318" r:id="rId17"/>
    <p:sldId id="345" r:id="rId18"/>
    <p:sldId id="346" r:id="rId19"/>
    <p:sldId id="347" r:id="rId20"/>
    <p:sldId id="348" r:id="rId21"/>
    <p:sldId id="349" r:id="rId22"/>
    <p:sldId id="323" r:id="rId23"/>
    <p:sldId id="263" r:id="rId24"/>
    <p:sldId id="269" r:id="rId25"/>
    <p:sldId id="350" r:id="rId26"/>
    <p:sldId id="351" r:id="rId27"/>
    <p:sldId id="352" r:id="rId28"/>
    <p:sldId id="353" r:id="rId29"/>
    <p:sldId id="354" r:id="rId30"/>
    <p:sldId id="355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B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5B3825-E974-475B-AF77-048ADC65483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EE59066-1651-4DC7-9E08-B1031C5F08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can use widgets as input for the interactivity</a:t>
          </a:r>
        </a:p>
      </dgm:t>
    </dgm:pt>
    <dgm:pt modelId="{EB720532-9984-463B-A233-D88EF26C2A07}" type="parTrans" cxnId="{9DD4F751-EBF7-4913-A4AF-BA3FFC260AC6}">
      <dgm:prSet/>
      <dgm:spPr/>
      <dgm:t>
        <a:bodyPr/>
        <a:lstStyle/>
        <a:p>
          <a:endParaRPr lang="en-US"/>
        </a:p>
      </dgm:t>
    </dgm:pt>
    <dgm:pt modelId="{38DC4B89-71F0-42B3-9180-39CB441549A7}" type="sibTrans" cxnId="{9DD4F751-EBF7-4913-A4AF-BA3FFC260AC6}">
      <dgm:prSet/>
      <dgm:spPr/>
      <dgm:t>
        <a:bodyPr/>
        <a:lstStyle/>
        <a:p>
          <a:endParaRPr lang="en-US"/>
        </a:p>
      </dgm:t>
    </dgm:pt>
    <dgm:pt modelId="{E9FD1E41-EE65-4510-AA12-50F6D7C083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different </a:t>
          </a:r>
          <a:r>
            <a:rPr lang="en-US" dirty="0" err="1"/>
            <a:t>inputId</a:t>
          </a:r>
          <a:r>
            <a:rPr lang="en-US" dirty="0"/>
            <a:t> for each widgets and use input$&lt;</a:t>
          </a:r>
          <a:r>
            <a:rPr lang="en-US" dirty="0" err="1"/>
            <a:t>inputId</a:t>
          </a:r>
          <a:r>
            <a:rPr lang="en-US" dirty="0"/>
            <a:t>&gt; in server to get it’s value</a:t>
          </a:r>
        </a:p>
      </dgm:t>
    </dgm:pt>
    <dgm:pt modelId="{89A5563A-189C-4263-8AA4-96743B762E7F}" type="parTrans" cxnId="{7F29B7A3-EBA6-4F19-B1B2-F288DEFABBFA}">
      <dgm:prSet/>
      <dgm:spPr/>
      <dgm:t>
        <a:bodyPr/>
        <a:lstStyle/>
        <a:p>
          <a:endParaRPr lang="en-US"/>
        </a:p>
      </dgm:t>
    </dgm:pt>
    <dgm:pt modelId="{C64A57D2-5B98-43BD-A4A8-6B166B0D86A4}" type="sibTrans" cxnId="{7F29B7A3-EBA6-4F19-B1B2-F288DEFABBFA}">
      <dgm:prSet/>
      <dgm:spPr/>
      <dgm:t>
        <a:bodyPr/>
        <a:lstStyle/>
        <a:p>
          <a:endParaRPr lang="en-US"/>
        </a:p>
      </dgm:t>
    </dgm:pt>
    <dgm:pt modelId="{9F1EF600-5599-4408-B7BE-07A64189C4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render*() in server to process and create the output</a:t>
          </a:r>
        </a:p>
      </dgm:t>
    </dgm:pt>
    <dgm:pt modelId="{B0DCFBAB-C13E-4F37-96DF-984BE27C557C}" type="parTrans" cxnId="{F33931E4-50B7-4E0F-A69E-5B7D180457C6}">
      <dgm:prSet/>
      <dgm:spPr/>
      <dgm:t>
        <a:bodyPr/>
        <a:lstStyle/>
        <a:p>
          <a:endParaRPr lang="en-US"/>
        </a:p>
      </dgm:t>
    </dgm:pt>
    <dgm:pt modelId="{8542D1A5-C2DE-46A9-8CB5-D24DD349EE5C}" type="sibTrans" cxnId="{F33931E4-50B7-4E0F-A69E-5B7D180457C6}">
      <dgm:prSet/>
      <dgm:spPr/>
      <dgm:t>
        <a:bodyPr/>
        <a:lstStyle/>
        <a:p>
          <a:endParaRPr lang="en-US"/>
        </a:p>
      </dgm:t>
    </dgm:pt>
    <dgm:pt modelId="{E63CA6C0-73F8-4CD4-ACDE-7D79318C21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*Output() to display the created output</a:t>
          </a:r>
        </a:p>
      </dgm:t>
    </dgm:pt>
    <dgm:pt modelId="{F83788F6-6DB4-4074-A057-B03AB51EBEA1}" type="parTrans" cxnId="{53E50ECE-732E-4459-A445-45850EE13D94}">
      <dgm:prSet/>
      <dgm:spPr/>
      <dgm:t>
        <a:bodyPr/>
        <a:lstStyle/>
        <a:p>
          <a:endParaRPr lang="en-US"/>
        </a:p>
      </dgm:t>
    </dgm:pt>
    <dgm:pt modelId="{E33662D7-4D43-4C11-8987-3A00104CF4CC}" type="sibTrans" cxnId="{53E50ECE-732E-4459-A445-45850EE13D94}">
      <dgm:prSet/>
      <dgm:spPr/>
      <dgm:t>
        <a:bodyPr/>
        <a:lstStyle/>
        <a:p>
          <a:endParaRPr lang="en-US"/>
        </a:p>
      </dgm:t>
    </dgm:pt>
    <dgm:pt modelId="{11496F83-A05E-485E-A833-0627311ADCAA}" type="pres">
      <dgm:prSet presAssocID="{2E5B3825-E974-475B-AF77-048ADC654836}" presName="linear" presStyleCnt="0">
        <dgm:presLayoutVars>
          <dgm:animLvl val="lvl"/>
          <dgm:resizeHandles val="exact"/>
        </dgm:presLayoutVars>
      </dgm:prSet>
      <dgm:spPr/>
    </dgm:pt>
    <dgm:pt modelId="{F5960045-D398-4EE3-8D3D-376EC47AF0BF}" type="pres">
      <dgm:prSet presAssocID="{8EE59066-1651-4DC7-9E08-B1031C5F089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4127E38-040C-471F-8388-81746DEFB82B}" type="pres">
      <dgm:prSet presAssocID="{38DC4B89-71F0-42B3-9180-39CB441549A7}" presName="spacer" presStyleCnt="0"/>
      <dgm:spPr/>
    </dgm:pt>
    <dgm:pt modelId="{FFCB7014-4987-4F5C-8318-051E70EA58E4}" type="pres">
      <dgm:prSet presAssocID="{E9FD1E41-EE65-4510-AA12-50F6D7C083C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D40FB4C-A587-4192-A4A8-472AEC2DFE89}" type="pres">
      <dgm:prSet presAssocID="{C64A57D2-5B98-43BD-A4A8-6B166B0D86A4}" presName="spacer" presStyleCnt="0"/>
      <dgm:spPr/>
    </dgm:pt>
    <dgm:pt modelId="{2F7057AE-5175-4C00-A7E2-BABB40D0C86D}" type="pres">
      <dgm:prSet presAssocID="{9F1EF600-5599-4408-B7BE-07A64189C4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1B0937-1C77-410B-A12A-52BEB6589E1C}" type="pres">
      <dgm:prSet presAssocID="{8542D1A5-C2DE-46A9-8CB5-D24DD349EE5C}" presName="spacer" presStyleCnt="0"/>
      <dgm:spPr/>
    </dgm:pt>
    <dgm:pt modelId="{CC3F496C-BF71-4ABC-B8B9-CE220107C095}" type="pres">
      <dgm:prSet presAssocID="{E63CA6C0-73F8-4CD4-ACDE-7D79318C21F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BA31703-A0F0-46F6-A4C3-F05A96158A82}" type="presOf" srcId="{2E5B3825-E974-475B-AF77-048ADC654836}" destId="{11496F83-A05E-485E-A833-0627311ADCAA}" srcOrd="0" destOrd="0" presId="urn:microsoft.com/office/officeart/2005/8/layout/vList2"/>
    <dgm:cxn modelId="{B01AA95B-9835-4631-8F64-96EC60168922}" type="presOf" srcId="{E63CA6C0-73F8-4CD4-ACDE-7D79318C21F6}" destId="{CC3F496C-BF71-4ABC-B8B9-CE220107C095}" srcOrd="0" destOrd="0" presId="urn:microsoft.com/office/officeart/2005/8/layout/vList2"/>
    <dgm:cxn modelId="{6E4EF560-134E-447F-93DA-B0F850D3CADE}" type="presOf" srcId="{8EE59066-1651-4DC7-9E08-B1031C5F089A}" destId="{F5960045-D398-4EE3-8D3D-376EC47AF0BF}" srcOrd="0" destOrd="0" presId="urn:microsoft.com/office/officeart/2005/8/layout/vList2"/>
    <dgm:cxn modelId="{2FC1E048-5B4A-4138-BCD8-E1B35528CC72}" type="presOf" srcId="{9F1EF600-5599-4408-B7BE-07A64189C408}" destId="{2F7057AE-5175-4C00-A7E2-BABB40D0C86D}" srcOrd="0" destOrd="0" presId="urn:microsoft.com/office/officeart/2005/8/layout/vList2"/>
    <dgm:cxn modelId="{9DD4F751-EBF7-4913-A4AF-BA3FFC260AC6}" srcId="{2E5B3825-E974-475B-AF77-048ADC654836}" destId="{8EE59066-1651-4DC7-9E08-B1031C5F089A}" srcOrd="0" destOrd="0" parTransId="{EB720532-9984-463B-A233-D88EF26C2A07}" sibTransId="{38DC4B89-71F0-42B3-9180-39CB441549A7}"/>
    <dgm:cxn modelId="{7F29B7A3-EBA6-4F19-B1B2-F288DEFABBFA}" srcId="{2E5B3825-E974-475B-AF77-048ADC654836}" destId="{E9FD1E41-EE65-4510-AA12-50F6D7C083C5}" srcOrd="1" destOrd="0" parTransId="{89A5563A-189C-4263-8AA4-96743B762E7F}" sibTransId="{C64A57D2-5B98-43BD-A4A8-6B166B0D86A4}"/>
    <dgm:cxn modelId="{50943DAA-C481-4C58-B529-832424997ACC}" type="presOf" srcId="{E9FD1E41-EE65-4510-AA12-50F6D7C083C5}" destId="{FFCB7014-4987-4F5C-8318-051E70EA58E4}" srcOrd="0" destOrd="0" presId="urn:microsoft.com/office/officeart/2005/8/layout/vList2"/>
    <dgm:cxn modelId="{53E50ECE-732E-4459-A445-45850EE13D94}" srcId="{2E5B3825-E974-475B-AF77-048ADC654836}" destId="{E63CA6C0-73F8-4CD4-ACDE-7D79318C21F6}" srcOrd="3" destOrd="0" parTransId="{F83788F6-6DB4-4074-A057-B03AB51EBEA1}" sibTransId="{E33662D7-4D43-4C11-8987-3A00104CF4CC}"/>
    <dgm:cxn modelId="{F33931E4-50B7-4E0F-A69E-5B7D180457C6}" srcId="{2E5B3825-E974-475B-AF77-048ADC654836}" destId="{9F1EF600-5599-4408-B7BE-07A64189C408}" srcOrd="2" destOrd="0" parTransId="{B0DCFBAB-C13E-4F37-96DF-984BE27C557C}" sibTransId="{8542D1A5-C2DE-46A9-8CB5-D24DD349EE5C}"/>
    <dgm:cxn modelId="{A8FDFD6E-82A2-4D82-8E1D-B2DA46DBABEC}" type="presParOf" srcId="{11496F83-A05E-485E-A833-0627311ADCAA}" destId="{F5960045-D398-4EE3-8D3D-376EC47AF0BF}" srcOrd="0" destOrd="0" presId="urn:microsoft.com/office/officeart/2005/8/layout/vList2"/>
    <dgm:cxn modelId="{59047CD2-00E5-4B75-94D4-EF4FEB1BE9EE}" type="presParOf" srcId="{11496F83-A05E-485E-A833-0627311ADCAA}" destId="{84127E38-040C-471F-8388-81746DEFB82B}" srcOrd="1" destOrd="0" presId="urn:microsoft.com/office/officeart/2005/8/layout/vList2"/>
    <dgm:cxn modelId="{9F28FF6A-2DCA-4B08-A99C-FF6094A87093}" type="presParOf" srcId="{11496F83-A05E-485E-A833-0627311ADCAA}" destId="{FFCB7014-4987-4F5C-8318-051E70EA58E4}" srcOrd="2" destOrd="0" presId="urn:microsoft.com/office/officeart/2005/8/layout/vList2"/>
    <dgm:cxn modelId="{1D475498-111B-4645-B3C0-18A36C584E57}" type="presParOf" srcId="{11496F83-A05E-485E-A833-0627311ADCAA}" destId="{ED40FB4C-A587-4192-A4A8-472AEC2DFE89}" srcOrd="3" destOrd="0" presId="urn:microsoft.com/office/officeart/2005/8/layout/vList2"/>
    <dgm:cxn modelId="{937C9E38-6261-4751-96A9-EA0309CD2F5D}" type="presParOf" srcId="{11496F83-A05E-485E-A833-0627311ADCAA}" destId="{2F7057AE-5175-4C00-A7E2-BABB40D0C86D}" srcOrd="4" destOrd="0" presId="urn:microsoft.com/office/officeart/2005/8/layout/vList2"/>
    <dgm:cxn modelId="{8A83E5B8-C90E-4183-8B65-1776CD4C9C55}" type="presParOf" srcId="{11496F83-A05E-485E-A833-0627311ADCAA}" destId="{ED1B0937-1C77-410B-A12A-52BEB6589E1C}" srcOrd="5" destOrd="0" presId="urn:microsoft.com/office/officeart/2005/8/layout/vList2"/>
    <dgm:cxn modelId="{60CBAAF9-7F5B-462F-A5B6-0FD6F43F5F01}" type="presParOf" srcId="{11496F83-A05E-485E-A833-0627311ADCAA}" destId="{CC3F496C-BF71-4ABC-B8B9-CE220107C0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60045-D398-4EE3-8D3D-376EC47AF0BF}">
      <dsp:nvSpPr>
        <dsp:cNvPr id="0" name=""/>
        <dsp:cNvSpPr/>
      </dsp:nvSpPr>
      <dsp:spPr>
        <a:xfrm>
          <a:off x="0" y="388810"/>
          <a:ext cx="6478587" cy="11255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We can use widgets as input for the interactivity</a:t>
          </a:r>
        </a:p>
      </dsp:txBody>
      <dsp:txXfrm>
        <a:off x="54944" y="443754"/>
        <a:ext cx="6368699" cy="1015652"/>
      </dsp:txXfrm>
    </dsp:sp>
    <dsp:sp modelId="{FFCB7014-4987-4F5C-8318-051E70EA58E4}">
      <dsp:nvSpPr>
        <dsp:cNvPr id="0" name=""/>
        <dsp:cNvSpPr/>
      </dsp:nvSpPr>
      <dsp:spPr>
        <a:xfrm>
          <a:off x="0" y="1589231"/>
          <a:ext cx="6478587" cy="112554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Use different </a:t>
          </a:r>
          <a:r>
            <a:rPr lang="en-US" sz="2600" kern="1200" dirty="0" err="1"/>
            <a:t>inputId</a:t>
          </a:r>
          <a:r>
            <a:rPr lang="en-US" sz="2600" kern="1200" dirty="0"/>
            <a:t> for each widgets and use input$&lt;</a:t>
          </a:r>
          <a:r>
            <a:rPr lang="en-US" sz="2600" kern="1200" dirty="0" err="1"/>
            <a:t>inputId</a:t>
          </a:r>
          <a:r>
            <a:rPr lang="en-US" sz="2600" kern="1200" dirty="0"/>
            <a:t>&gt; in server to get it’s value</a:t>
          </a:r>
        </a:p>
      </dsp:txBody>
      <dsp:txXfrm>
        <a:off x="54944" y="1644175"/>
        <a:ext cx="6368699" cy="1015652"/>
      </dsp:txXfrm>
    </dsp:sp>
    <dsp:sp modelId="{2F7057AE-5175-4C00-A7E2-BABB40D0C86D}">
      <dsp:nvSpPr>
        <dsp:cNvPr id="0" name=""/>
        <dsp:cNvSpPr/>
      </dsp:nvSpPr>
      <dsp:spPr>
        <a:xfrm>
          <a:off x="0" y="2789651"/>
          <a:ext cx="6478587" cy="112554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Use render*() in server to process and create the output</a:t>
          </a:r>
        </a:p>
      </dsp:txBody>
      <dsp:txXfrm>
        <a:off x="54944" y="2844595"/>
        <a:ext cx="6368699" cy="1015652"/>
      </dsp:txXfrm>
    </dsp:sp>
    <dsp:sp modelId="{CC3F496C-BF71-4ABC-B8B9-CE220107C095}">
      <dsp:nvSpPr>
        <dsp:cNvPr id="0" name=""/>
        <dsp:cNvSpPr/>
      </dsp:nvSpPr>
      <dsp:spPr>
        <a:xfrm>
          <a:off x="0" y="3990071"/>
          <a:ext cx="6478587" cy="11255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Use *Output() to display the created output</a:t>
          </a:r>
        </a:p>
      </dsp:txBody>
      <dsp:txXfrm>
        <a:off x="54944" y="4045015"/>
        <a:ext cx="6368699" cy="1015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8D64-8636-438D-AB4F-6E81021A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4AE-DF88-4A81-933B-4E80B05D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CB87-16F5-474B-B4A6-728CE7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D2D5-5B5E-4498-9E4B-8E3E9DF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E090-3C38-4097-A055-2F88AD7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4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AA87-022D-4474-840D-E277A6E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2055-C58E-4500-B6AA-DE1D1076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9D1C-9D7D-4E54-8875-5F40FDE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ED45-FAF4-433F-8277-C97C408D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881-D0F4-497A-A2BD-EFFB20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EC85-785B-45BB-A900-DFECC1149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A736-E10E-4FF7-B0D1-6EE2FA77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F2D-B26C-4698-829B-6E7A3C9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57D-75F2-4BF1-9627-F7EABC78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85D-807B-4CA5-A7E7-10C5402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5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8D64-8636-438D-AB4F-6E81021A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4AE-DF88-4A81-933B-4E80B05D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CB87-16F5-474B-B4A6-728CE7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D2D5-5B5E-4498-9E4B-8E3E9DF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E090-3C38-4097-A055-2F88AD7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88646AE0-156E-4DB0-9C92-3F84B6736829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FEFD5E0E-9314-4768-8D1A-8CD35143F9F3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alf Frame 22">
            <a:extLst>
              <a:ext uri="{FF2B5EF4-FFF2-40B4-BE49-F238E27FC236}">
                <a16:creationId xmlns:a16="http://schemas.microsoft.com/office/drawing/2014/main" id="{8A602800-857A-4A36-AF16-3B4BC6A38490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Half Frame 24">
            <a:extLst>
              <a:ext uri="{FF2B5EF4-FFF2-40B4-BE49-F238E27FC236}">
                <a16:creationId xmlns:a16="http://schemas.microsoft.com/office/drawing/2014/main" id="{A385265E-6F5D-4B53-953D-AE205E5AC0A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3D1FECEF-6EA3-45AF-B4A3-1BB012381428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CF3E8C91-95FC-44DA-9BE6-8050328B69E5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86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E65E-3EBA-422A-B371-B99E43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4D0-40DF-4E46-8810-4E1258E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9C8F-69C8-40F8-B252-A6D9727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3E2-22F9-46D5-A793-0D94646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CB5E-137A-49A0-BB10-13556FA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05B1772-93A9-431B-8935-B7C383A5242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89F7577D-2CD4-4F4F-BB1B-0D20BBFD7D0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DCDF2177-367D-4A3B-A898-6C56BC1352C5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0BD5972D-C493-44C8-943E-08C3B8221EA6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7015D02A-3F40-4949-AEF3-F4594ADB33C1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9F2BB3E9-6AEC-47DE-8A89-EE1871065646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6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75E98B3-3321-44E4-B93B-3BF23BAE11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6" y="6136"/>
            <a:ext cx="12192000" cy="68457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27D-EF75-44AB-9AFF-62B508C0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70D2-2A8B-4B1E-A39B-DE0E9CD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9960-CB3C-42E1-8F1D-2762D7F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82D95B-4C76-476F-B71A-C65532A8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algn="ctr"/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3AA737-E9A1-4EF1-B8C0-CCF17EE956D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F28-93F5-4C6D-A062-3BF5F748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 b="1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5EF6-AB8B-46EC-9701-24CFAB48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38D8A-A4E4-40E1-9B64-1164700F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69652-986F-4A3A-A45D-EE90941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75A1-0BAB-4B3B-859F-168D17E1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000B-AE17-4634-912D-EA31A520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51F99D35-59F9-4EE7-9AD2-6631FC6329A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0D4A3B12-5061-4781-B409-73212DC19662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FBC02496-EE1C-46B9-B2C5-3926A39D92B4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44DB3219-6A4C-4943-BC5A-7F39A77078F7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2A660D6B-2EF1-4260-B2F5-DD23599F9C10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200EEE73-8928-4CCB-8B3B-074F01B64AF7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CFC-B667-4000-9796-25970D51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4EC-BE1E-4383-80F5-9A709694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42DA-B77E-4E51-8D96-6DB2A35F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6219-800E-42FF-9E86-2970125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9DDA-2C02-4F03-992A-2582D35A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6EDA-96C5-4BA1-99A9-40EB61D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3496E-142C-4366-BE4C-DE1705D7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3F73E-1F5D-4C47-9EC1-1F788B1B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5EC807AF-D40F-42A1-A5A7-1116293CA2D1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5BD5401D-224C-4063-9A31-4ABD786C805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12370927-3162-4EAA-A501-F8B6C0745C7A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DCA497F6-B428-4FD7-9DB1-426CAF3EC3A4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2EF6D139-6BE6-4E8E-80A7-0BE4E9E74861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DAC9CF2E-52C2-4AFD-8B0E-6C6D7CE620B4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08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027-AA2A-4B59-A0F8-318C3D8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39E32-DB36-4491-9C76-0FEA654D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FD0E-E5B8-441D-B30B-5E44C858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2F044-27F5-4373-8BFE-3D81590A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526C4F1C-D16E-4319-870A-738BF20EA10E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EAD9135-78D9-4773-A895-0398B9C2DCAC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EA2735A5-498A-49EC-9303-D428B409FBA6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B3A289C5-395C-4343-928E-3728FB34BA36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9E051A1D-74AC-4E25-9769-5E6EA4A7EA36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E83FF414-7A41-4927-8FDF-F46DF4D7FDDF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65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AAC7B-F992-4738-858F-D44F6E5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3C193-63B4-4267-8D1C-FF0E8E6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8944-1BAA-4CBE-9595-BDE0619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122A5BDA-B420-4CCC-B055-7A9CD0294335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1F30CF5F-582A-4D6B-AE11-644B16013BD5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C8484AEB-A4BE-4456-B0A2-E2DF43B452CE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5174676E-0C18-4C60-A3B9-B473E529BC65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730C86B-B775-47BE-AAFD-B6B09FD548A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64B5C409-474A-4E88-ADF4-329295B0B329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1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8B48-2C23-4B34-8D25-6D12E61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E190-DF25-471E-820A-DB55A760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383-C532-4C95-A3D8-5F873E5F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24CC-98C6-4436-926B-1FFE2AD5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D250-2A88-4B6C-AAF8-1854DB6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688-8AAA-4C8B-B92A-0638360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42ECA73C-D852-4343-B994-B9C77F3BD38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5450D321-1CF9-4485-AA7B-FCDCCAC498E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0FD6F452-DC59-4D47-AAEF-6C752190B075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15F335C2-36F9-48DE-B18C-5922BB64AC2B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0985F494-5DF7-426E-AE8A-34348CC0AC9C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E0FE8374-3CAA-4AA6-98D7-2C5958F6BFC0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E65E-3EBA-422A-B371-B99E43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4D0-40DF-4E46-8810-4E1258E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9C8F-69C8-40F8-B252-A6D9727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3E2-22F9-46D5-A793-0D94646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CB5E-137A-49A0-BB10-13556FA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AB2-13C4-4AA8-AFF6-46AE580E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4DD1-C5A0-4B32-A0F3-C5730FD2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B09B-5180-405B-980C-C5B5DACD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EA71-9A54-44BD-AD81-5A336FC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0D23-E72B-4C71-96FC-C34C356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3871-394D-4A50-B6ED-ADBC29C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6E490DEA-86CB-4AD9-9520-A184A395AE50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DD8E9A5E-3A90-4632-8E19-00BD79E2CD10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FF73CA80-BE55-4DA6-9DFF-229E0F989FC0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3CBF6390-03C4-4AE3-A709-CC33780F5964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FAB272A3-025B-4BAE-B226-DB64624D787A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912B4D4-53F8-4077-B45E-F34995EAFDEE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23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AA87-022D-4474-840D-E277A6E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2055-C58E-4500-B6AA-DE1D1076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9D1C-9D7D-4E54-8875-5F40FDE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ED45-FAF4-433F-8277-C97C408D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881-D0F4-497A-A2BD-EFFB20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2F9FFB72-63F1-4BDF-A6F2-3BB48669C91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2089E7EB-D626-4F8B-BB61-C00393E0C3B8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BD0F9C94-AC3D-4831-BA54-CACB619994A1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75E0C823-50B0-4D32-B033-D3AFD42848A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ADFD2D37-3E9D-4746-8B0F-E7D575BA58E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EA05ED4B-3533-4E60-A3FD-74CB190FAC06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26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EC85-785B-45BB-A900-DFECC1149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A736-E10E-4FF7-B0D1-6EE2FA77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F2D-B26C-4698-829B-6E7A3C9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57D-75F2-4BF1-9627-F7EABC78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85D-807B-4CA5-A7E7-10C5402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2CC02171-C1D1-41CC-A028-71037519C137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BDFD1918-B4AD-4CD3-B204-C049319F55B2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FDAB3E45-C1EE-4002-8DBB-DD3F115DE49B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E6C33B03-38D5-4948-AB5F-FE89583714C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E8FDC9A-9FE7-4C70-82C6-F00DEF3C17E7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8FFAF0FB-1664-4F9F-853D-14D763A75E18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10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41A1-6BD4-44A6-844E-5A03F7E5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62AD-C269-4090-93A4-5FC4CB59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F3BB-BE50-4F1E-AEFD-BE61E516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C972-4FF5-40D1-BDF5-91DBECA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1565-136F-4B9B-80C5-32F9833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5C1760E-60DB-4D02-B399-A0235825F3A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1CF0B77A-2551-4B4B-8233-2D6C58D8052A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1BCF205B-3D7A-4925-A034-26483723043B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7246276F-0596-4E4C-988A-E878E6C6BA30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B0400FC-A988-46E5-AA96-583C0F9CF8B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3F73369D-08C7-445F-83B9-F86C1754349C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319-2533-4937-B606-34B6747C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D71B9-DFF4-45AB-B758-7BD6E456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27D-EF75-44AB-9AFF-62B508C0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70D2-2A8B-4B1E-A39B-DE0E9CD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9960-CB3C-42E1-8F1D-2762D7F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5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F28-93F5-4C6D-A062-3BF5F748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5EF6-AB8B-46EC-9701-24CFAB48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38D8A-A4E4-40E1-9B64-1164700F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69652-986F-4A3A-A45D-EE90941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75A1-0BAB-4B3B-859F-168D17E1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000B-AE17-4634-912D-EA31A520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CFC-B667-4000-9796-25970D51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4EC-BE1E-4383-80F5-9A709694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42DA-B77E-4E51-8D96-6DB2A35F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6219-800E-42FF-9E86-2970125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9DDA-2C02-4F03-992A-2582D35A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6EDA-96C5-4BA1-99A9-40EB61D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3496E-142C-4366-BE4C-DE1705D7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3F73E-1F5D-4C47-9EC1-1F788B1B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1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027-AA2A-4B59-A0F8-318C3D8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39E32-DB36-4491-9C76-0FEA654D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FD0E-E5B8-441D-B30B-5E44C858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2F044-27F5-4373-8BFE-3D81590A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3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AAC7B-F992-4738-858F-D44F6E5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3C193-63B4-4267-8D1C-FF0E8E6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8944-1BAA-4CBE-9595-BDE0619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8B48-2C23-4B34-8D25-6D12E61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E190-DF25-471E-820A-DB55A760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383-C532-4C95-A3D8-5F873E5F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24CC-98C6-4436-926B-1FFE2AD5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D250-2A88-4B6C-AAF8-1854DB6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688-8AAA-4C8B-B92A-0638360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6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AB2-13C4-4AA8-AFF6-46AE580E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4DD1-C5A0-4B32-A0F3-C5730FD2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B09B-5180-405B-980C-C5B5DACD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EA71-9A54-44BD-AD81-5A336FC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0D23-E72B-4C71-96FC-C34C356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3871-394D-4A50-B6ED-ADBC29C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9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43CC-47EA-4CE8-AC75-86FBA21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B5AF-7848-4678-88CA-14371BBC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F205-2C86-4609-A631-4079865C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04DD-3E90-45C4-8DB3-AB9AECE042A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A96-39DD-483F-AC03-4733D777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757E-40E6-4F86-9B05-5A902EA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5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43CC-47EA-4CE8-AC75-86FBA21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B5AF-7848-4678-88CA-14371BBC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F205-2C86-4609-A631-4079865C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04DD-3E90-45C4-8DB3-AB9AECE042A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A96-39DD-483F-AC03-4733D777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757E-40E6-4F86-9B05-5A902EA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1BFAABDC-B5F2-413D-A18D-E9DB89C941E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7FE8F1B5-1544-4D5C-87E7-A9EDF1B2F491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1D8C3F44-17B6-47B5-8549-6E2B0946E761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B5376BD0-8A6B-4434-9340-C0FE547A2CE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9E21E922-A085-468E-B58C-B33B1AFEF2DD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3DBCD5B6-9165-4788-BDAA-3D265FA22B64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9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phidayatuloh" TargetMode="External"/><Relationship Id="rId2" Type="http://schemas.openxmlformats.org/officeDocument/2006/relationships/hyperlink" Target="mailto:aephidayatuloh.mail@gmail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76E3-9D29-4AB8-8C28-C7448749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26" y="579875"/>
            <a:ext cx="9850582" cy="2375697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Build Interactive Web App with R &amp; Shiny</a:t>
            </a:r>
            <a:endParaRPr lang="en-US" sz="80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F80F2-86A8-46A4-8A73-AAC835B5F8BA}"/>
              </a:ext>
            </a:extLst>
          </p:cNvPr>
          <p:cNvSpPr txBox="1"/>
          <p:nvPr/>
        </p:nvSpPr>
        <p:spPr>
          <a:xfrm>
            <a:off x="845126" y="5592395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Prepared by	: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Aep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Hidayatuloh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	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aephidayatuloh.mail@gmail.com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	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https://github.com/aephidayatuloh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RPubs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https://rpubs.com/aephidayatuloh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3975-6B75-42FF-8D96-A0C9F8E6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AE88F-95A7-420D-90EF-A7C04CC1B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92" y="3195790"/>
            <a:ext cx="914400" cy="1059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971D3-B280-4DE9-9779-3626F2CA9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53" y="3268070"/>
            <a:ext cx="3791694" cy="3088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7B3B41-AEAA-405E-B42B-809F177FC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92" y="3184015"/>
            <a:ext cx="914400" cy="10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05E771-C6D3-EEA0-E55D-4773458D5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022" y="1367912"/>
            <a:ext cx="6941972" cy="52685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1F9FA-B9CA-0FBD-F8B5-DBE4C1EF2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187" y="3867324"/>
            <a:ext cx="4003361" cy="28282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1BAD10-5EA7-502D-FE15-DEDF664F8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187" y="1068881"/>
            <a:ext cx="4003361" cy="264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512197"/>
            <a:ext cx="9994587" cy="13147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value = NULL, min = NULL, max = NULL,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format = "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-mm-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startview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"month",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weekstart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language = "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width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autoclose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72348D-1287-5E9B-5AC1-C16ADCA1F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061" y="3101293"/>
            <a:ext cx="3462669" cy="3494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0773A5-C76A-D073-612D-C8FFA34C2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675" y="3101294"/>
            <a:ext cx="2057886" cy="34940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A674D1-71E7-2D26-25E5-F4C8E7764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74" y="3101292"/>
            <a:ext cx="5094863" cy="312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5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Range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512197"/>
            <a:ext cx="9994587" cy="13147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dateRangeInput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start = NULL, end = NULL, min = NULL,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max = NULL, format = "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-mm-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startview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"month",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weekstart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language = "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separator = " to ", width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autoclose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2ED107-546F-2E2F-8D12-F86CEA9AB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9401" y="3157485"/>
            <a:ext cx="2126274" cy="3494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4609B0-6A44-917F-53E2-FF88A4CDE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9675" y="3157484"/>
            <a:ext cx="2126274" cy="3494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99754F-BB80-A550-679C-FF26D3FC5F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932" y="3176641"/>
            <a:ext cx="6091469" cy="345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8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3"/>
            <a:ext cx="9994587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value = FALSE, width = NULL)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1A516-B90B-DD86-AE24-2EEA39558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08" y="3221729"/>
            <a:ext cx="6495854" cy="3095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221B1A-E47D-F433-DA5B-FE184050F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261" y="3221729"/>
            <a:ext cx="3400900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7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 Group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3"/>
            <a:ext cx="9994587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checkboxGroupInput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choices = NULL, selected = NULL,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inline = FALSE, width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choiceNames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choiceValues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39A1D-55BF-3E88-E004-372B283B8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215" y="3429000"/>
            <a:ext cx="2486969" cy="27795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B4CB4-5C8D-9A40-F050-9D4B5FD6D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14" y="3377974"/>
            <a:ext cx="5448693" cy="28305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33F404-9595-1BC3-DDC4-C78941724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9392" y="3429000"/>
            <a:ext cx="2486969" cy="277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9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3"/>
            <a:ext cx="9994587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radioButtons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choices = NULL, selected = NULL,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inline = FALSE, width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choiceNames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choiceValues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72F8F-F587-EF60-10A6-B0CE2D20D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14541"/>
            <a:ext cx="5211586" cy="3101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BCA365-4645-8808-25B6-2BD42A13F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484" y="3339130"/>
            <a:ext cx="2552004" cy="28522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760608-C6FC-D696-B2E7-78FA058E1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0416" y="3339130"/>
            <a:ext cx="2552004" cy="285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8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Panel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4"/>
            <a:ext cx="9994587" cy="5421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fr-FR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conditionalPanel</a:t>
            </a:r>
            <a:r>
              <a:rPr lang="fr-FR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(condition, ..., ns = NS(NULL))</a:t>
            </a:r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72F8F-F587-EF60-10A6-B0CE2D20D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931" y="2865121"/>
            <a:ext cx="4402358" cy="3450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BCA365-4645-8808-25B6-2BD42A13F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1863" y="2972762"/>
            <a:ext cx="2621931" cy="32186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760608-C6FC-D696-B2E7-78FA058E1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3368" y="2972761"/>
            <a:ext cx="2621930" cy="321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35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4"/>
            <a:ext cx="9994587" cy="6204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actionButton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icon = NULL, width = NULL, ...)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72F8F-F587-EF60-10A6-B0CE2D20D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8657" y="3084761"/>
            <a:ext cx="3911972" cy="3689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BCA365-4645-8808-25B6-2BD42A13F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3226" y="3276780"/>
            <a:ext cx="4108087" cy="336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20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4"/>
            <a:ext cx="9994587" cy="6204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actionButton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icon = NULL, width = NULL, ...)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72F8F-F587-EF60-10A6-B0CE2D20D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511" y="3143795"/>
            <a:ext cx="4184725" cy="35095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BCA365-4645-8808-25B6-2BD42A13F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243" y="3306593"/>
            <a:ext cx="3779694" cy="3218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4DA063-CABF-6F39-9C9D-18A20215871B}"/>
              </a:ext>
            </a:extLst>
          </p:cNvPr>
          <p:cNvSpPr txBox="1"/>
          <p:nvPr/>
        </p:nvSpPr>
        <p:spPr>
          <a:xfrm>
            <a:off x="838200" y="2774463"/>
            <a:ext cx="198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icon and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69268-46E2-72CA-7387-A21B623D2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950" y="3306593"/>
            <a:ext cx="3779691" cy="321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0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Link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4"/>
            <a:ext cx="9994587" cy="6204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actionLink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icon = NULL, ...)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72F8F-F587-EF60-10A6-B0CE2D20D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787" y="3143795"/>
            <a:ext cx="3815471" cy="35095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BCA365-4645-8808-25B6-2BD42A13F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3226" y="3398279"/>
            <a:ext cx="4108087" cy="31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3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D1CF-33F9-43F9-8FCC-6AF452BD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Syllabus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51159-C855-415A-ACE2-626716AE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B231AB-4207-EEE3-D8FE-9947F0F94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984017"/>
              </p:ext>
            </p:extLst>
          </p:nvPr>
        </p:nvGraphicFramePr>
        <p:xfrm>
          <a:off x="871537" y="1570374"/>
          <a:ext cx="10353812" cy="4861560"/>
        </p:xfrm>
        <a:graphic>
          <a:graphicData uri="http://schemas.openxmlformats.org/drawingml/2006/table">
            <a:tbl>
              <a:tblPr/>
              <a:tblGrid>
                <a:gridCol w="913720">
                  <a:extLst>
                    <a:ext uri="{9D8B030D-6E8A-4147-A177-3AD203B41FA5}">
                      <a16:colId xmlns:a16="http://schemas.microsoft.com/office/drawing/2014/main" val="3941579669"/>
                    </a:ext>
                  </a:extLst>
                </a:gridCol>
                <a:gridCol w="4545874">
                  <a:extLst>
                    <a:ext uri="{9D8B030D-6E8A-4147-A177-3AD203B41FA5}">
                      <a16:colId xmlns:a16="http://schemas.microsoft.com/office/drawing/2014/main" val="4012967430"/>
                    </a:ext>
                  </a:extLst>
                </a:gridCol>
                <a:gridCol w="4894218">
                  <a:extLst>
                    <a:ext uri="{9D8B030D-6E8A-4147-A177-3AD203B41FA5}">
                      <a16:colId xmlns:a16="http://schemas.microsoft.com/office/drawing/2014/main" val="413102291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Pertemuan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Kompetensi</a:t>
                      </a: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Dasar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837323"/>
                  </a:ext>
                </a:extLst>
              </a:tr>
              <a:tr h="200025">
                <a:tc rowSpan="21">
                  <a:txBody>
                    <a:bodyPr/>
                    <a:lstStyle/>
                    <a:p>
                      <a:pPr algn="ctr"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rtl="0" fontAlgn="ctr"/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Mengetahui jenis dan penggunaan input di shiny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Widgets Input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4922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 Input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89746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TextArea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23373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 Input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69570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Slider Input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25225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 Input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16719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&amp; Date Range Input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250787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Checkbox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23797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Checkbox Group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70428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Radio Button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88151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Conditional Input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37498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Button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07982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Link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21054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Download Button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129527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rtl="0" fontAlgn="ctr"/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Mengetahui jenis dan penggunaan output di shiny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43429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renderPlot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&amp;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plotOutput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047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renderTable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&amp;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tableOutput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93487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renderPrint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&amp;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printOutput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52830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renderText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&amp;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textOutput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/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verbatimTextOutput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53656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renderUI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&amp;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uiOutput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33249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render dan output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dari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package lain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739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085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3"/>
            <a:ext cx="9994587" cy="8381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downloadButton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 = "Download", class = NULL, ..., 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icon = shiny::icon("download"))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72F8F-F587-EF60-10A6-B0CE2D20D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7571" y="3244568"/>
            <a:ext cx="4424804" cy="3365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BCA365-4645-8808-25B6-2BD42A13F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597" y="3398279"/>
            <a:ext cx="3587939" cy="31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32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41" y="1741337"/>
            <a:ext cx="581702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Deliver Output to 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1161" y="4200522"/>
            <a:ext cx="5449982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Shiny App with Two File,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ui.R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server.R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6646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2D09-1235-40F7-B571-2691C4F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Shiny </a:t>
            </a:r>
            <a:r>
              <a:rPr lang="en-US" b="1" dirty="0" err="1">
                <a:solidFill>
                  <a:srgbClr val="00B0F0"/>
                </a:solidFill>
              </a:rPr>
              <a:t>ui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B0F0"/>
                </a:solidFill>
              </a:rPr>
              <a:t>server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4A6034D-7A13-492D-9C3D-383BA3E0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5878" y="3882887"/>
            <a:ext cx="5157787" cy="1789044"/>
          </a:xfrm>
        </p:spPr>
        <p:txBody>
          <a:bodyPr>
            <a:normAutofit/>
          </a:bodyPr>
          <a:lstStyle/>
          <a:p>
            <a:r>
              <a:rPr lang="en-US" sz="2000" b="1" dirty="0"/>
              <a:t>User Interface</a:t>
            </a:r>
          </a:p>
          <a:p>
            <a:pPr marL="0" indent="0">
              <a:buNone/>
            </a:pPr>
            <a:r>
              <a:rPr lang="en-US" sz="2000" dirty="0"/>
              <a:t>Control the layout, appearance, widget for user inputs and display the output.</a:t>
            </a:r>
          </a:p>
          <a:p>
            <a:pPr marL="0" indent="0">
              <a:buNone/>
            </a:pPr>
            <a:r>
              <a:rPr lang="en-US" sz="2000" dirty="0"/>
              <a:t>E.g. the title, page layout, text input, radio button, dropdown menu, graphics output etc.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F6B082-C874-4ABB-9B2F-A3FB5670F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8290" y="3882887"/>
            <a:ext cx="5183188" cy="1789044"/>
          </a:xfrm>
        </p:spPr>
        <p:txBody>
          <a:bodyPr>
            <a:normAutofit/>
          </a:bodyPr>
          <a:lstStyle/>
          <a:p>
            <a:r>
              <a:rPr lang="en-US" sz="2000" b="1" dirty="0"/>
              <a:t>Server</a:t>
            </a:r>
          </a:p>
          <a:p>
            <a:pPr marL="0" indent="0">
              <a:buNone/>
            </a:pPr>
            <a:r>
              <a:rPr lang="en-US" sz="2000" dirty="0"/>
              <a:t>Set of instructions that uses the input provided by user, process them and produces the required output which is further displayed by </a:t>
            </a:r>
            <a:r>
              <a:rPr lang="en-US" sz="2000" dirty="0" err="1"/>
              <a:t>ui.R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836CB-B3D1-4EA3-8506-B820246FC7EF}"/>
              </a:ext>
            </a:extLst>
          </p:cNvPr>
          <p:cNvSpPr/>
          <p:nvPr/>
        </p:nvSpPr>
        <p:spPr>
          <a:xfrm>
            <a:off x="2146853" y="2036451"/>
            <a:ext cx="1629603" cy="7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ui.R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7F17D-05A0-4160-B3CB-689ADAE606AC}"/>
              </a:ext>
            </a:extLst>
          </p:cNvPr>
          <p:cNvSpPr/>
          <p:nvPr/>
        </p:nvSpPr>
        <p:spPr>
          <a:xfrm>
            <a:off x="7287899" y="2036451"/>
            <a:ext cx="1501985" cy="7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server.R</a:t>
            </a:r>
            <a:endParaRPr lang="en-US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5FE1D2C-BB3B-4C0A-B337-65215156789A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rot="5400000" flipH="1" flipV="1">
            <a:off x="5500273" y="-502167"/>
            <a:ext cx="12700" cy="5077237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C6B246-409A-4770-8A1F-315B7A6EE925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>
            <a:off x="5500274" y="275673"/>
            <a:ext cx="12700" cy="5077237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494EB65-5A66-4614-85C2-0AE1A109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C85E74-0326-417C-AAD4-E5BC87DD01FF}"/>
              </a:ext>
            </a:extLst>
          </p:cNvPr>
          <p:cNvSpPr txBox="1"/>
          <p:nvPr/>
        </p:nvSpPr>
        <p:spPr>
          <a:xfrm>
            <a:off x="1393024" y="2807941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91A439-CBC2-4716-8F66-B64EB242A6F7}"/>
              </a:ext>
            </a:extLst>
          </p:cNvPr>
          <p:cNvSpPr txBox="1"/>
          <p:nvPr/>
        </p:nvSpPr>
        <p:spPr>
          <a:xfrm>
            <a:off x="8045242" y="2807941"/>
            <a:ext cx="23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 Processes</a:t>
            </a:r>
          </a:p>
        </p:txBody>
      </p:sp>
    </p:spTree>
    <p:extLst>
      <p:ext uri="{BB962C8B-B14F-4D97-AF65-F5344CB8AC3E}">
        <p14:creationId xmlns:p14="http://schemas.microsoft.com/office/powerpoint/2010/main" val="938471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42FF-5247-450C-A5CB-3B40537B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the Brain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44A0-3F3F-412C-A207-2787DF3B8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sz="2000" dirty="0"/>
              <a:t>All processes are done in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  <a:endParaRPr lang="en-US" sz="1400" dirty="0"/>
          </a:p>
          <a:p>
            <a:r>
              <a:rPr lang="en-US" sz="2000" dirty="0"/>
              <a:t>All generated objects (vector, table, plot, text, UI etc.) based on input should be created in reactive function (reactive(), render*(), observe() etc.).</a:t>
            </a:r>
          </a:p>
          <a:p>
            <a:pPr lvl="1"/>
            <a:r>
              <a:rPr lang="en-US" sz="1800" dirty="0"/>
              <a:t>render*()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*Output()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F3011-BF4A-4AD1-A769-19B26331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B60EE7-A6C9-4344-89F5-EDA485814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042723"/>
              </p:ext>
            </p:extLst>
          </p:nvPr>
        </p:nvGraphicFramePr>
        <p:xfrm>
          <a:off x="1955999" y="3261360"/>
          <a:ext cx="8280002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140001">
                  <a:extLst>
                    <a:ext uri="{9D8B030D-6E8A-4147-A177-3AD203B41FA5}">
                      <a16:colId xmlns:a16="http://schemas.microsoft.com/office/drawing/2014/main" val="2628234256"/>
                    </a:ext>
                  </a:extLst>
                </a:gridCol>
                <a:gridCol w="4140001">
                  <a:extLst>
                    <a:ext uri="{9D8B030D-6E8A-4147-A177-3AD203B41FA5}">
                      <a16:colId xmlns:a16="http://schemas.microsoft.com/office/drawing/2014/main" val="2854093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ui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9973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tableOutput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preview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")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preview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renderTable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()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531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uiOutput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graphTitle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")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graphTitle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renderUI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()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398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plotOutput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plots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")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plots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renderPlot</a:t>
                      </a:r>
                      <a:r>
                        <a:rPr lang="en-US" sz="1600">
                          <a:latin typeface="Berlin Sans FB Demi" panose="020E0802020502020306" pitchFamily="34" charset="0"/>
                        </a:rPr>
                        <a:t>()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05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  <a:cs typeface="Courier New" panose="02070309020205020404" pitchFamily="49" charset="0"/>
                        </a:rPr>
                        <a:t>verbatimTextOutput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prints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")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prints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renderPrint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895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textOutput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text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")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text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renderText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4659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806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6" y="1665905"/>
            <a:ext cx="9994587" cy="14497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tableOutput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i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server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i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renderTable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({…})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72F8F-F587-EF60-10A6-B0CE2D20D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0504" y="3244568"/>
            <a:ext cx="3418938" cy="3365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BCA365-4645-8808-25B6-2BD42A13F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7567" y="3398279"/>
            <a:ext cx="3539998" cy="31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24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550066" y="1690688"/>
            <a:ext cx="10515600" cy="14497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textOutput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i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server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i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renderText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({…})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72F8F-F587-EF60-10A6-B0CE2D20D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2841" y="3314389"/>
            <a:ext cx="3266786" cy="3365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BCA365-4645-8808-25B6-2BD42A13F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5703" y="3613371"/>
            <a:ext cx="3539998" cy="276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54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Text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6" y="1665905"/>
            <a:ext cx="9994587" cy="14497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verbatimTextOutput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i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server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i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renderPrint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({…})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72F8F-F587-EF60-10A6-B0CE2D20D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0504" y="3439316"/>
            <a:ext cx="3418938" cy="2975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BCA365-4645-8808-25B6-2BD42A13F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7567" y="3508488"/>
            <a:ext cx="3539998" cy="290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4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6" y="1665905"/>
            <a:ext cx="9994587" cy="14497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plotOutput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i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server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i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renderPlot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({…})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72F8F-F587-EF60-10A6-B0CE2D20D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5630" y="3439316"/>
            <a:ext cx="2888685" cy="2975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BCA365-4645-8808-25B6-2BD42A13F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5052" y="3508488"/>
            <a:ext cx="3205028" cy="290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05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6" y="1665905"/>
            <a:ext cx="9994587" cy="14497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uiOutput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i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server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i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outputId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renderUI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({…})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72F8F-F587-EF60-10A6-B0CE2D20D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6241" y="3212006"/>
            <a:ext cx="4526694" cy="3494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BCA365-4645-8808-25B6-2BD42A13F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5792" y="3326674"/>
            <a:ext cx="3502608" cy="325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87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42FF-5247-450C-A5CB-3B40537B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Packages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F3011-BF4A-4AD1-A769-19B26331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B60EE7-A6C9-4344-89F5-EDA485814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32682"/>
              </p:ext>
            </p:extLst>
          </p:nvPr>
        </p:nvGraphicFramePr>
        <p:xfrm>
          <a:off x="838200" y="2477588"/>
          <a:ext cx="10404564" cy="2595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18211">
                  <a:extLst>
                    <a:ext uri="{9D8B030D-6E8A-4147-A177-3AD203B41FA5}">
                      <a16:colId xmlns:a16="http://schemas.microsoft.com/office/drawing/2014/main" val="908024493"/>
                    </a:ext>
                  </a:extLst>
                </a:gridCol>
                <a:gridCol w="3762103">
                  <a:extLst>
                    <a:ext uri="{9D8B030D-6E8A-4147-A177-3AD203B41FA5}">
                      <a16:colId xmlns:a16="http://schemas.microsoft.com/office/drawing/2014/main" val="2628234256"/>
                    </a:ext>
                  </a:extLst>
                </a:gridCol>
                <a:gridCol w="4624250">
                  <a:extLst>
                    <a:ext uri="{9D8B030D-6E8A-4147-A177-3AD203B41FA5}">
                      <a16:colId xmlns:a16="http://schemas.microsoft.com/office/drawing/2014/main" val="2854093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Package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9973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Berlin Sans FB Demi" panose="020E0802020502020306" pitchFamily="34" charset="0"/>
                          <a:cs typeface="Courier New" panose="02070309020205020404" pitchFamily="49" charset="0"/>
                        </a:rPr>
                        <a:t>plotly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plotlyOutput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plotly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")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plotly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renderPlotly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531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Berlin Sans FB Demi" panose="020E0802020502020306" pitchFamily="34" charset="0"/>
                          <a:cs typeface="Courier New" panose="02070309020205020404" pitchFamily="49" charset="0"/>
                        </a:rPr>
                        <a:t>highcharter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highchartOutput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hc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")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hc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renderHighchart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398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erlin Sans FB Demi" panose="020E0802020502020306" pitchFamily="34" charset="0"/>
                          <a:cs typeface="Courier New" panose="02070309020205020404" pitchFamily="49" charset="0"/>
                        </a:rPr>
                        <a:t>echarts4r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echarts4rOutput 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echarts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")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echarts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renderEcharts4r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05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wordcloud2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  <a:cs typeface="Courier New" panose="02070309020205020404" pitchFamily="49" charset="0"/>
                        </a:rPr>
                        <a:t>wordcloud2Output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wc2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")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wc2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renderWordcloud2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895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erlin Sans FB Demi" panose="020E0802020502020306" pitchFamily="34" charset="0"/>
                          <a:cs typeface="Courier New" panose="02070309020205020404" pitchFamily="49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dataTableOutput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("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out_dt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")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Berlin Sans FB Demi" panose="020E0802020502020306" pitchFamily="34" charset="0"/>
                        </a:rPr>
                        <a:t>output$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</a:rPr>
                        <a:t>out_dt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 &lt;-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</a:rPr>
                        <a:t>renderDataTable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</a:rPr>
                        <a:t>()</a:t>
                      </a:r>
                      <a:endParaRPr lang="en-US" sz="1600" dirty="0">
                        <a:latin typeface="Berlin Sans FB Demi" panose="020E0802020502020306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465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erlin Sans FB Demi" panose="020E0802020502020306" pitchFamily="34" charset="0"/>
                          <a:cs typeface="Courier New" panose="02070309020205020404" pitchFamily="49" charset="0"/>
                        </a:rPr>
                        <a:t>networkD3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  <a:cs typeface="Courier New" panose="02070309020205020404" pitchFamily="49" charset="0"/>
                        </a:rPr>
                        <a:t>sankeyNetworkOutput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  <a:cs typeface="Courier New" panose="02070309020205020404" pitchFamily="49" charset="0"/>
                        </a:rPr>
                        <a:t>sankey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Berlin Sans FB Demi" panose="020E0802020502020306" pitchFamily="34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Berlin Sans FB Demi" panose="020E0802020502020306" pitchFamily="34" charset="0"/>
                          <a:cs typeface="Courier New" panose="02070309020205020404" pitchFamily="49" charset="0"/>
                        </a:rPr>
                        <a:t>output$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Berlin Sans FB Demi" panose="020E0802020502020306" pitchFamily="34" charset="0"/>
                          <a:cs typeface="Courier New" panose="02070309020205020404" pitchFamily="49" charset="0"/>
                        </a:rPr>
                        <a:t>sankey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  <a:cs typeface="Courier New" panose="02070309020205020404" pitchFamily="49" charset="0"/>
                        </a:rPr>
                        <a:t> &lt;-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Berlin Sans FB Demi" panose="020E0802020502020306" pitchFamily="34" charset="0"/>
                          <a:cs typeface="Courier New" panose="02070309020205020404" pitchFamily="49" charset="0"/>
                        </a:rPr>
                        <a:t>renderSankeyNetwork</a:t>
                      </a:r>
                      <a:r>
                        <a:rPr lang="en-US" sz="1600" dirty="0">
                          <a:latin typeface="Berlin Sans FB Demi" panose="020E0802020502020306" pitchFamily="34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1269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43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4" name="Freeform: Shape 33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34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35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36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37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8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39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Widgets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1161" y="4200522"/>
            <a:ext cx="5449982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Widgets or input user interface allows user to interactively update the value of shiny app</a:t>
            </a:r>
          </a:p>
          <a:p>
            <a:pPr algn="ctr"/>
            <a:endParaRPr lang="en-US" sz="20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47" name="Freeform: Shape 42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43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44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5" name="Freeform: Shape 45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56" name="Freeform: Shape 48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49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0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9" name="Freeform: Shape 51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3158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68619-7525-4328-986A-373AD7F5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734" y="998876"/>
            <a:ext cx="3962061" cy="451636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Summary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B88A8C8D-9C2F-49D1-ABB0-32EB2D0AC6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586224"/>
              </p:ext>
            </p:extLst>
          </p:nvPr>
        </p:nvGraphicFramePr>
        <p:xfrm>
          <a:off x="4284938" y="676789"/>
          <a:ext cx="6478588" cy="5504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37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3"/>
            <a:ext cx="9994587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value = "", width = NULL, placeholder = NULL)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573591-64D7-4A21-D7BC-4EA2BE90E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473" y="2959892"/>
            <a:ext cx="4677427" cy="3181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E28C5E-1C14-A9F7-5E7A-97C7B8B96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988" y="2904200"/>
            <a:ext cx="5183704" cy="329317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EF22E8-C1E7-9443-1108-1BE86CBBD529}"/>
              </a:ext>
            </a:extLst>
          </p:cNvPr>
          <p:cNvSpPr/>
          <p:nvPr/>
        </p:nvSpPr>
        <p:spPr>
          <a:xfrm>
            <a:off x="2815025" y="3987449"/>
            <a:ext cx="801279" cy="197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ECFC14-B5FC-610D-6725-D67FA59A1B80}"/>
              </a:ext>
            </a:extLst>
          </p:cNvPr>
          <p:cNvSpPr/>
          <p:nvPr/>
        </p:nvSpPr>
        <p:spPr>
          <a:xfrm>
            <a:off x="1730809" y="5141332"/>
            <a:ext cx="1136469" cy="1828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3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3"/>
            <a:ext cx="9994587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value = "", width = NULL, placeholder = NULL)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573591-64D7-4A21-D7BC-4EA2BE90E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473" y="3671161"/>
            <a:ext cx="4677427" cy="1759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E28C5E-1C14-A9F7-5E7A-97C7B8B96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988" y="3128069"/>
            <a:ext cx="5183704" cy="284543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EF22E8-C1E7-9443-1108-1BE86CBBD529}"/>
              </a:ext>
            </a:extLst>
          </p:cNvPr>
          <p:cNvSpPr/>
          <p:nvPr/>
        </p:nvSpPr>
        <p:spPr>
          <a:xfrm>
            <a:off x="5157632" y="4047532"/>
            <a:ext cx="822960" cy="197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8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Area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3"/>
            <a:ext cx="9994587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value = "", width = NULL, height = NULL,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cols = NULL, rows = NULL, placeholder = NULL, resize = NULL)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15BA6F-65AA-480D-B1F6-4EF44394B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6796" y="3352358"/>
            <a:ext cx="2711786" cy="2823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F62C65-50AE-C888-2353-7923A33BC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241" y="3084763"/>
            <a:ext cx="5394960" cy="327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8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948543"/>
            <a:ext cx="9994587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numericInput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value, min = NA, max = NA, step = NA,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width = NULL)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A7D727-0F01-41FB-BD95-5C8758448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2058" y="3201941"/>
            <a:ext cx="3484040" cy="2885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0A7F4E-77AC-C327-1124-0699D285E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262" y="3042270"/>
            <a:ext cx="5029200" cy="353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1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Slider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512197"/>
            <a:ext cx="9994587" cy="13147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sliderInput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min, max, value, step = NULL, round = FALSE,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format = NULL, locale = NULL, ticks = TRUE, animate = FALSE,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width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",", pre = NULL, post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timeFormat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dragRange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6C900D-5F8E-BB56-C986-43AF3CAFD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277" y="2996712"/>
            <a:ext cx="3953427" cy="3496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BF31C2-116A-33FE-49A8-01B0A406A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296" y="2844712"/>
            <a:ext cx="5212080" cy="38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8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7" y="1495696"/>
            <a:ext cx="9994587" cy="878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label, multiple = FALSE, accept = NULL, width = NULL,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buttonLabel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"Browse...", placeholder = "No file selected")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557AB-EF6E-64B6-5771-0B33C221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39281"/>
            <a:ext cx="5149819" cy="3464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05E771-C6D3-EEA0-E55D-4773458D5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93" y="2674415"/>
            <a:ext cx="5235116" cy="381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9977</TotalTime>
  <Words>1056</Words>
  <Application>Microsoft Office PowerPoint</Application>
  <PresentationFormat>Widescreen</PresentationFormat>
  <Paragraphs>168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Berlin Sans FB Demi</vt:lpstr>
      <vt:lpstr>Calibri</vt:lpstr>
      <vt:lpstr>Calibri Light</vt:lpstr>
      <vt:lpstr>Courier New</vt:lpstr>
      <vt:lpstr>Office Theme</vt:lpstr>
      <vt:lpstr>1_Office Theme</vt:lpstr>
      <vt:lpstr>Build Interactive Web App with R &amp; Shiny</vt:lpstr>
      <vt:lpstr>Syllabus</vt:lpstr>
      <vt:lpstr>Widgets</vt:lpstr>
      <vt:lpstr>Text Input</vt:lpstr>
      <vt:lpstr>Text Input</vt:lpstr>
      <vt:lpstr>Text Area Input</vt:lpstr>
      <vt:lpstr>Numeric Input</vt:lpstr>
      <vt:lpstr>Slider Input</vt:lpstr>
      <vt:lpstr>File Input</vt:lpstr>
      <vt:lpstr>File Input</vt:lpstr>
      <vt:lpstr>Date Input</vt:lpstr>
      <vt:lpstr>Date Range Input</vt:lpstr>
      <vt:lpstr>Checkbox Input</vt:lpstr>
      <vt:lpstr>Checkbox Group Input</vt:lpstr>
      <vt:lpstr>Radio Buttons</vt:lpstr>
      <vt:lpstr>Conditional Panel</vt:lpstr>
      <vt:lpstr>Action Button</vt:lpstr>
      <vt:lpstr>Action Button</vt:lpstr>
      <vt:lpstr>Action Link</vt:lpstr>
      <vt:lpstr>Download Button</vt:lpstr>
      <vt:lpstr>Deliver Output to UI</vt:lpstr>
      <vt:lpstr>Shiny ui and server</vt:lpstr>
      <vt:lpstr>Create the Brain</vt:lpstr>
      <vt:lpstr>Table Output</vt:lpstr>
      <vt:lpstr>Text Output</vt:lpstr>
      <vt:lpstr>Verbatim Text Output</vt:lpstr>
      <vt:lpstr>Plot Output</vt:lpstr>
      <vt:lpstr>UI Output</vt:lpstr>
      <vt:lpstr>Other Packages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Apps Visualisasi Data</dc:title>
  <dc:creator>Aep Hidayatuloh</dc:creator>
  <cp:lastModifiedBy>aephidayatuloh</cp:lastModifiedBy>
  <cp:revision>222</cp:revision>
  <dcterms:created xsi:type="dcterms:W3CDTF">2017-09-09T03:53:51Z</dcterms:created>
  <dcterms:modified xsi:type="dcterms:W3CDTF">2022-08-25T17:15:23Z</dcterms:modified>
</cp:coreProperties>
</file>